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925" r:id="rId3"/>
    <p:sldId id="265" r:id="rId4"/>
    <p:sldId id="266" r:id="rId5"/>
    <p:sldId id="267" r:id="rId6"/>
    <p:sldId id="268" r:id="rId7"/>
    <p:sldId id="273" r:id="rId8"/>
    <p:sldId id="274" r:id="rId9"/>
    <p:sldId id="269" r:id="rId10"/>
    <p:sldId id="270" r:id="rId11"/>
    <p:sldId id="271" r:id="rId12"/>
    <p:sldId id="272" r:id="rId13"/>
    <p:sldId id="258" r:id="rId14"/>
    <p:sldId id="263" r:id="rId15"/>
    <p:sldId id="264" r:id="rId16"/>
    <p:sldId id="260" r:id="rId17"/>
    <p:sldId id="924" r:id="rId18"/>
    <p:sldId id="926" r:id="rId19"/>
    <p:sldId id="922" r:id="rId20"/>
    <p:sldId id="923" r:id="rId21"/>
    <p:sldId id="929" r:id="rId22"/>
    <p:sldId id="928" r:id="rId23"/>
    <p:sldId id="927" r:id="rId24"/>
    <p:sldId id="28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8" autoAdjust="0"/>
    <p:restoredTop sz="95161" autoAdjust="0"/>
  </p:normalViewPr>
  <p:slideViewPr>
    <p:cSldViewPr snapToGrid="0">
      <p:cViewPr varScale="1">
        <p:scale>
          <a:sx n="86" d="100"/>
          <a:sy n="86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essa\Desktop\Olives\4%20-%20Survey\Olive%20Survey%20Data%20En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essa\Desktop\Olives\4%20-%20Survey\Olive%20Survey%20Data%20Ent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Avenir Book" panose="02000503020000020003" pitchFamily="2" charset="0"/>
              </a:rPr>
              <a:t>What are</a:t>
            </a:r>
            <a:r>
              <a:rPr lang="en-US" sz="2800" b="1" baseline="0" dirty="0">
                <a:latin typeface="Avenir Book" panose="02000503020000020003" pitchFamily="2" charset="0"/>
              </a:rPr>
              <a:t> the top production issues </a:t>
            </a:r>
          </a:p>
          <a:p>
            <a:pPr>
              <a:defRPr/>
            </a:pPr>
            <a:r>
              <a:rPr lang="en-US" sz="2800" b="1" baseline="0" dirty="0">
                <a:latin typeface="Avenir Book" panose="02000503020000020003" pitchFamily="2" charset="0"/>
              </a:rPr>
              <a:t>olive growers face?</a:t>
            </a:r>
            <a:endParaRPr lang="en-US" sz="2800" b="1" dirty="0">
              <a:latin typeface="Avenir Book" panose="02000503020000020003" pitchFamily="2" charset="0"/>
            </a:endParaRPr>
          </a:p>
        </c:rich>
      </c:tx>
      <c:layout>
        <c:manualLayout>
          <c:xMode val="edge"/>
          <c:yMode val="edge"/>
          <c:x val="0.215775169046225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73F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23-42B0-9A8E-87950299EFD8}"/>
              </c:ext>
            </c:extLst>
          </c:dPt>
          <c:dPt>
            <c:idx val="1"/>
            <c:bubble3D val="0"/>
            <c:spPr>
              <a:solidFill>
                <a:srgbClr val="B8DD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23-42B0-9A8E-87950299EFD8}"/>
              </c:ext>
            </c:extLst>
          </c:dPt>
          <c:dPt>
            <c:idx val="2"/>
            <c:bubble3D val="0"/>
            <c:spPr>
              <a:solidFill>
                <a:srgbClr val="FFB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23-42B0-9A8E-87950299EFD8}"/>
              </c:ext>
            </c:extLst>
          </c:dPt>
          <c:dPt>
            <c:idx val="3"/>
            <c:bubble3D val="0"/>
            <c:spPr>
              <a:solidFill>
                <a:srgbClr val="4A77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23-42B0-9A8E-87950299EFD8}"/>
              </c:ext>
            </c:extLst>
          </c:dPt>
          <c:dPt>
            <c:idx val="4"/>
            <c:bubble3D val="0"/>
            <c:spPr>
              <a:solidFill>
                <a:srgbClr val="0085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23-42B0-9A8E-87950299EFD8}"/>
              </c:ext>
            </c:extLst>
          </c:dPt>
          <c:dPt>
            <c:idx val="5"/>
            <c:bubble3D val="0"/>
            <c:spPr>
              <a:solidFill>
                <a:srgbClr val="D383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23-42B0-9A8E-87950299EFD8}"/>
              </c:ext>
            </c:extLst>
          </c:dPt>
          <c:dPt>
            <c:idx val="6"/>
            <c:bubble3D val="0"/>
            <c:spPr>
              <a:solidFill>
                <a:srgbClr val="AA9D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23-42B0-9A8E-87950299EFD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'Q23 Production Issues'!$B$19:$B$25</c:f>
              <c:strCache>
                <c:ptCount val="7"/>
                <c:pt idx="0">
                  <c:v>Winter cold injury</c:v>
                </c:pt>
                <c:pt idx="1">
                  <c:v>Fruitset</c:v>
                </c:pt>
                <c:pt idx="2">
                  <c:v>Pest management</c:v>
                </c:pt>
                <c:pt idx="3">
                  <c:v>Other</c:v>
                </c:pt>
                <c:pt idx="4">
                  <c:v>Harvest logistics and economics</c:v>
                </c:pt>
                <c:pt idx="5">
                  <c:v>Economics and marketing</c:v>
                </c:pt>
                <c:pt idx="6">
                  <c:v>Water management </c:v>
                </c:pt>
              </c:strCache>
            </c:strRef>
          </c:cat>
          <c:val>
            <c:numRef>
              <c:f>'Q23 Production Issues'!$C$19:$C$25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23-42B0-9A8E-87950299E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73F09"/>
            </a:solidFill>
            <a:ln>
              <a:noFill/>
            </a:ln>
            <a:effectLst/>
          </c:spPr>
          <c:invertIfNegative val="0"/>
          <c:cat>
            <c:strRef>
              <c:f>'Q9 Cultivars Corrected'!$B$2:$B$42</c:f>
              <c:strCache>
                <c:ptCount val="41"/>
                <c:pt idx="0">
                  <c:v>Aglandau/Nichitskaia</c:v>
                </c:pt>
                <c:pt idx="1">
                  <c:v>Amphissa</c:v>
                </c:pt>
                <c:pt idx="2">
                  <c:v>Arbequina</c:v>
                </c:pt>
                <c:pt idx="3">
                  <c:v>Arbosana/Bosana</c:v>
                </c:pt>
                <c:pt idx="4">
                  <c:v>Ascolano</c:v>
                </c:pt>
                <c:pt idx="5">
                  <c:v>Bial ei hummam</c:v>
                </c:pt>
                <c:pt idx="6">
                  <c:v>Black Pearl/Tanche</c:v>
                </c:pt>
                <c:pt idx="7">
                  <c:v>Bouteillan</c:v>
                </c:pt>
                <c:pt idx="8">
                  <c:v>Cailletier/Taggiasca</c:v>
                </c:pt>
                <c:pt idx="9">
                  <c:v>Carolea</c:v>
                </c:pt>
                <c:pt idx="10">
                  <c:v>Chiquitita</c:v>
                </c:pt>
                <c:pt idx="11">
                  <c:v>Columella </c:v>
                </c:pt>
                <c:pt idx="12">
                  <c:v>Coratina</c:v>
                </c:pt>
                <c:pt idx="13">
                  <c:v>Empeltre</c:v>
                </c:pt>
                <c:pt idx="14">
                  <c:v>Frantoio</c:v>
                </c:pt>
                <c:pt idx="15">
                  <c:v>Grignan</c:v>
                </c:pt>
                <c:pt idx="16">
                  <c:v>Grossane</c:v>
                </c:pt>
                <c:pt idx="17">
                  <c:v>Itrana</c:v>
                </c:pt>
                <c:pt idx="18">
                  <c:v>Koroneiki</c:v>
                </c:pt>
                <c:pt idx="19">
                  <c:v>Leccino</c:v>
                </c:pt>
                <c:pt idx="20">
                  <c:v>Lucca</c:v>
                </c:pt>
                <c:pt idx="21">
                  <c:v>Manzanilla</c:v>
                </c:pt>
                <c:pt idx="22">
                  <c:v>Maurino</c:v>
                </c:pt>
                <c:pt idx="23">
                  <c:v>Meski</c:v>
                </c:pt>
                <c:pt idx="24">
                  <c:v>Mission</c:v>
                </c:pt>
                <c:pt idx="25">
                  <c:v>Moraiolo</c:v>
                </c:pt>
                <c:pt idx="26">
                  <c:v>Nevadillo/Picual /Picudo/Hojiblanca</c:v>
                </c:pt>
                <c:pt idx="27">
                  <c:v>Nichitsvaiax</c:v>
                </c:pt>
                <c:pt idx="28">
                  <c:v>Nocellara (del Belice/de Valis)</c:v>
                </c:pt>
                <c:pt idx="29">
                  <c:v>Pendolino</c:v>
                </c:pt>
                <c:pt idx="30">
                  <c:v>Piccolino/Picholene</c:v>
                </c:pt>
                <c:pt idx="31">
                  <c:v>Saiali</c:v>
                </c:pt>
                <c:pt idx="32">
                  <c:v>Salonenque</c:v>
                </c:pt>
                <c:pt idx="33">
                  <c:v>Santa Caterina</c:v>
                </c:pt>
                <c:pt idx="34">
                  <c:v>Seascape</c:v>
                </c:pt>
                <c:pt idx="35">
                  <c:v>Sevillano</c:v>
                </c:pt>
                <c:pt idx="36">
                  <c:v>Star Crimea</c:v>
                </c:pt>
                <c:pt idx="37">
                  <c:v>Unnamed experimental cultivars</c:v>
                </c:pt>
                <c:pt idx="38">
                  <c:v>Universal</c:v>
                </c:pt>
                <c:pt idx="39">
                  <c:v>Vasilikad</c:v>
                </c:pt>
                <c:pt idx="40">
                  <c:v>Verdal</c:v>
                </c:pt>
              </c:strCache>
            </c:strRef>
          </c:cat>
          <c:val>
            <c:numRef>
              <c:f>'Q9 Cultivars Corrected'!$P$2:$P$42</c:f>
              <c:numCache>
                <c:formatCode>General</c:formatCode>
                <c:ptCount val="41"/>
                <c:pt idx="0">
                  <c:v>6</c:v>
                </c:pt>
                <c:pt idx="1">
                  <c:v>1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8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9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1</c:v>
                </c:pt>
                <c:pt idx="28">
                  <c:v>3</c:v>
                </c:pt>
                <c:pt idx="29">
                  <c:v>8</c:v>
                </c:pt>
                <c:pt idx="30">
                  <c:v>5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A-4D2B-A831-E132824E3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760968"/>
        <c:axId val="506757032"/>
      </c:barChart>
      <c:catAx>
        <c:axId val="50676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757032"/>
        <c:crosses val="autoZero"/>
        <c:auto val="1"/>
        <c:lblAlgn val="ctr"/>
        <c:lblOffset val="100"/>
        <c:noMultiLvlLbl val="0"/>
      </c:catAx>
      <c:valAx>
        <c:axId val="506757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Orchards Growing</a:t>
                </a:r>
              </a:p>
              <a:p>
                <a:pPr>
                  <a:defRPr/>
                </a:pPr>
                <a:r>
                  <a:rPr lang="en-US"/>
                  <a:t> this Cultivar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76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latin typeface="Avenir Book" panose="02000503020000020003" pitchFamily="2" charset="0"/>
              </a:rPr>
              <a:t>Fig. 1. What percentage of trees have you lost to winter cold damage?</a:t>
            </a:r>
          </a:p>
        </c:rich>
      </c:tx>
      <c:layout>
        <c:manualLayout>
          <c:xMode val="edge"/>
          <c:yMode val="edge"/>
          <c:x val="0.10199219297878115"/>
          <c:y val="7.608336625583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73F0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0-4B2A-BA0C-B58D07D5B15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0-4B2A-BA0C-B58D07D5B15C}"/>
              </c:ext>
            </c:extLst>
          </c:dPt>
          <c:dPt>
            <c:idx val="2"/>
            <c:bubble3D val="0"/>
            <c:spPr>
              <a:solidFill>
                <a:srgbClr val="4A77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0-4B2A-BA0C-B58D07D5B15C}"/>
              </c:ext>
            </c:extLst>
          </c:dPt>
          <c:dPt>
            <c:idx val="3"/>
            <c:bubble3D val="0"/>
            <c:spPr>
              <a:solidFill>
                <a:srgbClr val="0085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0-4B2A-BA0C-B58D07D5B15C}"/>
              </c:ext>
            </c:extLst>
          </c:dPt>
          <c:dPt>
            <c:idx val="4"/>
            <c:bubble3D val="0"/>
            <c:spPr>
              <a:solidFill>
                <a:srgbClr val="AA9D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30-4B2A-BA0C-B58D07D5B15C}"/>
              </c:ext>
            </c:extLst>
          </c:dPt>
          <c:dLbls>
            <c:dLbl>
              <c:idx val="0"/>
              <c:layout>
                <c:manualLayout>
                  <c:x val="-0.2117836932013796"/>
                  <c:y val="8.22522878441481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0-4B2A-BA0C-B58D07D5B15C}"/>
                </c:ext>
              </c:extLst>
            </c:dLbl>
            <c:dLbl>
              <c:idx val="2"/>
              <c:layout>
                <c:manualLayout>
                  <c:x val="0"/>
                  <c:y val="-0.152166732511674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30-4B2A-BA0C-B58D07D5B15C}"/>
                </c:ext>
              </c:extLst>
            </c:dLbl>
            <c:dLbl>
              <c:idx val="3"/>
              <c:layout>
                <c:manualLayout>
                  <c:x val="0.21376814328363802"/>
                  <c:y val="-5.5520294294800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30-4B2A-BA0C-B58D07D5B15C}"/>
                </c:ext>
              </c:extLst>
            </c:dLbl>
            <c:dLbl>
              <c:idx val="4"/>
              <c:layout>
                <c:manualLayout>
                  <c:x val="8.8564089884213298E-2"/>
                  <c:y val="0.131603660550636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30-4B2A-BA0C-B58D07D5B15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General!$AO$2:$AS$2</c:f>
              <c:strCache>
                <c:ptCount val="5"/>
                <c:pt idx="0">
                  <c:v>Lost 0-25%</c:v>
                </c:pt>
                <c:pt idx="1">
                  <c:v>Lost 25-50%</c:v>
                </c:pt>
                <c:pt idx="2">
                  <c:v>Lost 50-75%</c:v>
                </c:pt>
                <c:pt idx="3">
                  <c:v>Lost 75-100%</c:v>
                </c:pt>
                <c:pt idx="4">
                  <c:v>Other</c:v>
                </c:pt>
              </c:strCache>
            </c:strRef>
          </c:cat>
          <c:val>
            <c:numRef>
              <c:f>General!$AO$17:$AS$17</c:f>
              <c:numCache>
                <c:formatCode>0.00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30-4B2A-BA0C-B58D07D5B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0.12028</cdr:x>
      <cdr:y>0.08229</cdr:y>
    </cdr:from>
    <cdr:to>
      <cdr:x>0.16402</cdr:x>
      <cdr:y>0.72455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B160D284-1995-40DC-A147-CD2EAB7453AC}"/>
            </a:ext>
          </a:extLst>
        </cdr:cNvPr>
        <cdr:cNvSpPr/>
      </cdr:nvSpPr>
      <cdr:spPr>
        <a:xfrm xmlns:a="http://schemas.openxmlformats.org/drawingml/2006/main">
          <a:off x="981307" y="430601"/>
          <a:ext cx="356839" cy="33608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0.3821</cdr:x>
      <cdr:y>0.13462</cdr:y>
    </cdr:from>
    <cdr:to>
      <cdr:x>0.42584</cdr:x>
      <cdr:y>0.77688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6F416329-7098-404D-AAB8-5DF7AD74608D}"/>
            </a:ext>
          </a:extLst>
        </cdr:cNvPr>
        <cdr:cNvSpPr/>
      </cdr:nvSpPr>
      <cdr:spPr>
        <a:xfrm xmlns:a="http://schemas.openxmlformats.org/drawingml/2006/main">
          <a:off x="3117385" y="704426"/>
          <a:ext cx="356839" cy="33608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0.71075</cdr:x>
      <cdr:y>0.11893</cdr:y>
    </cdr:from>
    <cdr:to>
      <cdr:x>0.75448</cdr:x>
      <cdr:y>0.76119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30D3B63F-9C62-4F31-B7C6-CA7FEBDDFDC2}"/>
            </a:ext>
          </a:extLst>
        </cdr:cNvPr>
        <cdr:cNvSpPr/>
      </cdr:nvSpPr>
      <cdr:spPr>
        <a:xfrm xmlns:a="http://schemas.openxmlformats.org/drawingml/2006/main">
          <a:off x="5798634" y="622319"/>
          <a:ext cx="356839" cy="33608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0.50102</cdr:x>
      <cdr:y>0.10306</cdr:y>
    </cdr:from>
    <cdr:to>
      <cdr:x>0.54475</cdr:x>
      <cdr:y>0.74532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6A5EA111-AB1F-4980-ABC1-6575079FEA2E}"/>
            </a:ext>
          </a:extLst>
        </cdr:cNvPr>
        <cdr:cNvSpPr/>
      </cdr:nvSpPr>
      <cdr:spPr>
        <a:xfrm xmlns:a="http://schemas.openxmlformats.org/drawingml/2006/main">
          <a:off x="4087541" y="539305"/>
          <a:ext cx="356839" cy="33608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DC1A-594D-4BDC-844D-E96745BD7F9B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18D8-7BAB-44FA-8499-0FAB4A170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3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2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1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905C-CF4F-4B85-90AC-8176DC8815DC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1322-9A78-423E-AD9E-1EA37414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ttew@utk.edu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hyperlink" Target="mailto:Alice.Formiga@oregonstate.edu" TargetMode="External"/><Relationship Id="rId4" Type="http://schemas.openxmlformats.org/officeDocument/2006/relationships/hyperlink" Target="mailto:javier.f-s@oregonstat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hyperlink" Target="mailto:Alice.Formiga@oregonstate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ice.formiga@oregonstate.edu" TargetMode="External"/><Relationship Id="rId5" Type="http://schemas.openxmlformats.org/officeDocument/2006/relationships/hyperlink" Target="mailto:annettew@utk.edu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757" y="934731"/>
            <a:ext cx="10143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venir Book" panose="02000503020000020003" pitchFamily="2" charset="0"/>
              </a:rPr>
              <a:t>The Art of Writing up Your Science: </a:t>
            </a:r>
          </a:p>
          <a:p>
            <a:r>
              <a:rPr lang="en-US" sz="4400" dirty="0">
                <a:latin typeface="Avenir Book" panose="02000503020000020003" pitchFamily="2" charset="0"/>
              </a:rPr>
              <a:t>How to Make Your Results Accessible to an Extension Audience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F61875-D6E7-C743-96EC-646D3E3B46A2}"/>
              </a:ext>
            </a:extLst>
          </p:cNvPr>
          <p:cNvSpPr txBox="1"/>
          <p:nvPr/>
        </p:nvSpPr>
        <p:spPr>
          <a:xfrm>
            <a:off x="834757" y="4197599"/>
            <a:ext cx="113572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aseline="30000" dirty="0">
                <a:latin typeface="Avenir Book" panose="02000503020000020003" pitchFamily="2" charset="0"/>
              </a:rPr>
              <a:t>1</a:t>
            </a:r>
            <a:r>
              <a:rPr lang="en-US" sz="2100" dirty="0">
                <a:latin typeface="Avenir Book" panose="02000503020000020003" pitchFamily="2" charset="0"/>
              </a:rPr>
              <a:t>Department of Plant Sciences, University of Tennessee, </a:t>
            </a:r>
            <a:r>
              <a:rPr lang="en-US" sz="2100" dirty="0">
                <a:latin typeface="Avenir Book" panose="02000503020000020003" pitchFamily="2" charset="0"/>
                <a:hlinkClick r:id="rId3"/>
              </a:rPr>
              <a:t>annettew@utk.edu</a:t>
            </a:r>
            <a:endParaRPr lang="en-US" sz="2100" dirty="0">
              <a:latin typeface="Avenir Book" panose="02000503020000020003" pitchFamily="2" charset="0"/>
            </a:endParaRPr>
          </a:p>
          <a:p>
            <a:r>
              <a:rPr lang="en-US" sz="2100" baseline="30000" dirty="0">
                <a:latin typeface="Avenir Book" panose="02000503020000020003" pitchFamily="2" charset="0"/>
              </a:rPr>
              <a:t>2</a:t>
            </a:r>
            <a:r>
              <a:rPr lang="en-US" sz="2100" dirty="0">
                <a:latin typeface="Avenir Book" panose="02000503020000020003" pitchFamily="2" charset="0"/>
              </a:rPr>
              <a:t>Department of Crop and Soil Science, Oregon State University, </a:t>
            </a:r>
            <a:r>
              <a:rPr lang="en-US" sz="2100" dirty="0">
                <a:latin typeface="Avenir Book" panose="02000503020000020003" pitchFamily="2" charset="0"/>
                <a:hlinkClick r:id="rId4"/>
              </a:rPr>
              <a:t>javier.f-s@oregonstate.edu</a:t>
            </a:r>
            <a:endParaRPr lang="en-US" sz="2100" dirty="0">
              <a:latin typeface="Avenir Book" panose="02000503020000020003" pitchFamily="2" charset="0"/>
            </a:endParaRPr>
          </a:p>
          <a:p>
            <a:r>
              <a:rPr lang="en-US" sz="2100" baseline="30000" dirty="0">
                <a:latin typeface="Avenir Book" panose="02000503020000020003" pitchFamily="2" charset="0"/>
              </a:rPr>
              <a:t>3</a:t>
            </a:r>
            <a:r>
              <a:rPr lang="en-US" sz="2100" dirty="0">
                <a:latin typeface="Avenir Book" panose="02000503020000020003" pitchFamily="2" charset="0"/>
              </a:rPr>
              <a:t>Department of Horticulture, Oregon State University, </a:t>
            </a:r>
            <a:r>
              <a:rPr lang="en-US" sz="2100" dirty="0">
                <a:latin typeface="Avenir Book" panose="02000503020000020003" pitchFamily="2" charset="0"/>
                <a:hlinkClick r:id="rId5"/>
              </a:rPr>
              <a:t>Alice.Formiga@oregonstate.edu</a:t>
            </a:r>
            <a:endParaRPr lang="en-US" sz="2100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2C9B2-1016-2742-8F6C-A96A6F3948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741EB-CCF0-CA4E-8936-8148A77566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C0AD60-1CE4-CD4E-AB87-A4494C11BD9A}"/>
              </a:ext>
            </a:extLst>
          </p:cNvPr>
          <p:cNvSpPr txBox="1"/>
          <p:nvPr/>
        </p:nvSpPr>
        <p:spPr>
          <a:xfrm>
            <a:off x="877823" y="3639312"/>
            <a:ext cx="1047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Annette Wszelaki</a:t>
            </a:r>
            <a:r>
              <a:rPr lang="en-US" sz="2800" baseline="30000" dirty="0">
                <a:latin typeface="Avenir Book" panose="02000503020000020003" pitchFamily="2" charset="0"/>
              </a:rPr>
              <a:t>1</a:t>
            </a:r>
            <a:r>
              <a:rPr lang="en-US" sz="2800" dirty="0">
                <a:latin typeface="Avenir Book" panose="02000503020000020003" pitchFamily="2" charset="0"/>
              </a:rPr>
              <a:t>, Javier Fernandez-Salvador</a:t>
            </a:r>
            <a:r>
              <a:rPr lang="en-US" sz="2800" baseline="30000" dirty="0">
                <a:latin typeface="Avenir Book" panose="02000503020000020003" pitchFamily="2" charset="0"/>
              </a:rPr>
              <a:t>2 </a:t>
            </a:r>
            <a:r>
              <a:rPr lang="en-US" sz="2800" dirty="0">
                <a:latin typeface="Avenir Book" panose="02000503020000020003" pitchFamily="2" charset="0"/>
              </a:rPr>
              <a:t>&amp; Alice Formiga</a:t>
            </a:r>
            <a:r>
              <a:rPr lang="en-US" sz="2800" baseline="30000" dirty="0">
                <a:latin typeface="Avenir Book" panose="02000503020000020003" pitchFamily="2" charset="0"/>
              </a:rPr>
              <a:t>3</a:t>
            </a:r>
            <a:endParaRPr 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coherent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Avenir Book" panose="02000503020000020003" pitchFamily="2" charset="0"/>
              </a:rPr>
              <a:t>If there's anything you think your readers might not understand that is not pertinent to your message, it's time to edit.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Use easy-to-understand language, not flowery words.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Use simple comparisons to help readers visualize the unfamiliar.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B59AD-5717-1E44-9A55-5026689069CA}"/>
              </a:ext>
            </a:extLst>
          </p:cNvPr>
          <p:cNvSpPr txBox="1"/>
          <p:nvPr/>
        </p:nvSpPr>
        <p:spPr>
          <a:xfrm>
            <a:off x="2800351" y="5334000"/>
            <a:ext cx="86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215164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complete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Avenir Book" panose="02000503020000020003" pitchFamily="2" charset="0"/>
              </a:rPr>
              <a:t>Include all necessary information.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Provide specific examples to illustrate your points.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Pay attention to the Five W's &amp; H</a:t>
            </a:r>
          </a:p>
          <a:p>
            <a:pPr lvl="1" fontAlgn="base"/>
            <a:r>
              <a:rPr lang="en-US" dirty="0">
                <a:latin typeface="Avenir Book" panose="02000503020000020003" pitchFamily="2" charset="0"/>
              </a:rPr>
              <a:t>Who? - Tell readers who did it and who it affects.</a:t>
            </a:r>
          </a:p>
          <a:p>
            <a:pPr lvl="1" fontAlgn="base"/>
            <a:r>
              <a:rPr lang="en-US" dirty="0">
                <a:latin typeface="Avenir Book" panose="02000503020000020003" pitchFamily="2" charset="0"/>
              </a:rPr>
              <a:t>What? - Make the event, information, or news clear.</a:t>
            </a:r>
          </a:p>
          <a:p>
            <a:pPr lvl="1" fontAlgn="base"/>
            <a:r>
              <a:rPr lang="en-US" dirty="0">
                <a:latin typeface="Avenir Book" panose="02000503020000020003" pitchFamily="2" charset="0"/>
              </a:rPr>
              <a:t>When? - Include times and dates.</a:t>
            </a:r>
          </a:p>
          <a:p>
            <a:pPr lvl="1" fontAlgn="base"/>
            <a:r>
              <a:rPr lang="en-US" dirty="0">
                <a:latin typeface="Avenir Book" panose="02000503020000020003" pitchFamily="2" charset="0"/>
              </a:rPr>
              <a:t>Where? - Provide locations, especially of future events.</a:t>
            </a:r>
          </a:p>
          <a:p>
            <a:pPr lvl="1" fontAlgn="base"/>
            <a:r>
              <a:rPr lang="en-US" dirty="0">
                <a:latin typeface="Avenir Book" panose="02000503020000020003" pitchFamily="2" charset="0"/>
              </a:rPr>
              <a:t>Why? - Inform readers of the purpose behind the event or information.</a:t>
            </a:r>
          </a:p>
          <a:p>
            <a:pPr lvl="1" fontAlgn="base"/>
            <a:r>
              <a:rPr lang="en-US" dirty="0">
                <a:latin typeface="Avenir Book" panose="02000503020000020003" pitchFamily="2" charset="0"/>
              </a:rPr>
              <a:t>How? - Give readers a sense of process behind the story.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11182-D78E-BC43-A74B-8EED0A2591A0}"/>
              </a:ext>
            </a:extLst>
          </p:cNvPr>
          <p:cNvSpPr txBox="1"/>
          <p:nvPr/>
        </p:nvSpPr>
        <p:spPr>
          <a:xfrm>
            <a:off x="2800351" y="5334000"/>
            <a:ext cx="86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107965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creative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215"/>
            <a:ext cx="10515600" cy="4643998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Avenir Book" panose="02000503020000020003" pitchFamily="2" charset="0"/>
              </a:rPr>
              <a:t>Make your writing interesting, but focus on content first.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Look for new information to present.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Look for new ways to present information.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0A8BF-1F94-DA40-9D57-70A363F45CD5}"/>
              </a:ext>
            </a:extLst>
          </p:cNvPr>
          <p:cNvSpPr txBox="1"/>
          <p:nvPr/>
        </p:nvSpPr>
        <p:spPr>
          <a:xfrm>
            <a:off x="3583122" y="6490281"/>
            <a:ext cx="86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4D8C77D5-3099-F841-90AC-8F02D52CB7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0" y="2743200"/>
            <a:ext cx="8052261" cy="29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7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D4EAE2-41AD-9A48-9ED3-421F7B72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A picture (or table or figure) is worth a thousand words…</a:t>
            </a:r>
          </a:p>
        </p:txBody>
      </p:sp>
      <p:pic>
        <p:nvPicPr>
          <p:cNvPr id="7" name="Shape 323">
            <a:extLst>
              <a:ext uri="{FF2B5EF4-FFF2-40B4-BE49-F238E27FC236}">
                <a16:creationId xmlns:a16="http://schemas.microsoft.com/office/drawing/2014/main" id="{BC971C4C-3AAC-D748-8A28-C4B905520E7A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649" y="1690689"/>
            <a:ext cx="5983155" cy="3747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4">
            <a:extLst>
              <a:ext uri="{FF2B5EF4-FFF2-40B4-BE49-F238E27FC236}">
                <a16:creationId xmlns:a16="http://schemas.microsoft.com/office/drawing/2014/main" id="{DC51BEF5-70CA-3A42-ACE0-12806ABD8751}"/>
              </a:ext>
            </a:extLst>
          </p:cNvPr>
          <p:cNvSpPr txBox="1"/>
          <p:nvPr/>
        </p:nvSpPr>
        <p:spPr>
          <a:xfrm>
            <a:off x="1964093" y="2330076"/>
            <a:ext cx="1612730" cy="887976"/>
          </a:xfrm>
          <a:prstGeom prst="rect">
            <a:avLst/>
          </a:prstGeom>
          <a:solidFill>
            <a:srgbClr val="6EBF4C">
              <a:alpha val="85882"/>
            </a:srgbClr>
          </a:solidFill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50-80 </a:t>
            </a:r>
            <a:r>
              <a:rPr lang="en-US" dirty="0" err="1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lbs</a:t>
            </a: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sodium per acre</a:t>
            </a:r>
          </a:p>
        </p:txBody>
      </p:sp>
      <p:sp>
        <p:nvSpPr>
          <p:cNvPr id="9" name="Shape 325">
            <a:extLst>
              <a:ext uri="{FF2B5EF4-FFF2-40B4-BE49-F238E27FC236}">
                <a16:creationId xmlns:a16="http://schemas.microsoft.com/office/drawing/2014/main" id="{1FEABC2F-B8DB-C042-A720-03F6E6060D63}"/>
              </a:ext>
            </a:extLst>
          </p:cNvPr>
          <p:cNvSpPr txBox="1"/>
          <p:nvPr/>
        </p:nvSpPr>
        <p:spPr>
          <a:xfrm>
            <a:off x="3265565" y="5427187"/>
            <a:ext cx="7054460" cy="23083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Grower in Henderson or McLean County, photo courtesy of Dr. Tim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Coolong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, UGA.</a:t>
            </a:r>
          </a:p>
        </p:txBody>
      </p:sp>
      <p:sp>
        <p:nvSpPr>
          <p:cNvPr id="10" name="Shape 326">
            <a:extLst>
              <a:ext uri="{FF2B5EF4-FFF2-40B4-BE49-F238E27FC236}">
                <a16:creationId xmlns:a16="http://schemas.microsoft.com/office/drawing/2014/main" id="{77CA51C3-7675-7049-B8FF-E4B7756F2697}"/>
              </a:ext>
            </a:extLst>
          </p:cNvPr>
          <p:cNvSpPr txBox="1"/>
          <p:nvPr/>
        </p:nvSpPr>
        <p:spPr>
          <a:xfrm>
            <a:off x="1964093" y="4407571"/>
            <a:ext cx="1612730" cy="801005"/>
          </a:xfrm>
          <a:prstGeom prst="rect">
            <a:avLst/>
          </a:prstGeom>
          <a:solidFill>
            <a:srgbClr val="6EBF4C">
              <a:alpha val="85882"/>
            </a:srgbClr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700 </a:t>
            </a:r>
            <a:r>
              <a:rPr lang="en-US" dirty="0" err="1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lbs</a:t>
            </a: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sodium per acre</a:t>
            </a:r>
          </a:p>
        </p:txBody>
      </p:sp>
    </p:spTree>
    <p:extLst>
      <p:ext uri="{BB962C8B-B14F-4D97-AF65-F5344CB8AC3E}">
        <p14:creationId xmlns:p14="http://schemas.microsoft.com/office/powerpoint/2010/main" val="296196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28E032-3931-F748-BCA9-9BE1714673D6}"/>
              </a:ext>
            </a:extLst>
          </p:cNvPr>
          <p:cNvSpPr txBox="1">
            <a:spLocks/>
          </p:cNvSpPr>
          <p:nvPr/>
        </p:nvSpPr>
        <p:spPr>
          <a:xfrm>
            <a:off x="1714499" y="717231"/>
            <a:ext cx="859971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Book" panose="02000503020000020003" pitchFamily="2" charset="0"/>
              </a:rPr>
              <a:t>Help prioritize cleaning and sanitation efforts by designating areas or ‘zones’ within the packing area.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1E85AB-165E-5540-868C-AA4BDE5535EE}"/>
              </a:ext>
            </a:extLst>
          </p:cNvPr>
          <p:cNvGrpSpPr/>
          <p:nvPr/>
        </p:nvGrpSpPr>
        <p:grpSpPr>
          <a:xfrm>
            <a:off x="1828800" y="1728695"/>
            <a:ext cx="8583706" cy="3584122"/>
            <a:chOff x="2133600" y="1979839"/>
            <a:chExt cx="8583706" cy="35841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EF3D17-4B0C-F249-939C-51F87E21FC65}"/>
                </a:ext>
              </a:extLst>
            </p:cNvPr>
            <p:cNvGrpSpPr/>
            <p:nvPr/>
          </p:nvGrpSpPr>
          <p:grpSpPr>
            <a:xfrm>
              <a:off x="2133600" y="1979839"/>
              <a:ext cx="8583706" cy="3584122"/>
              <a:chOff x="1981200" y="2321378"/>
              <a:chExt cx="8583706" cy="358412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A609607-E486-6740-9891-3B6A83BEA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1163" y="2321378"/>
                <a:ext cx="4778829" cy="3584122"/>
              </a:xfrm>
              <a:prstGeom prst="rect">
                <a:avLst/>
              </a:prstGeom>
            </p:spPr>
          </p:pic>
          <p:sp>
            <p:nvSpPr>
              <p:cNvPr id="19" name="Content Placeholder 5">
                <a:extLst>
                  <a:ext uri="{FF2B5EF4-FFF2-40B4-BE49-F238E27FC236}">
                    <a16:creationId xmlns:a16="http://schemas.microsoft.com/office/drawing/2014/main" id="{076614C9-829F-7342-974B-E22A1D7900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2420710"/>
                <a:ext cx="1905000" cy="50618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Zone 1</a:t>
                </a: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(direct food contact surface)</a:t>
                </a:r>
              </a:p>
            </p:txBody>
          </p:sp>
          <p:sp>
            <p:nvSpPr>
              <p:cNvPr id="20" name="Content Placeholder 5">
                <a:extLst>
                  <a:ext uri="{FF2B5EF4-FFF2-40B4-BE49-F238E27FC236}">
                    <a16:creationId xmlns:a16="http://schemas.microsoft.com/office/drawing/2014/main" id="{875F29D7-A93D-3046-AAE9-AC124913B22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586971" y="4723039"/>
                <a:ext cx="1977935" cy="400731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Zone 2</a:t>
                </a: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(outside surface of washer)</a:t>
                </a:r>
              </a:p>
            </p:txBody>
          </p:sp>
          <p:sp>
            <p:nvSpPr>
              <p:cNvPr id="21" name="Content Placeholder 5">
                <a:extLst>
                  <a:ext uri="{FF2B5EF4-FFF2-40B4-BE49-F238E27FC236}">
                    <a16:creationId xmlns:a16="http://schemas.microsoft.com/office/drawing/2014/main" id="{5F8FA0CD-154B-6549-AF5E-9C4CCF69C68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77836" y="4666570"/>
                <a:ext cx="1311728" cy="45720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Zone 3</a:t>
                </a: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(floor)</a:t>
                </a:r>
              </a:p>
            </p:txBody>
          </p:sp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F716DD08-0D2C-5C47-BAD2-6D8C6B40B6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5112" y="2469696"/>
                <a:ext cx="1371600" cy="45720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Zone 4</a:t>
                </a: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venir Book" panose="02000503020000020003" pitchFamily="2" charset="0"/>
                  </a:rPr>
                  <a:t>(outside)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941710-E1DD-C94A-B713-E37067532666}"/>
                </a:ext>
              </a:extLst>
            </p:cNvPr>
            <p:cNvCxnSpPr/>
            <p:nvPr/>
          </p:nvCxnSpPr>
          <p:spPr>
            <a:xfrm flipV="1">
              <a:off x="7848600" y="2427514"/>
              <a:ext cx="304800" cy="315686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18FE36-EB75-814A-9A2D-22C11A1A29B7}"/>
                </a:ext>
              </a:extLst>
            </p:cNvPr>
            <p:cNvCxnSpPr/>
            <p:nvPr/>
          </p:nvCxnSpPr>
          <p:spPr>
            <a:xfrm flipH="1">
              <a:off x="6324600" y="3581400"/>
              <a:ext cx="179614" cy="381000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C8DFF3-5119-E447-938C-4790BAA2DE9F}"/>
                </a:ext>
              </a:extLst>
            </p:cNvPr>
            <p:cNvCxnSpPr/>
            <p:nvPr/>
          </p:nvCxnSpPr>
          <p:spPr>
            <a:xfrm flipV="1">
              <a:off x="7443106" y="4368801"/>
              <a:ext cx="519794" cy="190501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E1C066E-6CA6-A24A-BC66-F020E41B2D4E}"/>
                </a:ext>
              </a:extLst>
            </p:cNvPr>
            <p:cNvCxnSpPr/>
            <p:nvPr/>
          </p:nvCxnSpPr>
          <p:spPr>
            <a:xfrm flipH="1">
              <a:off x="5410200" y="4763861"/>
              <a:ext cx="16328" cy="570139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37EEFC-7962-7D41-BE30-059313F628CA}"/>
              </a:ext>
            </a:extLst>
          </p:cNvPr>
          <p:cNvCxnSpPr/>
          <p:nvPr/>
        </p:nvCxnSpPr>
        <p:spPr>
          <a:xfrm>
            <a:off x="3437164" y="4512718"/>
            <a:ext cx="1134836" cy="57013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8A8281-CCEE-C746-95EA-17754A20BAD8}"/>
              </a:ext>
            </a:extLst>
          </p:cNvPr>
          <p:cNvCxnSpPr/>
          <p:nvPr/>
        </p:nvCxnSpPr>
        <p:spPr>
          <a:xfrm>
            <a:off x="3437164" y="2176370"/>
            <a:ext cx="1592036" cy="142058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70613F-47FA-BD4C-B73A-2CFCEF36F122}"/>
              </a:ext>
            </a:extLst>
          </p:cNvPr>
          <p:cNvCxnSpPr/>
          <p:nvPr/>
        </p:nvCxnSpPr>
        <p:spPr>
          <a:xfrm flipH="1" flipV="1">
            <a:off x="7783285" y="1974985"/>
            <a:ext cx="965018" cy="3592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6690E-1FC1-024B-9A18-F4CA6F52BAA5}"/>
              </a:ext>
            </a:extLst>
          </p:cNvPr>
          <p:cNvCxnSpPr/>
          <p:nvPr/>
        </p:nvCxnSpPr>
        <p:spPr>
          <a:xfrm flipH="1" flipV="1">
            <a:off x="7627621" y="4212908"/>
            <a:ext cx="1120683" cy="17961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325">
            <a:extLst>
              <a:ext uri="{FF2B5EF4-FFF2-40B4-BE49-F238E27FC236}">
                <a16:creationId xmlns:a16="http://schemas.microsoft.com/office/drawing/2014/main" id="{BA28135F-A3F3-9D4A-926D-18E545D43F6D}"/>
              </a:ext>
            </a:extLst>
          </p:cNvPr>
          <p:cNvSpPr txBox="1"/>
          <p:nvPr/>
        </p:nvSpPr>
        <p:spPr>
          <a:xfrm>
            <a:off x="1436768" y="5352543"/>
            <a:ext cx="7054460" cy="23083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From PSA Grower Training Curriculum.</a:t>
            </a:r>
          </a:p>
        </p:txBody>
      </p:sp>
    </p:spTree>
    <p:extLst>
      <p:ext uri="{BB962C8B-B14F-4D97-AF65-F5344CB8AC3E}">
        <p14:creationId xmlns:p14="http://schemas.microsoft.com/office/powerpoint/2010/main" val="29124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28" name="Shape 325">
            <a:extLst>
              <a:ext uri="{FF2B5EF4-FFF2-40B4-BE49-F238E27FC236}">
                <a16:creationId xmlns:a16="http://schemas.microsoft.com/office/drawing/2014/main" id="{BA28135F-A3F3-9D4A-926D-18E545D43F6D}"/>
              </a:ext>
            </a:extLst>
          </p:cNvPr>
          <p:cNvSpPr txBox="1"/>
          <p:nvPr/>
        </p:nvSpPr>
        <p:spPr>
          <a:xfrm>
            <a:off x="3818018" y="5314443"/>
            <a:ext cx="7054460" cy="23083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Harrison,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Critzer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Wszelaki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, 2015.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3BC96D-E6DB-C142-80CC-C22E5740F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78" y="723900"/>
            <a:ext cx="10265049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034C79-A4AC-6842-A9D4-909E1E65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Reasons to proofread </a:t>
            </a:r>
            <a:r>
              <a:rPr lang="en-US" i="1" u="sng" dirty="0">
                <a:latin typeface="Avenir Book" panose="02000503020000020003" pitchFamily="2" charset="0"/>
              </a:rPr>
              <a:t>twice</a:t>
            </a:r>
            <a:r>
              <a:rPr lang="en-US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443D3-5AAB-B546-942B-3C32F832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to check </a:t>
            </a:r>
            <a:r>
              <a:rPr lang="en-US" sz="4000" i="1" dirty="0">
                <a:latin typeface="Avenir Book" panose="02000503020000020003" pitchFamily="2" charset="0"/>
              </a:rPr>
              <a:t>what</a:t>
            </a:r>
            <a:r>
              <a:rPr lang="en-US" sz="4000" dirty="0">
                <a:latin typeface="Avenir Book" panose="02000503020000020003" pitchFamily="2" charset="0"/>
              </a:rPr>
              <a:t> you have written </a:t>
            </a:r>
            <a:r>
              <a:rPr lang="en-US" sz="4000" b="1" u="sng" dirty="0">
                <a:latin typeface="Avenir Book" panose="02000503020000020003" pitchFamily="2" charset="0"/>
              </a:rPr>
              <a:t>and</a:t>
            </a:r>
            <a:r>
              <a:rPr lang="en-US" sz="4000" dirty="0">
                <a:latin typeface="Avenir Book" panose="02000503020000020003" pitchFamily="2" charset="0"/>
              </a:rPr>
              <a:t> </a:t>
            </a:r>
          </a:p>
          <a:p>
            <a:r>
              <a:rPr lang="en-US" sz="4000" dirty="0">
                <a:latin typeface="Avenir Book" panose="02000503020000020003" pitchFamily="2" charset="0"/>
              </a:rPr>
              <a:t>to check </a:t>
            </a:r>
            <a:r>
              <a:rPr lang="en-US" sz="4000" i="1" dirty="0">
                <a:latin typeface="Avenir Book" panose="02000503020000020003" pitchFamily="2" charset="0"/>
              </a:rPr>
              <a:t>how</a:t>
            </a:r>
            <a:r>
              <a:rPr lang="en-US" sz="4000" dirty="0">
                <a:latin typeface="Avenir Book" panose="02000503020000020003" pitchFamily="2" charset="0"/>
              </a:rPr>
              <a:t> you have written it.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From Purdue Agriculture Communication and Marketing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2DEB1-2D1D-0D4D-A7CD-F7A05A7449C8}"/>
              </a:ext>
            </a:extLst>
          </p:cNvPr>
          <p:cNvSpPr txBox="1"/>
          <p:nvPr/>
        </p:nvSpPr>
        <p:spPr>
          <a:xfrm>
            <a:off x="1065079" y="3829050"/>
            <a:ext cx="102650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”Write unto others as you would have them write unto you.”</a:t>
            </a:r>
          </a:p>
          <a:p>
            <a:r>
              <a:rPr lang="en-US" sz="3600" dirty="0">
                <a:latin typeface="Avenir Book" panose="02000503020000020003" pitchFamily="2" charset="0"/>
              </a:rPr>
              <a:t>										-Don </a:t>
            </a:r>
            <a:r>
              <a:rPr lang="en-US" sz="3600" dirty="0" err="1">
                <a:latin typeface="Avenir Book" panose="02000503020000020003" pitchFamily="2" charset="0"/>
              </a:rPr>
              <a:t>Ranly</a:t>
            </a:r>
            <a:endParaRPr lang="en-US" sz="3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7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587" y="6395855"/>
            <a:ext cx="1462664" cy="460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944" y="6334659"/>
            <a:ext cx="1689993" cy="67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62" y="6395855"/>
            <a:ext cx="1646860" cy="460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08ABD-15A1-4566-A555-22A8C1E3C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31" y="0"/>
            <a:ext cx="4820437" cy="6395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66C314-24E7-4E11-946C-43B13F8F0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266" y="-184503"/>
            <a:ext cx="5212812" cy="710838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C201D2F-11B6-4F0D-B823-BAF43BE02A4E}"/>
              </a:ext>
            </a:extLst>
          </p:cNvPr>
          <p:cNvSpPr/>
          <p:nvPr/>
        </p:nvSpPr>
        <p:spPr>
          <a:xfrm>
            <a:off x="684203" y="839923"/>
            <a:ext cx="2383849" cy="4503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55FA3F-654E-49FB-905F-6BF6EF472C42}"/>
              </a:ext>
            </a:extLst>
          </p:cNvPr>
          <p:cNvSpPr/>
          <p:nvPr/>
        </p:nvSpPr>
        <p:spPr>
          <a:xfrm>
            <a:off x="86822" y="3134241"/>
            <a:ext cx="5640210" cy="88430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AE9542-088C-4578-9656-5305C5CF698D}"/>
              </a:ext>
            </a:extLst>
          </p:cNvPr>
          <p:cNvSpPr/>
          <p:nvPr/>
        </p:nvSpPr>
        <p:spPr>
          <a:xfrm>
            <a:off x="-8718" y="4657528"/>
            <a:ext cx="5490737" cy="131706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AFFBB6-E457-44C1-BC44-161BCC06F3BD}"/>
              </a:ext>
            </a:extLst>
          </p:cNvPr>
          <p:cNvSpPr/>
          <p:nvPr/>
        </p:nvSpPr>
        <p:spPr>
          <a:xfrm>
            <a:off x="5490736" y="0"/>
            <a:ext cx="5330194" cy="4503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FAA19F-2370-4A4F-A68B-FD0C20B2D50A}"/>
              </a:ext>
            </a:extLst>
          </p:cNvPr>
          <p:cNvSpPr/>
          <p:nvPr/>
        </p:nvSpPr>
        <p:spPr>
          <a:xfrm>
            <a:off x="6053432" y="526075"/>
            <a:ext cx="1654584" cy="76420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FFE775-18AB-42AB-80A9-12DD35898879}"/>
              </a:ext>
            </a:extLst>
          </p:cNvPr>
          <p:cNvSpPr/>
          <p:nvPr/>
        </p:nvSpPr>
        <p:spPr>
          <a:xfrm>
            <a:off x="5782946" y="1510328"/>
            <a:ext cx="2111784" cy="17568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F0F03-AA8A-46A0-A8EA-337FB8C54CFB}"/>
              </a:ext>
            </a:extLst>
          </p:cNvPr>
          <p:cNvSpPr txBox="1"/>
          <p:nvPr/>
        </p:nvSpPr>
        <p:spPr>
          <a:xfrm>
            <a:off x="5120282" y="129744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Who?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BF9B70-DDCC-42B2-B51B-C046B5297423}"/>
              </a:ext>
            </a:extLst>
          </p:cNvPr>
          <p:cNvSpPr txBox="1"/>
          <p:nvPr/>
        </p:nvSpPr>
        <p:spPr>
          <a:xfrm>
            <a:off x="5272039" y="479241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Why?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275E3-2E61-476F-8353-ABC0FF926C5B}"/>
              </a:ext>
            </a:extLst>
          </p:cNvPr>
          <p:cNvSpPr txBox="1"/>
          <p:nvPr/>
        </p:nvSpPr>
        <p:spPr>
          <a:xfrm>
            <a:off x="5079761" y="292603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What?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083E7-99FD-454F-B718-256048B7FA37}"/>
              </a:ext>
            </a:extLst>
          </p:cNvPr>
          <p:cNvSpPr txBox="1"/>
          <p:nvPr/>
        </p:nvSpPr>
        <p:spPr>
          <a:xfrm>
            <a:off x="11097419" y="156743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How?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32A5C0-C44C-40FF-BF69-C029F34740E1}"/>
              </a:ext>
            </a:extLst>
          </p:cNvPr>
          <p:cNvSpPr txBox="1"/>
          <p:nvPr/>
        </p:nvSpPr>
        <p:spPr>
          <a:xfrm>
            <a:off x="5185104" y="378836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When?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D52E56-D8ED-4BBB-8787-5F1320D47663}"/>
              </a:ext>
            </a:extLst>
          </p:cNvPr>
          <p:cNvSpPr txBox="1"/>
          <p:nvPr/>
        </p:nvSpPr>
        <p:spPr>
          <a:xfrm>
            <a:off x="11081078" y="2949575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Where?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060A06-BF3F-4F87-99D8-532C2CDBD5F0}"/>
              </a:ext>
            </a:extLst>
          </p:cNvPr>
          <p:cNvSpPr/>
          <p:nvPr/>
        </p:nvSpPr>
        <p:spPr>
          <a:xfrm>
            <a:off x="397442" y="1200942"/>
            <a:ext cx="4619366" cy="3693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249F58-3B53-434E-B1E0-4C2841AC43E5}"/>
              </a:ext>
            </a:extLst>
          </p:cNvPr>
          <p:cNvSpPr/>
          <p:nvPr/>
        </p:nvSpPr>
        <p:spPr>
          <a:xfrm>
            <a:off x="93844" y="3958452"/>
            <a:ext cx="5640210" cy="88430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191B0C-E5BA-4898-8817-7871DCD4753F}"/>
              </a:ext>
            </a:extLst>
          </p:cNvPr>
          <p:cNvSpPr/>
          <p:nvPr/>
        </p:nvSpPr>
        <p:spPr>
          <a:xfrm>
            <a:off x="2728337" y="563656"/>
            <a:ext cx="2383849" cy="4503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587" y="6395855"/>
            <a:ext cx="1462664" cy="460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944" y="6334659"/>
            <a:ext cx="1689993" cy="67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62" y="6395855"/>
            <a:ext cx="1646860" cy="46006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DFAA19F-2370-4A4F-A68B-FD0C20B2D50A}"/>
              </a:ext>
            </a:extLst>
          </p:cNvPr>
          <p:cNvSpPr/>
          <p:nvPr/>
        </p:nvSpPr>
        <p:spPr>
          <a:xfrm>
            <a:off x="3165853" y="1306951"/>
            <a:ext cx="1654584" cy="76420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E3500-3150-4760-8CEF-31052E9B2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04" y="475274"/>
            <a:ext cx="6527311" cy="5614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AB501-3A09-4DC9-A6D0-A684AED74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865" y="235588"/>
            <a:ext cx="3277135" cy="639685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3733BEA-C849-4B8B-9468-0459B66917E2}"/>
              </a:ext>
            </a:extLst>
          </p:cNvPr>
          <p:cNvSpPr/>
          <p:nvPr/>
        </p:nvSpPr>
        <p:spPr>
          <a:xfrm>
            <a:off x="86821" y="4974494"/>
            <a:ext cx="6897243" cy="136016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6DB640-9E65-4B3C-ACD7-1D3F6B495BD5}"/>
              </a:ext>
            </a:extLst>
          </p:cNvPr>
          <p:cNvSpPr/>
          <p:nvPr/>
        </p:nvSpPr>
        <p:spPr>
          <a:xfrm>
            <a:off x="8637272" y="810640"/>
            <a:ext cx="2111784" cy="175682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D0441D-53AA-471F-90E0-C46E5B613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3" y="42016"/>
            <a:ext cx="5200649" cy="5580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86FC8-341A-47F6-9EE0-4973DC01A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522" y="1082663"/>
            <a:ext cx="6794383" cy="3784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E04116-E01F-4704-A3A2-BEF0264D8F21}"/>
              </a:ext>
            </a:extLst>
          </p:cNvPr>
          <p:cNvSpPr/>
          <p:nvPr/>
        </p:nvSpPr>
        <p:spPr>
          <a:xfrm>
            <a:off x="5635211" y="121424"/>
            <a:ext cx="3990052" cy="830997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>
                <a:latin typeface="Avenir Book" panose="02000503020000020003" pitchFamily="2" charset="0"/>
              </a:rPr>
              <a:t>Critical levels for leaf tissue </a:t>
            </a:r>
          </a:p>
          <a:p>
            <a:pPr algn="ctr" fontAlgn="base"/>
            <a:r>
              <a:rPr lang="en-US" sz="2400" dirty="0">
                <a:latin typeface="Avenir Book" panose="02000503020000020003" pitchFamily="2" charset="0"/>
              </a:rPr>
              <a:t>during the growing season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5E588F-F71D-4539-A00F-13805D804119}"/>
              </a:ext>
            </a:extLst>
          </p:cNvPr>
          <p:cNvSpPr/>
          <p:nvPr/>
        </p:nvSpPr>
        <p:spPr>
          <a:xfrm flipH="1">
            <a:off x="5077250" y="4063890"/>
            <a:ext cx="7114750" cy="74409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D35ACA-2460-4C73-B0D8-CF0182F9E0A6}"/>
              </a:ext>
            </a:extLst>
          </p:cNvPr>
          <p:cNvSpPr/>
          <p:nvPr/>
        </p:nvSpPr>
        <p:spPr>
          <a:xfrm>
            <a:off x="6839711" y="1377412"/>
            <a:ext cx="5330194" cy="4503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C17626-AB2F-4E06-BD66-38E3B4D64B92}"/>
              </a:ext>
            </a:extLst>
          </p:cNvPr>
          <p:cNvSpPr/>
          <p:nvPr/>
        </p:nvSpPr>
        <p:spPr>
          <a:xfrm>
            <a:off x="174873" y="1152231"/>
            <a:ext cx="2929274" cy="43593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0A1706E-166F-4BEC-813F-195AE5885FFF}"/>
              </a:ext>
            </a:extLst>
          </p:cNvPr>
          <p:cNvSpPr/>
          <p:nvPr/>
        </p:nvSpPr>
        <p:spPr>
          <a:xfrm>
            <a:off x="2735438" y="237831"/>
            <a:ext cx="1530528" cy="914400"/>
          </a:xfrm>
          <a:prstGeom prst="wedgeEllipseCallou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1B9E843-C183-40C2-9586-06A8A69B2975}"/>
              </a:ext>
            </a:extLst>
          </p:cNvPr>
          <p:cNvSpPr/>
          <p:nvPr/>
        </p:nvSpPr>
        <p:spPr>
          <a:xfrm>
            <a:off x="9159432" y="121424"/>
            <a:ext cx="3136842" cy="961239"/>
          </a:xfrm>
          <a:prstGeom prst="wedgeEllipseCallou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1D2B679-35BE-45F9-BEA5-336FA5597730}"/>
              </a:ext>
            </a:extLst>
          </p:cNvPr>
          <p:cNvSpPr/>
          <p:nvPr/>
        </p:nvSpPr>
        <p:spPr>
          <a:xfrm>
            <a:off x="8248091" y="3144601"/>
            <a:ext cx="1792705" cy="745109"/>
          </a:xfrm>
          <a:prstGeom prst="wedgeEllipseCallou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9EBBC-E7AD-47DD-874F-FD9F62119964}"/>
              </a:ext>
            </a:extLst>
          </p:cNvPr>
          <p:cNvSpPr txBox="1"/>
          <p:nvPr/>
        </p:nvSpPr>
        <p:spPr>
          <a:xfrm>
            <a:off x="2735438" y="371866"/>
            <a:ext cx="160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Proof read and</a:t>
            </a:r>
          </a:p>
          <a:p>
            <a:r>
              <a:rPr lang="en-US" b="1" dirty="0">
                <a:solidFill>
                  <a:srgbClr val="FF0000"/>
                </a:solidFill>
              </a:rPr>
              <a:t> reviewers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81F31-9FD2-4159-B192-6A60CF5D2D03}"/>
              </a:ext>
            </a:extLst>
          </p:cNvPr>
          <p:cNvSpPr txBox="1"/>
          <p:nvPr/>
        </p:nvSpPr>
        <p:spPr>
          <a:xfrm>
            <a:off x="9419121" y="29845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Clear for all audiences.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Define terms – don’t assume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A0F409-5773-4A15-BDC6-F766F304D506}"/>
              </a:ext>
            </a:extLst>
          </p:cNvPr>
          <p:cNvSpPr txBox="1"/>
          <p:nvPr/>
        </p:nvSpPr>
        <p:spPr>
          <a:xfrm>
            <a:off x="8514705" y="3206342"/>
            <a:ext cx="1341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 panose="02000503020000020003" pitchFamily="2" charset="0"/>
              </a:rPr>
              <a:t>Credit and </a:t>
            </a:r>
          </a:p>
          <a:p>
            <a:r>
              <a:rPr lang="en-US" b="1" dirty="0">
                <a:solidFill>
                  <a:srgbClr val="FF0000"/>
                </a:solidFill>
                <a:latin typeface="Avenir Book" panose="02000503020000020003" pitchFamily="2" charset="0"/>
              </a:rPr>
              <a:t>other info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3C45D7-0187-4C4D-9D57-25FF95AF1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734" y="5678228"/>
            <a:ext cx="2568532" cy="807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047BA1-AC9B-467B-8447-02F72B0C0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82" y="5719015"/>
            <a:ext cx="2891992" cy="807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CA68F4-616D-41F0-AB3D-8D573C7752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480588"/>
            <a:ext cx="2967736" cy="11900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AA0031-22CF-4DE4-A11B-E2D072C8A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734" y="5618874"/>
            <a:ext cx="2568532" cy="807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A2D796-6BC2-48D2-AB0C-693F774AF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82" y="5659661"/>
            <a:ext cx="2891992" cy="8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CA143CF-0AD3-1743-BB4B-85C2F875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58" y="108580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venir Book" panose="02000503020000020003" pitchFamily="2" charset="0"/>
              </a:rPr>
              <a:t>Keep it simple!</a:t>
            </a:r>
          </a:p>
        </p:txBody>
      </p:sp>
      <p:pic>
        <p:nvPicPr>
          <p:cNvPr id="8" name="Content Placeholder 7" descr="A picture containing person, indoor, cabinet, window&#10;&#10;Description automatically generated">
            <a:extLst>
              <a:ext uri="{FF2B5EF4-FFF2-40B4-BE49-F238E27FC236}">
                <a16:creationId xmlns:a16="http://schemas.microsoft.com/office/drawing/2014/main" id="{49E368C8-D8B9-C34B-8CCE-7716A6004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64021" y="108146"/>
            <a:ext cx="2938631" cy="306371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B3F9F-72A4-804F-B491-45DDC8A12A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122" y="3337042"/>
            <a:ext cx="4722969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70E90-E478-1A4D-8A50-FFBCC3210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32" y="3337042"/>
            <a:ext cx="3441561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12E85-600F-EE4E-8033-09C0EC4FA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6720" y="3308189"/>
            <a:ext cx="30637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605535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936988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6023956"/>
            <a:ext cx="2891992" cy="80790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19A492-E741-4410-B8E7-1861F89B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151" y="817622"/>
            <a:ext cx="9101093" cy="51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830B4E-F77B-4122-86D8-85EEDD972FCE}"/>
              </a:ext>
            </a:extLst>
          </p:cNvPr>
          <p:cNvSpPr/>
          <p:nvPr/>
        </p:nvSpPr>
        <p:spPr>
          <a:xfrm>
            <a:off x="3356816" y="160274"/>
            <a:ext cx="5321507" cy="553998"/>
          </a:xfrm>
          <a:prstGeom prst="rect">
            <a:avLst/>
          </a:prstGeom>
          <a:solidFill>
            <a:srgbClr val="F2F2F2">
              <a:alpha val="78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Strawberry Fruit Quality 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28CDB-06E2-49F1-904D-C33AB054A981}"/>
              </a:ext>
            </a:extLst>
          </p:cNvPr>
          <p:cNvSpPr/>
          <p:nvPr/>
        </p:nvSpPr>
        <p:spPr>
          <a:xfrm>
            <a:off x="3673535" y="1135821"/>
            <a:ext cx="4793869" cy="461665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Georgia" panose="02040502050405020303" pitchFamily="18" charset="0"/>
              </a:rPr>
              <a:t>Stages of Ripeness Based on Color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3F38D8-F521-44A6-A5DE-3D588FCB9776}"/>
              </a:ext>
            </a:extLst>
          </p:cNvPr>
          <p:cNvSpPr/>
          <p:nvPr/>
        </p:nvSpPr>
        <p:spPr>
          <a:xfrm>
            <a:off x="1634756" y="5425430"/>
            <a:ext cx="872433" cy="461665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Georgia" panose="02040502050405020303" pitchFamily="18" charset="0"/>
              </a:rPr>
              <a:t> 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883AF-DD88-483D-A9A3-7468739FE6EB}"/>
              </a:ext>
            </a:extLst>
          </p:cNvPr>
          <p:cNvSpPr/>
          <p:nvPr/>
        </p:nvSpPr>
        <p:spPr>
          <a:xfrm>
            <a:off x="3701192" y="5425429"/>
            <a:ext cx="872433" cy="461665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Georgia" panose="02040502050405020303" pitchFamily="18" charset="0"/>
              </a:rPr>
              <a:t> 25%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2317F-01BD-4880-9A71-7A946AC4C6FF}"/>
              </a:ext>
            </a:extLst>
          </p:cNvPr>
          <p:cNvSpPr/>
          <p:nvPr/>
        </p:nvSpPr>
        <p:spPr>
          <a:xfrm>
            <a:off x="5727203" y="5430733"/>
            <a:ext cx="872433" cy="461665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Georgia" panose="02040502050405020303" pitchFamily="18" charset="0"/>
              </a:rPr>
              <a:t> 50%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8A5F63-9172-435A-B735-5E6D3622F623}"/>
              </a:ext>
            </a:extLst>
          </p:cNvPr>
          <p:cNvSpPr/>
          <p:nvPr/>
        </p:nvSpPr>
        <p:spPr>
          <a:xfrm>
            <a:off x="7533844" y="5425428"/>
            <a:ext cx="872433" cy="461665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Georgia" panose="02040502050405020303" pitchFamily="18" charset="0"/>
              </a:rPr>
              <a:t> 75%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9667CD-1A2E-400B-A64A-18F1AAB374F9}"/>
              </a:ext>
            </a:extLst>
          </p:cNvPr>
          <p:cNvSpPr/>
          <p:nvPr/>
        </p:nvSpPr>
        <p:spPr>
          <a:xfrm>
            <a:off x="9379011" y="5425430"/>
            <a:ext cx="1007791" cy="461665"/>
          </a:xfrm>
          <a:prstGeom prst="rect">
            <a:avLst/>
          </a:prstGeom>
          <a:solidFill>
            <a:srgbClr val="F2F2F2">
              <a:alpha val="63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Georgia" panose="02040502050405020303" pitchFamily="18" charset="0"/>
              </a:rPr>
              <a:t>100%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F99408-2AB1-4B93-A227-5C87CC78D315}"/>
              </a:ext>
            </a:extLst>
          </p:cNvPr>
          <p:cNvSpPr/>
          <p:nvPr/>
        </p:nvSpPr>
        <p:spPr>
          <a:xfrm>
            <a:off x="2877687" y="198616"/>
            <a:ext cx="6571464" cy="148832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D338BE2-7C59-40B0-85F9-8741DFBEC071}"/>
              </a:ext>
            </a:extLst>
          </p:cNvPr>
          <p:cNvSpPr/>
          <p:nvPr/>
        </p:nvSpPr>
        <p:spPr>
          <a:xfrm>
            <a:off x="9039955" y="8554"/>
            <a:ext cx="2089256" cy="745109"/>
          </a:xfrm>
          <a:prstGeom prst="wedgeEllipseCallou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588207-3CA7-4BAF-B2C0-4385EBD9E24F}"/>
              </a:ext>
            </a:extLst>
          </p:cNvPr>
          <p:cNvSpPr txBox="1"/>
          <p:nvPr/>
        </p:nvSpPr>
        <p:spPr>
          <a:xfrm>
            <a:off x="9248362" y="54342"/>
            <a:ext cx="193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 panose="02000503020000020003" pitchFamily="2" charset="0"/>
              </a:rPr>
              <a:t>Be inclusive </a:t>
            </a:r>
          </a:p>
          <a:p>
            <a:r>
              <a:rPr lang="en-US" b="1" dirty="0">
                <a:solidFill>
                  <a:srgbClr val="FF0000"/>
                </a:solidFill>
                <a:latin typeface="Avenir Book" panose="02000503020000020003" pitchFamily="2" charset="0"/>
              </a:rPr>
              <a:t>of all audiences</a:t>
            </a:r>
          </a:p>
        </p:txBody>
      </p:sp>
    </p:spTree>
    <p:extLst>
      <p:ext uri="{BB962C8B-B14F-4D97-AF65-F5344CB8AC3E}">
        <p14:creationId xmlns:p14="http://schemas.microsoft.com/office/powerpoint/2010/main" val="4760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034C79-A4AC-6842-A9D4-909E1E65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67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Presenting Survey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443D3-5AAB-B546-942B-3C32F832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latin typeface="Avenir Book" panose="02000503020000020003" pitchFamily="2" charset="0"/>
              </a:rPr>
              <a:t>This is particularly important for extension publications as it may give a reason to conduct your research.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latin typeface="Avenir Book" panose="02000503020000020003" pitchFamily="2" charset="0"/>
              </a:rPr>
              <a:t>From in-person interviews, online, focus groups, etc.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latin typeface="Avenir Book" panose="02000503020000020003" pitchFamily="2" charset="0"/>
              </a:rPr>
              <a:t>As with other types of studies, base your questions (and results to present) on your project objectives!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latin typeface="Avenir Book" panose="02000503020000020003" pitchFamily="2" charset="0"/>
              </a:rPr>
              <a:t>DO NOT describe the results that you are already presenting on a figure or table (redundant).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latin typeface="Avenir Book" panose="02000503020000020003" pitchFamily="2" charset="0"/>
              </a:rPr>
              <a:t>Use an adequate figure for the specific type of data presented.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4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EA968A-080B-4496-A656-C79B0FA4D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551566"/>
              </p:ext>
            </p:extLst>
          </p:nvPr>
        </p:nvGraphicFramePr>
        <p:xfrm>
          <a:off x="1985536" y="144266"/>
          <a:ext cx="8220927" cy="57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CC48DC8-EFFF-4F02-9023-6E837D560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191" y="5933466"/>
            <a:ext cx="2305609" cy="924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4EEF8-147C-460E-B9C5-B0CAC2ADF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34" y="5986494"/>
            <a:ext cx="1995471" cy="62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85474-1A8F-4239-BEDF-F18415A5D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682" y="6027281"/>
            <a:ext cx="2246764" cy="6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BC83-85CA-4290-8129-98C715C0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Olive Cultivars Grown in Oregon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F3797F-47E4-4AE1-BA3F-4D93C7704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734411"/>
              </p:ext>
            </p:extLst>
          </p:nvPr>
        </p:nvGraphicFramePr>
        <p:xfrm>
          <a:off x="1880840" y="1260088"/>
          <a:ext cx="8158511" cy="523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080BA8-740E-4429-9FAD-6DCB9F1335C2}"/>
              </a:ext>
            </a:extLst>
          </p:cNvPr>
          <p:cNvSpPr txBox="1"/>
          <p:nvPr/>
        </p:nvSpPr>
        <p:spPr>
          <a:xfrm>
            <a:off x="5765994" y="1450602"/>
            <a:ext cx="18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Leccino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CBBF3-6188-4882-8E3D-A62FB8B7B39C}"/>
              </a:ext>
            </a:extLst>
          </p:cNvPr>
          <p:cNvSpPr txBox="1"/>
          <p:nvPr/>
        </p:nvSpPr>
        <p:spPr>
          <a:xfrm>
            <a:off x="4688856" y="1564888"/>
            <a:ext cx="18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Frantoio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00504-AEFD-4C33-95D6-C0CED176F6D1}"/>
              </a:ext>
            </a:extLst>
          </p:cNvPr>
          <p:cNvSpPr txBox="1"/>
          <p:nvPr/>
        </p:nvSpPr>
        <p:spPr>
          <a:xfrm>
            <a:off x="7222272" y="1443123"/>
            <a:ext cx="18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Pendolino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9CB49-BF31-465C-99ED-1C5F60A99065}"/>
              </a:ext>
            </a:extLst>
          </p:cNvPr>
          <p:cNvSpPr txBox="1"/>
          <p:nvPr/>
        </p:nvSpPr>
        <p:spPr>
          <a:xfrm>
            <a:off x="3085172" y="1564888"/>
            <a:ext cx="188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Arbequina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1C2AA-9C49-4167-A54A-0921EF7AF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9181" y="5780517"/>
            <a:ext cx="2597709" cy="1041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3EC18-B784-47F1-A7AE-9848BBF3A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534" y="5906976"/>
            <a:ext cx="2248279" cy="707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67C51-FE9F-471D-ADAE-413997E0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82" y="5947763"/>
            <a:ext cx="2531409" cy="7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733E76-608C-49A8-90E1-1008AB863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62186"/>
              </p:ext>
            </p:extLst>
          </p:nvPr>
        </p:nvGraphicFramePr>
        <p:xfrm>
          <a:off x="348049" y="-287487"/>
          <a:ext cx="7685902" cy="617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A8DD92-836B-46F8-A9D7-14CA77033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691" y="5897521"/>
            <a:ext cx="2395251" cy="960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B2DCD-DC52-4F55-8741-45B43995B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734" y="6063747"/>
            <a:ext cx="2073054" cy="652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BD64A-1300-4A3E-AFF0-01F077312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82" y="6104533"/>
            <a:ext cx="2334118" cy="6520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FBBE1-CE94-4F18-8B9A-93E93D4F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36" y="1293415"/>
            <a:ext cx="4441942" cy="427116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venir Book" panose="02000503020000020003" pitchFamily="2" charset="0"/>
              </a:rPr>
              <a:t>Incorrect: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venir Book" panose="02000503020000020003" pitchFamily="2" charset="0"/>
              </a:rPr>
              <a:t>25% of growers lost 75-100% of trees (see Figure 1).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venir Book" panose="02000503020000020003" pitchFamily="2" charset="0"/>
              </a:rPr>
              <a:t>Correct: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venir Book" panose="02000503020000020003" pitchFamily="2" charset="0"/>
              </a:rPr>
              <a:t>Most growers lost trees to cold injury, including a quarter of them having to possibly replace most of their orchard after devastating freeze events (Fig. 1). </a:t>
            </a:r>
          </a:p>
        </p:txBody>
      </p:sp>
    </p:spTree>
    <p:extLst>
      <p:ext uri="{BB962C8B-B14F-4D97-AF65-F5344CB8AC3E}">
        <p14:creationId xmlns:p14="http://schemas.microsoft.com/office/powerpoint/2010/main" val="78107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B77A7D0-1F8C-A14D-AA9F-36A21497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20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Avenir Book" panose="02000503020000020003" pitchFamily="2" charset="0"/>
              </a:rPr>
              <a:t>Thank you! </a:t>
            </a: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Questions?</a:t>
            </a: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Email us:</a:t>
            </a: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4800" dirty="0">
                <a:latin typeface="Avenir Book" panose="02000503020000020003" pitchFamily="2" charset="0"/>
                <a:hlinkClick r:id="rId5"/>
              </a:rPr>
              <a:t>annettew@utk.edu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latin typeface="Avenir Book" panose="02000503020000020003" pitchFamily="2" charset="0"/>
                <a:hlinkClick r:id="rId6"/>
              </a:rPr>
              <a:t>javier.f-s@oregonstate.edu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latin typeface="Avenir Book" panose="02000503020000020003" pitchFamily="2" charset="0"/>
                <a:hlinkClick r:id="rId7"/>
              </a:rPr>
              <a:t>Alice.Formiga@oregonstate.edu</a:t>
            </a:r>
            <a:br>
              <a:rPr lang="en-US" sz="4800" dirty="0">
                <a:latin typeface="Avenir Book" panose="02000503020000020003" pitchFamily="2" charset="0"/>
              </a:rPr>
            </a:br>
            <a:br>
              <a:rPr lang="en-US" sz="4800" dirty="0">
                <a:latin typeface="Avenir Book" panose="02000503020000020003" pitchFamily="2" charset="0"/>
              </a:rPr>
            </a:br>
            <a:br>
              <a:rPr lang="en-US" sz="4800" dirty="0">
                <a:latin typeface="Avenir Book" panose="02000503020000020003" pitchFamily="2" charset="0"/>
              </a:rPr>
            </a:br>
            <a:endParaRPr lang="en-US" sz="4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2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The Seven C’s of Writing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5D5A4F-0C7A-1C41-8BFF-16F3FBF6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042" y="2378646"/>
            <a:ext cx="6261847" cy="4351338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Created by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, professor at the University of Missouri-Columbia School of Journalism</a:t>
            </a:r>
          </a:p>
          <a:p>
            <a:r>
              <a:rPr lang="en-US" dirty="0">
                <a:latin typeface="Avenir Book" panose="02000503020000020003" pitchFamily="2" charset="0"/>
              </a:rPr>
              <a:t>A guideline for checking the effectiveness of your writing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C6FB3A-013A-8549-8595-E5A38888F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71521"/>
            <a:ext cx="2838938" cy="41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correct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Avenir Book" panose="02000503020000020003" pitchFamily="2" charset="0"/>
              </a:rPr>
              <a:t>Get it right!- Make sure everything you write is accurate. 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Your credibility is at stake.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Check everything, including names, dates, phone numbers, URLs- especially URLs!, email addresses, references, etc. </a:t>
            </a:r>
          </a:p>
          <a:p>
            <a:pPr fontAlgn="base"/>
            <a:endParaRPr lang="en-US" sz="3200" dirty="0">
              <a:latin typeface="Avenir Book" panose="02000503020000020003" pitchFamily="2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CABF0F-4BCE-DA41-912E-A565DC309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2" y="3623978"/>
            <a:ext cx="8942294" cy="177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14BA3-44B6-0143-B956-8121E20DB63E}"/>
              </a:ext>
            </a:extLst>
          </p:cNvPr>
          <p:cNvSpPr txBox="1"/>
          <p:nvPr/>
        </p:nvSpPr>
        <p:spPr>
          <a:xfrm>
            <a:off x="2800351" y="5334000"/>
            <a:ext cx="86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19931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consistent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968318" cy="464399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>
                <a:latin typeface="Avenir Book" panose="02000503020000020003" pitchFamily="2" charset="0"/>
              </a:rPr>
              <a:t>Make sure everything looks and reads like they belong together. </a:t>
            </a:r>
          </a:p>
          <a:p>
            <a:pPr fontAlgn="base"/>
            <a:r>
              <a:rPr lang="en-US" sz="2400" dirty="0">
                <a:latin typeface="Avenir Book" panose="02000503020000020003" pitchFamily="2" charset="0"/>
              </a:rPr>
              <a:t>Pay particular attention to the way you use: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Numbers and figures (ten or 10?).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Titles (Dr., Professor, Ph.D.).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Names, both authors and organization names.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Abbreviations.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Units.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Headlines and other headings.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Fonts.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Taglines.</a:t>
            </a:r>
          </a:p>
          <a:p>
            <a:pPr lvl="1" fontAlgn="base"/>
            <a:r>
              <a:rPr lang="en-US" sz="2000" dirty="0">
                <a:latin typeface="Avenir Book" panose="02000503020000020003" pitchFamily="2" charset="0"/>
              </a:rPr>
              <a:t>Logos and graphics.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496C7-DD76-3D4D-B7AC-A1731D1ADCA6}"/>
              </a:ext>
            </a:extLst>
          </p:cNvPr>
          <p:cNvSpPr txBox="1"/>
          <p:nvPr/>
        </p:nvSpPr>
        <p:spPr>
          <a:xfrm>
            <a:off x="6515101" y="5036791"/>
            <a:ext cx="485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422010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clear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Avenir Book" panose="02000503020000020003" pitchFamily="2" charset="0"/>
              </a:rPr>
              <a:t>Make everything easy to understand and find.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Define your technical terms or jargon!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Don't assume readers know what you know. This is when knowing who your readers are is essential.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Use simple language.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Answer your readers' "So what?" question. Just because the importance of your information is clear to you, does not mean it is clear to your readers.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46069-CDFB-554F-89D2-7086E4A3E145}"/>
              </a:ext>
            </a:extLst>
          </p:cNvPr>
          <p:cNvSpPr txBox="1"/>
          <p:nvPr/>
        </p:nvSpPr>
        <p:spPr>
          <a:xfrm>
            <a:off x="2800351" y="5334000"/>
            <a:ext cx="86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410657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5029C-C692-4540-8301-1AA87FA82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4EE05-1FF4-7749-B0D1-CF6B3434E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318E4-57A3-8945-BC1D-F290E0454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970986-1D62-0141-AD8A-B4BA45DA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0" y="591487"/>
            <a:ext cx="9677400" cy="4814865"/>
          </a:xfrm>
        </p:spPr>
      </p:pic>
    </p:spTree>
    <p:extLst>
      <p:ext uri="{BB962C8B-B14F-4D97-AF65-F5344CB8AC3E}">
        <p14:creationId xmlns:p14="http://schemas.microsoft.com/office/powerpoint/2010/main" val="135922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1D7C-9459-2248-97BB-480CF575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88F703-7CE3-D643-A998-F736216BA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773" y="365125"/>
            <a:ext cx="10352418" cy="51748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72511-1750-EE49-9CC0-E8D7DFCC3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A6BCA-669C-3C43-90C6-E73D14C4D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92936-53B7-7C4C-9B91-660CD0C6A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A8AE1-3288-214F-BAA1-B8B8FB192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931" y="5682375"/>
            <a:ext cx="2568532" cy="807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601E4-2736-9C43-A3B5-CBEA4FCD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091" y="5539942"/>
            <a:ext cx="2967736" cy="1190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609C3-25BC-EE4E-8BE6-34065EFB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9" y="5723162"/>
            <a:ext cx="2891992" cy="8079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DBD5CA-8CF9-E04B-AC4E-47E16B8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 concise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9300D-4F87-994B-A1C1-66D56296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latin typeface="Avenir Book" panose="02000503020000020003" pitchFamily="2" charset="0"/>
              </a:rPr>
              <a:t>Avoid excessive background.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Use active voice instead of passive voice.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Use short sentences.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Place the most important information near the top of the page or story.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Don't "save the best for last.”</a:t>
            </a:r>
          </a:p>
          <a:p>
            <a:pPr fontAlgn="base"/>
            <a:r>
              <a:rPr lang="en-US" dirty="0">
                <a:latin typeface="Avenir Book" panose="02000503020000020003" pitchFamily="2" charset="0"/>
              </a:rPr>
              <a:t>Avoid slow-loading graphics in electronic media.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3EF70-615A-D44C-85FE-38451398F591}"/>
              </a:ext>
            </a:extLst>
          </p:cNvPr>
          <p:cNvSpPr txBox="1"/>
          <p:nvPr/>
        </p:nvSpPr>
        <p:spPr>
          <a:xfrm>
            <a:off x="2800351" y="5334000"/>
            <a:ext cx="866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Adapted from Don </a:t>
            </a:r>
            <a:r>
              <a:rPr lang="en-US" dirty="0" err="1">
                <a:latin typeface="Avenir Book" panose="02000503020000020003" pitchFamily="2" charset="0"/>
              </a:rPr>
              <a:t>Ranly</a:t>
            </a:r>
            <a:r>
              <a:rPr lang="en-US" dirty="0">
                <a:latin typeface="Avenir Book" panose="02000503020000020003" pitchFamily="2" charset="0"/>
              </a:rPr>
              <a:t> and Purdue Agriculture Communications and Marketing. </a:t>
            </a:r>
          </a:p>
        </p:txBody>
      </p:sp>
    </p:spTree>
    <p:extLst>
      <p:ext uri="{BB962C8B-B14F-4D97-AF65-F5344CB8AC3E}">
        <p14:creationId xmlns:p14="http://schemas.microsoft.com/office/powerpoint/2010/main" val="227699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{EE18337B-EB88-F343-9652-34B3201A1C3B}tf16401369</Template>
  <TotalTime>16183</TotalTime>
  <Words>889</Words>
  <Application>Microsoft Macintosh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Book</vt:lpstr>
      <vt:lpstr>Calibri</vt:lpstr>
      <vt:lpstr>Calibri Light</vt:lpstr>
      <vt:lpstr>Georgia</vt:lpstr>
      <vt:lpstr>Office Theme</vt:lpstr>
      <vt:lpstr>PowerPoint Presentation</vt:lpstr>
      <vt:lpstr>Keep it simple!</vt:lpstr>
      <vt:lpstr>The Seven C’s of Writing</vt:lpstr>
      <vt:lpstr>Be correct</vt:lpstr>
      <vt:lpstr>Be consistent</vt:lpstr>
      <vt:lpstr>Be clear</vt:lpstr>
      <vt:lpstr>PowerPoint Presentation</vt:lpstr>
      <vt:lpstr>PowerPoint Presentation</vt:lpstr>
      <vt:lpstr>Be concise</vt:lpstr>
      <vt:lpstr>Be coherent</vt:lpstr>
      <vt:lpstr>Be complete</vt:lpstr>
      <vt:lpstr>Be creative</vt:lpstr>
      <vt:lpstr>A picture (or table or figure) is worth a thousand words…</vt:lpstr>
      <vt:lpstr>PowerPoint Presentation</vt:lpstr>
      <vt:lpstr>PowerPoint Presentation</vt:lpstr>
      <vt:lpstr>Reasons to proofread twice:</vt:lpstr>
      <vt:lpstr>PowerPoint Presentation</vt:lpstr>
      <vt:lpstr>PowerPoint Presentation</vt:lpstr>
      <vt:lpstr>PowerPoint Presentation</vt:lpstr>
      <vt:lpstr>PowerPoint Presentation</vt:lpstr>
      <vt:lpstr>Presenting Survey Data</vt:lpstr>
      <vt:lpstr>PowerPoint Presentation</vt:lpstr>
      <vt:lpstr>Olive Cultivars Grown in Oregon</vt:lpstr>
      <vt:lpstr>PowerPoint Presentation</vt:lpstr>
      <vt:lpstr>Thank you!  Questions? Email us: annettew@utk.edu javier.f-s@oregonstate.edu Alice.Formiga@oregonstate.edu   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JFS</dc:creator>
  <cp:lastModifiedBy>Wszelaki, Annette Lynn</cp:lastModifiedBy>
  <cp:revision>93</cp:revision>
  <dcterms:created xsi:type="dcterms:W3CDTF">2019-03-07T19:32:57Z</dcterms:created>
  <dcterms:modified xsi:type="dcterms:W3CDTF">2019-10-16T13:03:24Z</dcterms:modified>
</cp:coreProperties>
</file>