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8"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B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p:restoredTop sz="94731"/>
  </p:normalViewPr>
  <p:slideViewPr>
    <p:cSldViewPr snapToGrid="0" snapToObjects="1">
      <p:cViewPr>
        <p:scale>
          <a:sx n="238" d="100"/>
          <a:sy n="238" d="100"/>
        </p:scale>
        <p:origin x="1280" y="-6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8B3EC-A8F9-8D49-AE12-C891E15FCF6E}" type="datetimeFigureOut">
              <a:rPr lang="en-US" smtClean="0"/>
              <a:t>6/16/20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7D730-8ACC-C14F-A8EF-9780A1B9FC06}" type="slidenum">
              <a:rPr lang="en-US" smtClean="0"/>
              <a:t>‹#›</a:t>
            </a:fld>
            <a:endParaRPr lang="en-US"/>
          </a:p>
        </p:txBody>
      </p:sp>
    </p:spTree>
    <p:extLst>
      <p:ext uri="{BB962C8B-B14F-4D97-AF65-F5344CB8AC3E}">
        <p14:creationId xmlns:p14="http://schemas.microsoft.com/office/powerpoint/2010/main" val="11391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D730-8ACC-C14F-A8EF-9780A1B9FC06}" type="slidenum">
              <a:rPr lang="en-US" smtClean="0"/>
              <a:t>1</a:t>
            </a:fld>
            <a:endParaRPr lang="en-US"/>
          </a:p>
        </p:txBody>
      </p:sp>
    </p:spTree>
    <p:extLst>
      <p:ext uri="{BB962C8B-B14F-4D97-AF65-F5344CB8AC3E}">
        <p14:creationId xmlns:p14="http://schemas.microsoft.com/office/powerpoint/2010/main" val="4336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52970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923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19338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78068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3C8D69-7575-3F45-9F37-33B3F65DB00D}" type="datetimeFigureOut">
              <a:rPr lang="en-US" smtClean="0"/>
              <a:t>6/16/20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25629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252582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3C8D69-7575-3F45-9F37-33B3F65DB00D}" type="datetimeFigureOut">
              <a:rPr lang="en-US" smtClean="0"/>
              <a:t>6/16/20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12664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33C8D69-7575-3F45-9F37-33B3F65DB00D}" type="datetimeFigureOut">
              <a:rPr lang="en-US" smtClean="0"/>
              <a:t>6/16/20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357099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3C8D69-7575-3F45-9F37-33B3F65DB00D}" type="datetimeFigureOut">
              <a:rPr lang="en-US" smtClean="0"/>
              <a:t>6/16/20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137515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4271912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433C8D69-7575-3F45-9F37-33B3F65DB00D}" type="datetimeFigureOut">
              <a:rPr lang="en-US" smtClean="0"/>
              <a:t>6/16/20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96930-298C-B641-B510-5E9F137EA750}" type="slidenum">
              <a:rPr lang="en-US" smtClean="0"/>
              <a:t>‹#›</a:t>
            </a:fld>
            <a:endParaRPr lang="en-US"/>
          </a:p>
        </p:txBody>
      </p:sp>
    </p:spTree>
    <p:extLst>
      <p:ext uri="{BB962C8B-B14F-4D97-AF65-F5344CB8AC3E}">
        <p14:creationId xmlns:p14="http://schemas.microsoft.com/office/powerpoint/2010/main" val="919965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433C8D69-7575-3F45-9F37-33B3F65DB00D}" type="datetimeFigureOut">
              <a:rPr lang="en-US" smtClean="0"/>
              <a:t>6/16/20</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7BE96930-298C-B641-B510-5E9F137EA750}" type="slidenum">
              <a:rPr lang="en-US" smtClean="0"/>
              <a:t>‹#›</a:t>
            </a:fld>
            <a:endParaRPr lang="en-US"/>
          </a:p>
        </p:txBody>
      </p:sp>
    </p:spTree>
    <p:extLst>
      <p:ext uri="{BB962C8B-B14F-4D97-AF65-F5344CB8AC3E}">
        <p14:creationId xmlns:p14="http://schemas.microsoft.com/office/powerpoint/2010/main" val="39866108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jpg"/><Relationship Id="rId18" Type="http://schemas.openxmlformats.org/officeDocument/2006/relationships/image" Target="../media/image14.png"/><Relationship Id="rId3" Type="http://schemas.openxmlformats.org/officeDocument/2006/relationships/image" Target="../media/image1.jpg"/><Relationship Id="rId21" Type="http://schemas.openxmlformats.org/officeDocument/2006/relationships/image" Target="../media/image16.jpg"/><Relationship Id="rId7" Type="http://schemas.openxmlformats.org/officeDocument/2006/relationships/image" Target="../media/image5.png"/><Relationship Id="rId12" Type="http://schemas.microsoft.com/office/2007/relationships/hdphoto" Target="../media/hdphoto2.wdp"/><Relationship Id="rId17" Type="http://schemas.openxmlformats.org/officeDocument/2006/relationships/image" Target="../media/image13.jpg"/><Relationship Id="rId2" Type="http://schemas.openxmlformats.org/officeDocument/2006/relationships/notesSlide" Target="../notesSlides/notesSlide1.xml"/><Relationship Id="rId16" Type="http://schemas.openxmlformats.org/officeDocument/2006/relationships/image" Target="../media/image12.jpeg"/><Relationship Id="rId20" Type="http://schemas.openxmlformats.org/officeDocument/2006/relationships/image" Target="../media/image15.tiff"/><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8.png"/><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7.jpg"/><Relationship Id="rId19" Type="http://schemas.microsoft.com/office/2007/relationships/hdphoto" Target="../media/hdphoto3.wdp"/><Relationship Id="rId4" Type="http://schemas.openxmlformats.org/officeDocument/2006/relationships/image" Target="../media/image2.jpg"/><Relationship Id="rId9" Type="http://schemas.openxmlformats.org/officeDocument/2006/relationships/image" Target="../media/image6.jpg"/><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person&#13;&#10;&#13;&#10;Description automatically generated">
            <a:extLst>
              <a:ext uri="{FF2B5EF4-FFF2-40B4-BE49-F238E27FC236}">
                <a16:creationId xmlns:a16="http://schemas.microsoft.com/office/drawing/2014/main" id="{1F7BC2A4-4D16-C340-9060-4DE9731F4D67}"/>
              </a:ext>
            </a:extLst>
          </p:cNvPr>
          <p:cNvPicPr>
            <a:picLocks noChangeAspect="1"/>
          </p:cNvPicPr>
          <p:nvPr/>
        </p:nvPicPr>
        <p:blipFill rotWithShape="1">
          <a:blip r:embed="rId3"/>
          <a:srcRect l="32040" t="24194" r="19146" b="25212"/>
          <a:stretch/>
        </p:blipFill>
        <p:spPr>
          <a:xfrm rot="3695194">
            <a:off x="1638142" y="5683658"/>
            <a:ext cx="855063" cy="664687"/>
          </a:xfrm>
          <a:prstGeom prst="rect">
            <a:avLst/>
          </a:prstGeom>
        </p:spPr>
      </p:pic>
      <p:pic>
        <p:nvPicPr>
          <p:cNvPr id="36" name="Picture 35" descr="A close up of a snail&#13;&#10;&#13;&#10;Description automatically generated">
            <a:extLst>
              <a:ext uri="{FF2B5EF4-FFF2-40B4-BE49-F238E27FC236}">
                <a16:creationId xmlns:a16="http://schemas.microsoft.com/office/drawing/2014/main" id="{436C151A-0BC0-224B-A536-64B59EDCBB7D}"/>
              </a:ext>
            </a:extLst>
          </p:cNvPr>
          <p:cNvPicPr>
            <a:picLocks noChangeAspect="1"/>
          </p:cNvPicPr>
          <p:nvPr/>
        </p:nvPicPr>
        <p:blipFill rotWithShape="1">
          <a:blip r:embed="rId4"/>
          <a:srcRect l="24194" t="23303" r="16835" b="30901"/>
          <a:stretch/>
        </p:blipFill>
        <p:spPr>
          <a:xfrm rot="1221598">
            <a:off x="896346" y="5676650"/>
            <a:ext cx="739640" cy="765844"/>
          </a:xfrm>
          <a:prstGeom prst="rect">
            <a:avLst/>
          </a:prstGeom>
        </p:spPr>
      </p:pic>
      <p:sp>
        <p:nvSpPr>
          <p:cNvPr id="2" name="Rectangle 1">
            <a:extLst>
              <a:ext uri="{FF2B5EF4-FFF2-40B4-BE49-F238E27FC236}">
                <a16:creationId xmlns:a16="http://schemas.microsoft.com/office/drawing/2014/main" id="{701BFAFC-F84B-6949-9CB4-268C8AEAD9CF}"/>
              </a:ext>
            </a:extLst>
          </p:cNvPr>
          <p:cNvSpPr/>
          <p:nvPr/>
        </p:nvSpPr>
        <p:spPr>
          <a:xfrm>
            <a:off x="114300" y="96252"/>
            <a:ext cx="7543800" cy="1371600"/>
          </a:xfrm>
          <a:prstGeom prst="rect">
            <a:avLst/>
          </a:prstGeom>
          <a:solidFill>
            <a:srgbClr val="945200">
              <a:alpha val="50000"/>
            </a:srgbClr>
          </a:solidFill>
          <a:ln>
            <a:solidFill>
              <a:srgbClr val="9452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B47C702-8D67-A34A-AEB9-64C253516B81}"/>
              </a:ext>
            </a:extLst>
          </p:cNvPr>
          <p:cNvSpPr/>
          <p:nvPr/>
        </p:nvSpPr>
        <p:spPr>
          <a:xfrm>
            <a:off x="114300" y="2341077"/>
            <a:ext cx="7543800" cy="117108"/>
          </a:xfrm>
          <a:prstGeom prst="rect">
            <a:avLst/>
          </a:prstGeom>
          <a:solidFill>
            <a:srgbClr val="945200">
              <a:alpha val="50000"/>
            </a:srgbClr>
          </a:solidFill>
          <a:ln>
            <a:solidFill>
              <a:srgbClr val="9452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7A3FFA9-CBEE-114B-9C74-5530031C1AFE}"/>
              </a:ext>
            </a:extLst>
          </p:cNvPr>
          <p:cNvSpPr/>
          <p:nvPr/>
        </p:nvSpPr>
        <p:spPr>
          <a:xfrm>
            <a:off x="114299" y="8761727"/>
            <a:ext cx="7543800" cy="117108"/>
          </a:xfrm>
          <a:prstGeom prst="rect">
            <a:avLst/>
          </a:prstGeom>
          <a:solidFill>
            <a:srgbClr val="945200">
              <a:alpha val="50000"/>
            </a:srgbClr>
          </a:solidFill>
          <a:ln>
            <a:solidFill>
              <a:srgbClr val="9452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18760E-2042-B742-8194-2FD99A417621}"/>
              </a:ext>
            </a:extLst>
          </p:cNvPr>
          <p:cNvSpPr txBox="1"/>
          <p:nvPr/>
        </p:nvSpPr>
        <p:spPr>
          <a:xfrm>
            <a:off x="249062" y="2561117"/>
            <a:ext cx="3453081"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ONE: </a:t>
            </a:r>
            <a:r>
              <a:rPr lang="en-US" sz="1200" dirty="0">
                <a:latin typeface="Gisha" panose="020F0502020204030204" pitchFamily="34" charset="0"/>
                <a:cs typeface="Gisha" panose="020F0502020204030204" pitchFamily="34" charset="0"/>
              </a:rPr>
              <a:t>Collect viable donor pollen</a:t>
            </a:r>
          </a:p>
        </p:txBody>
      </p:sp>
      <p:sp>
        <p:nvSpPr>
          <p:cNvPr id="8" name="TextBox 7">
            <a:extLst>
              <a:ext uri="{FF2B5EF4-FFF2-40B4-BE49-F238E27FC236}">
                <a16:creationId xmlns:a16="http://schemas.microsoft.com/office/drawing/2014/main" id="{EAB71A18-17A3-4A44-ADF9-4166E60A415F}"/>
              </a:ext>
            </a:extLst>
          </p:cNvPr>
          <p:cNvSpPr txBox="1"/>
          <p:nvPr/>
        </p:nvSpPr>
        <p:spPr>
          <a:xfrm>
            <a:off x="229535" y="343702"/>
            <a:ext cx="6258792" cy="769441"/>
          </a:xfrm>
          <a:prstGeom prst="rect">
            <a:avLst/>
          </a:prstGeom>
          <a:noFill/>
        </p:spPr>
        <p:txBody>
          <a:bodyPr wrap="square" rtlCol="0">
            <a:spAutoFit/>
          </a:bodyPr>
          <a:lstStyle/>
          <a:p>
            <a:r>
              <a:rPr lang="en-US" sz="2800" b="1" spc="300" dirty="0">
                <a:solidFill>
                  <a:schemeClr val="bg1"/>
                </a:solidFill>
                <a:latin typeface="Gisha" panose="020F0502020204030204" pitchFamily="34" charset="0"/>
                <a:cs typeface="Gisha" panose="020F0502020204030204" pitchFamily="34" charset="0"/>
              </a:rPr>
              <a:t>TOMATO POLLINATION GUIDE</a:t>
            </a:r>
          </a:p>
          <a:p>
            <a:r>
              <a:rPr lang="en-US" sz="1600" i="1" dirty="0">
                <a:solidFill>
                  <a:schemeClr val="bg1"/>
                </a:solidFill>
                <a:latin typeface="Gisha" panose="020F0502020204030204" pitchFamily="34" charset="0"/>
                <a:cs typeface="Gisha" panose="020F0502020204030204" pitchFamily="34" charset="0"/>
              </a:rPr>
              <a:t>Solanum </a:t>
            </a:r>
            <a:r>
              <a:rPr lang="en-US" sz="1600" i="1" dirty="0" err="1">
                <a:solidFill>
                  <a:schemeClr val="bg1"/>
                </a:solidFill>
                <a:latin typeface="Gisha" panose="020F0502020204030204" pitchFamily="34" charset="0"/>
                <a:cs typeface="Gisha" panose="020F0502020204030204" pitchFamily="34" charset="0"/>
              </a:rPr>
              <a:t>lycopersicum</a:t>
            </a:r>
            <a:endParaRPr lang="en-US" sz="1600" i="1" dirty="0">
              <a:solidFill>
                <a:schemeClr val="bg1"/>
              </a:solidFill>
              <a:latin typeface="Gisha" panose="020F0502020204030204" pitchFamily="34" charset="0"/>
              <a:cs typeface="Gisha" panose="020F0502020204030204" pitchFamily="34" charset="0"/>
            </a:endParaRPr>
          </a:p>
        </p:txBody>
      </p:sp>
      <p:sp>
        <p:nvSpPr>
          <p:cNvPr id="9" name="TextBox 8">
            <a:extLst>
              <a:ext uri="{FF2B5EF4-FFF2-40B4-BE49-F238E27FC236}">
                <a16:creationId xmlns:a16="http://schemas.microsoft.com/office/drawing/2014/main" id="{843C2D69-9FA0-6840-B147-B84854CF5FE7}"/>
              </a:ext>
            </a:extLst>
          </p:cNvPr>
          <p:cNvSpPr txBox="1"/>
          <p:nvPr/>
        </p:nvSpPr>
        <p:spPr>
          <a:xfrm>
            <a:off x="249062" y="4675442"/>
            <a:ext cx="345307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THREE:  </a:t>
            </a:r>
            <a:r>
              <a:rPr lang="en-US" sz="1200" dirty="0">
                <a:latin typeface="Gisha" panose="020F0502020204030204" pitchFamily="34" charset="0"/>
                <a:cs typeface="Gisha" panose="020F0502020204030204" pitchFamily="34" charset="0"/>
              </a:rPr>
              <a:t>Remove petals to expose stigma</a:t>
            </a:r>
          </a:p>
        </p:txBody>
      </p:sp>
      <p:sp>
        <p:nvSpPr>
          <p:cNvPr id="10" name="TextBox 9">
            <a:extLst>
              <a:ext uri="{FF2B5EF4-FFF2-40B4-BE49-F238E27FC236}">
                <a16:creationId xmlns:a16="http://schemas.microsoft.com/office/drawing/2014/main" id="{7BC9C578-B17C-CC4D-BEFF-6181FE47ED98}"/>
              </a:ext>
            </a:extLst>
          </p:cNvPr>
          <p:cNvSpPr txBox="1"/>
          <p:nvPr/>
        </p:nvSpPr>
        <p:spPr>
          <a:xfrm>
            <a:off x="249062" y="6667106"/>
            <a:ext cx="3453079"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FIVE:  </a:t>
            </a:r>
            <a:r>
              <a:rPr lang="en-US" sz="1200" dirty="0">
                <a:latin typeface="Gisha" panose="020F0502020204030204" pitchFamily="34" charset="0"/>
                <a:cs typeface="Gisha" panose="020F0502020204030204" pitchFamily="34" charset="0"/>
              </a:rPr>
              <a:t>Properly label cross</a:t>
            </a:r>
          </a:p>
        </p:txBody>
      </p:sp>
      <p:sp>
        <p:nvSpPr>
          <p:cNvPr id="11" name="TextBox 10">
            <a:extLst>
              <a:ext uri="{FF2B5EF4-FFF2-40B4-BE49-F238E27FC236}">
                <a16:creationId xmlns:a16="http://schemas.microsoft.com/office/drawing/2014/main" id="{0B226A59-7286-7E43-8EB4-BBA2FE2DF106}"/>
              </a:ext>
            </a:extLst>
          </p:cNvPr>
          <p:cNvSpPr txBox="1"/>
          <p:nvPr/>
        </p:nvSpPr>
        <p:spPr>
          <a:xfrm>
            <a:off x="4070258" y="2565320"/>
            <a:ext cx="3393047"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TWO: </a:t>
            </a:r>
            <a:r>
              <a:rPr lang="en-US" sz="1200" dirty="0">
                <a:latin typeface="Gisha" panose="020F0502020204030204" pitchFamily="34" charset="0"/>
                <a:cs typeface="Gisha" panose="020F0502020204030204" pitchFamily="34" charset="0"/>
              </a:rPr>
              <a:t>Identify immature flowers</a:t>
            </a:r>
          </a:p>
        </p:txBody>
      </p:sp>
      <p:sp>
        <p:nvSpPr>
          <p:cNvPr id="12" name="TextBox 11">
            <a:extLst>
              <a:ext uri="{FF2B5EF4-FFF2-40B4-BE49-F238E27FC236}">
                <a16:creationId xmlns:a16="http://schemas.microsoft.com/office/drawing/2014/main" id="{73E72960-4F40-E743-81BD-8B4F968D25D4}"/>
              </a:ext>
            </a:extLst>
          </p:cNvPr>
          <p:cNvSpPr txBox="1"/>
          <p:nvPr/>
        </p:nvSpPr>
        <p:spPr>
          <a:xfrm>
            <a:off x="4070259" y="4679525"/>
            <a:ext cx="3393046"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FOUR:  </a:t>
            </a:r>
            <a:r>
              <a:rPr lang="en-US" sz="1200" dirty="0">
                <a:latin typeface="Gisha" panose="020F0502020204030204" pitchFamily="34" charset="0"/>
                <a:cs typeface="Gisha" panose="020F0502020204030204" pitchFamily="34" charset="0"/>
              </a:rPr>
              <a:t>Transfer donor pollen to stigma</a:t>
            </a:r>
          </a:p>
        </p:txBody>
      </p:sp>
      <p:sp>
        <p:nvSpPr>
          <p:cNvPr id="13" name="TextBox 12">
            <a:extLst>
              <a:ext uri="{FF2B5EF4-FFF2-40B4-BE49-F238E27FC236}">
                <a16:creationId xmlns:a16="http://schemas.microsoft.com/office/drawing/2014/main" id="{31BA0928-7C86-D648-AB4C-EA5DED4D1D64}"/>
              </a:ext>
            </a:extLst>
          </p:cNvPr>
          <p:cNvSpPr txBox="1"/>
          <p:nvPr/>
        </p:nvSpPr>
        <p:spPr>
          <a:xfrm>
            <a:off x="4070258" y="6667106"/>
            <a:ext cx="3307168"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Step SIX:  </a:t>
            </a:r>
            <a:r>
              <a:rPr lang="en-US" sz="1200" dirty="0">
                <a:latin typeface="Gisha" panose="020F0502020204030204" pitchFamily="34" charset="0"/>
                <a:cs typeface="Gisha" panose="020F0502020204030204" pitchFamily="34" charset="0"/>
              </a:rPr>
              <a:t>Monitor and harvest mature fruit</a:t>
            </a:r>
          </a:p>
        </p:txBody>
      </p:sp>
      <p:pic>
        <p:nvPicPr>
          <p:cNvPr id="22" name="Picture 21" descr="A picture containing indoor&#13;&#10;&#13;&#10;Description automatically generated">
            <a:extLst>
              <a:ext uri="{FF2B5EF4-FFF2-40B4-BE49-F238E27FC236}">
                <a16:creationId xmlns:a16="http://schemas.microsoft.com/office/drawing/2014/main" id="{5701C74C-8806-2448-8144-E6E716925809}"/>
              </a:ext>
            </a:extLst>
          </p:cNvPr>
          <p:cNvPicPr>
            <a:picLocks noChangeAspect="1"/>
          </p:cNvPicPr>
          <p:nvPr/>
        </p:nvPicPr>
        <p:blipFill>
          <a:blip r:embed="rId5"/>
          <a:stretch>
            <a:fillRect/>
          </a:stretch>
        </p:blipFill>
        <p:spPr>
          <a:xfrm>
            <a:off x="615697" y="2876355"/>
            <a:ext cx="1259437" cy="1679249"/>
          </a:xfrm>
          <a:prstGeom prst="rect">
            <a:avLst/>
          </a:prstGeom>
        </p:spPr>
      </p:pic>
      <p:pic>
        <p:nvPicPr>
          <p:cNvPr id="24" name="Picture 23" descr="A picture containing person, banana&#13;&#10;&#13;&#10;Description automatically generated">
            <a:extLst>
              <a:ext uri="{FF2B5EF4-FFF2-40B4-BE49-F238E27FC236}">
                <a16:creationId xmlns:a16="http://schemas.microsoft.com/office/drawing/2014/main" id="{E8C57360-5D1E-CA4D-979A-6572BD07B380}"/>
              </a:ext>
            </a:extLst>
          </p:cNvPr>
          <p:cNvPicPr>
            <a:picLocks noChangeAspect="1"/>
          </p:cNvPicPr>
          <p:nvPr/>
        </p:nvPicPr>
        <p:blipFill rotWithShape="1">
          <a:blip r:embed="rId6"/>
          <a:srcRect l="20328" t="23506" r="26213" b="28008"/>
          <a:stretch/>
        </p:blipFill>
        <p:spPr>
          <a:xfrm rot="20678274">
            <a:off x="463124" y="3335075"/>
            <a:ext cx="610545" cy="738304"/>
          </a:xfrm>
          <a:prstGeom prst="rect">
            <a:avLst/>
          </a:prstGeom>
        </p:spPr>
      </p:pic>
      <p:pic>
        <p:nvPicPr>
          <p:cNvPr id="26" name="Picture 25" descr="A close up of a flower&#13;&#10;&#13;&#10;Description automatically generated">
            <a:extLst>
              <a:ext uri="{FF2B5EF4-FFF2-40B4-BE49-F238E27FC236}">
                <a16:creationId xmlns:a16="http://schemas.microsoft.com/office/drawing/2014/main" id="{D170A900-E01F-6148-B838-039BA892AB22}"/>
              </a:ext>
            </a:extLst>
          </p:cNvPr>
          <p:cNvPicPr>
            <a:picLocks/>
          </p:cNvPicPr>
          <p:nvPr/>
        </p:nvPicPr>
        <p:blipFill>
          <a:blip r:embed="rId7">
            <a:extLst>
              <a:ext uri="{BEBA8EAE-BF5A-486C-A8C5-ECC9F3942E4B}">
                <a14:imgProps xmlns:a14="http://schemas.microsoft.com/office/drawing/2010/main">
                  <a14:imgLayer r:embed="rId8">
                    <a14:imgEffect>
                      <a14:colorTemperature colorTemp="3774"/>
                    </a14:imgEffect>
                  </a14:imgLayer>
                </a14:imgProps>
              </a:ext>
            </a:extLst>
          </a:blip>
          <a:stretch>
            <a:fillRect/>
          </a:stretch>
        </p:blipFill>
        <p:spPr>
          <a:xfrm rot="5400000">
            <a:off x="3938494" y="3072745"/>
            <a:ext cx="1646200" cy="1223663"/>
          </a:xfrm>
          <a:prstGeom prst="rect">
            <a:avLst/>
          </a:prstGeom>
        </p:spPr>
      </p:pic>
      <p:pic>
        <p:nvPicPr>
          <p:cNvPr id="32" name="Picture 31" descr="A picture containing green, vegetable, small&#13;&#10;&#13;&#10;Description automatically generated">
            <a:extLst>
              <a:ext uri="{FF2B5EF4-FFF2-40B4-BE49-F238E27FC236}">
                <a16:creationId xmlns:a16="http://schemas.microsoft.com/office/drawing/2014/main" id="{37BC40AE-B6A5-3241-971F-B7356B7D5735}"/>
              </a:ext>
            </a:extLst>
          </p:cNvPr>
          <p:cNvPicPr>
            <a:picLocks noChangeAspect="1"/>
          </p:cNvPicPr>
          <p:nvPr/>
        </p:nvPicPr>
        <p:blipFill rotWithShape="1">
          <a:blip r:embed="rId9"/>
          <a:srcRect l="8670" r="20053"/>
          <a:stretch/>
        </p:blipFill>
        <p:spPr>
          <a:xfrm rot="5400000">
            <a:off x="6505722" y="7670021"/>
            <a:ext cx="933208" cy="981957"/>
          </a:xfrm>
          <a:prstGeom prst="rect">
            <a:avLst/>
          </a:prstGeom>
        </p:spPr>
      </p:pic>
      <p:pic>
        <p:nvPicPr>
          <p:cNvPr id="40" name="Picture 39" descr="A close up of a plant&#13;&#10;&#13;&#10;Description automatically generated">
            <a:extLst>
              <a:ext uri="{FF2B5EF4-FFF2-40B4-BE49-F238E27FC236}">
                <a16:creationId xmlns:a16="http://schemas.microsoft.com/office/drawing/2014/main" id="{15BD332D-8844-BF40-8053-E47F07A74CC8}"/>
              </a:ext>
            </a:extLst>
          </p:cNvPr>
          <p:cNvPicPr>
            <a:picLocks noChangeAspect="1"/>
          </p:cNvPicPr>
          <p:nvPr/>
        </p:nvPicPr>
        <p:blipFill rotWithShape="1">
          <a:blip r:embed="rId10"/>
          <a:srcRect l="35354" t="49096" r="27871" b="4816"/>
          <a:stretch/>
        </p:blipFill>
        <p:spPr>
          <a:xfrm rot="5798455">
            <a:off x="2412561" y="5707629"/>
            <a:ext cx="796592" cy="748747"/>
          </a:xfrm>
          <a:prstGeom prst="rect">
            <a:avLst/>
          </a:prstGeom>
        </p:spPr>
      </p:pic>
      <p:pic>
        <p:nvPicPr>
          <p:cNvPr id="44" name="Picture 43">
            <a:extLst>
              <a:ext uri="{FF2B5EF4-FFF2-40B4-BE49-F238E27FC236}">
                <a16:creationId xmlns:a16="http://schemas.microsoft.com/office/drawing/2014/main" id="{60E2CD11-A48C-2443-8F34-2C4198DD1A9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8000"/>
                    </a14:imgEffect>
                  </a14:imgLayer>
                </a14:imgProps>
              </a:ext>
            </a:extLst>
          </a:blip>
          <a:srcRect l="34181" t="14824" r="38597" b="31505"/>
          <a:stretch/>
        </p:blipFill>
        <p:spPr>
          <a:xfrm rot="20860831">
            <a:off x="6674569" y="3638366"/>
            <a:ext cx="717325" cy="795520"/>
          </a:xfrm>
          <a:prstGeom prst="rect">
            <a:avLst/>
          </a:prstGeom>
        </p:spPr>
      </p:pic>
      <p:pic>
        <p:nvPicPr>
          <p:cNvPr id="46" name="Picture 45" descr="A close up of a flower&#13;&#10;&#13;&#10;Description automatically generated">
            <a:extLst>
              <a:ext uri="{FF2B5EF4-FFF2-40B4-BE49-F238E27FC236}">
                <a16:creationId xmlns:a16="http://schemas.microsoft.com/office/drawing/2014/main" id="{CC65FF2A-CF7A-3542-9717-E60BCA59E8DD}"/>
              </a:ext>
            </a:extLst>
          </p:cNvPr>
          <p:cNvPicPr>
            <a:picLocks noChangeAspect="1"/>
          </p:cNvPicPr>
          <p:nvPr/>
        </p:nvPicPr>
        <p:blipFill rotWithShape="1">
          <a:blip r:embed="rId13"/>
          <a:srcRect l="21433" r="33378"/>
          <a:stretch/>
        </p:blipFill>
        <p:spPr>
          <a:xfrm rot="5400000">
            <a:off x="5240127" y="4643166"/>
            <a:ext cx="1129151" cy="1874082"/>
          </a:xfrm>
          <a:prstGeom prst="rect">
            <a:avLst/>
          </a:prstGeom>
        </p:spPr>
      </p:pic>
      <p:pic>
        <p:nvPicPr>
          <p:cNvPr id="48" name="Picture 47" descr="A close up of a hand&#13;&#10;&#13;&#10;Description automatically generated">
            <a:extLst>
              <a:ext uri="{FF2B5EF4-FFF2-40B4-BE49-F238E27FC236}">
                <a16:creationId xmlns:a16="http://schemas.microsoft.com/office/drawing/2014/main" id="{85B6A951-61B8-8A45-A36B-6C6D9E558EE7}"/>
              </a:ext>
            </a:extLst>
          </p:cNvPr>
          <p:cNvPicPr>
            <a:picLocks noChangeAspect="1"/>
          </p:cNvPicPr>
          <p:nvPr/>
        </p:nvPicPr>
        <p:blipFill rotWithShape="1">
          <a:blip r:embed="rId14"/>
          <a:srcRect l="29853" t="16111" r="27725" b="26575"/>
          <a:stretch/>
        </p:blipFill>
        <p:spPr>
          <a:xfrm>
            <a:off x="4165458" y="5031797"/>
            <a:ext cx="626827" cy="1129151"/>
          </a:xfrm>
          <a:prstGeom prst="rect">
            <a:avLst/>
          </a:prstGeom>
        </p:spPr>
      </p:pic>
      <p:pic>
        <p:nvPicPr>
          <p:cNvPr id="50" name="Picture 49" descr="A picture containing animal&#13;&#10;&#13;&#10;Description automatically generated">
            <a:extLst>
              <a:ext uri="{FF2B5EF4-FFF2-40B4-BE49-F238E27FC236}">
                <a16:creationId xmlns:a16="http://schemas.microsoft.com/office/drawing/2014/main" id="{72237B3F-3C27-6545-997E-22665E03DF99}"/>
              </a:ext>
            </a:extLst>
          </p:cNvPr>
          <p:cNvPicPr>
            <a:picLocks noChangeAspect="1"/>
          </p:cNvPicPr>
          <p:nvPr/>
        </p:nvPicPr>
        <p:blipFill rotWithShape="1">
          <a:blip r:embed="rId15"/>
          <a:srcRect t="15260" b="7214"/>
          <a:stretch/>
        </p:blipFill>
        <p:spPr>
          <a:xfrm rot="5400000">
            <a:off x="6584540" y="5266018"/>
            <a:ext cx="1111347" cy="646183"/>
          </a:xfrm>
          <a:prstGeom prst="rect">
            <a:avLst/>
          </a:prstGeom>
        </p:spPr>
      </p:pic>
      <p:pic>
        <p:nvPicPr>
          <p:cNvPr id="54" name="Picture 53" descr="A yellow flower&#13;&#10;&#13;&#10;Description automatically generated">
            <a:extLst>
              <a:ext uri="{FF2B5EF4-FFF2-40B4-BE49-F238E27FC236}">
                <a16:creationId xmlns:a16="http://schemas.microsoft.com/office/drawing/2014/main" id="{A9A111AF-2252-8640-8479-D41E92E50292}"/>
              </a:ext>
            </a:extLst>
          </p:cNvPr>
          <p:cNvPicPr>
            <a:picLocks noChangeAspect="1"/>
          </p:cNvPicPr>
          <p:nvPr/>
        </p:nvPicPr>
        <p:blipFill rotWithShape="1">
          <a:blip r:embed="rId16"/>
          <a:srcRect l="41072" t="19511" r="4938" b="16834"/>
          <a:stretch/>
        </p:blipFill>
        <p:spPr>
          <a:xfrm rot="5400000">
            <a:off x="6476445" y="331169"/>
            <a:ext cx="1047478" cy="926243"/>
          </a:xfrm>
          <a:prstGeom prst="rect">
            <a:avLst/>
          </a:prstGeom>
        </p:spPr>
      </p:pic>
      <p:pic>
        <p:nvPicPr>
          <p:cNvPr id="56" name="Picture 55" descr="A close up of a flower&#13;&#10;&#13;&#10;Description automatically generated">
            <a:extLst>
              <a:ext uri="{FF2B5EF4-FFF2-40B4-BE49-F238E27FC236}">
                <a16:creationId xmlns:a16="http://schemas.microsoft.com/office/drawing/2014/main" id="{4CBF71F2-41F5-E44B-9BFC-21E266424CC3}"/>
              </a:ext>
            </a:extLst>
          </p:cNvPr>
          <p:cNvPicPr>
            <a:picLocks noChangeAspect="1"/>
          </p:cNvPicPr>
          <p:nvPr/>
        </p:nvPicPr>
        <p:blipFill rotWithShape="1">
          <a:blip r:embed="rId17"/>
          <a:srcRect l="5948" t="21859" r="1775" b="14052"/>
          <a:stretch/>
        </p:blipFill>
        <p:spPr>
          <a:xfrm rot="5400000">
            <a:off x="31168" y="7373408"/>
            <a:ext cx="1638662" cy="853570"/>
          </a:xfrm>
          <a:prstGeom prst="rect">
            <a:avLst/>
          </a:prstGeom>
        </p:spPr>
      </p:pic>
      <p:pic>
        <p:nvPicPr>
          <p:cNvPr id="30" name="Picture 29" descr="A close up of a flower&#13;&#10;&#13;&#10;Description automatically generated">
            <a:extLst>
              <a:ext uri="{FF2B5EF4-FFF2-40B4-BE49-F238E27FC236}">
                <a16:creationId xmlns:a16="http://schemas.microsoft.com/office/drawing/2014/main" id="{06C91B08-DCF0-F64D-9ED9-820D3A192EF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33000" contrast="-28000"/>
                    </a14:imgEffect>
                  </a14:imgLayer>
                </a14:imgProps>
              </a:ext>
            </a:extLst>
          </a:blip>
          <a:srcRect l="14083" r="5776"/>
          <a:stretch/>
        </p:blipFill>
        <p:spPr>
          <a:xfrm rot="5400000">
            <a:off x="6104415" y="7044687"/>
            <a:ext cx="912077" cy="853571"/>
          </a:xfrm>
          <a:prstGeom prst="rect">
            <a:avLst/>
          </a:prstGeom>
        </p:spPr>
      </p:pic>
      <p:cxnSp>
        <p:nvCxnSpPr>
          <p:cNvPr id="41" name="Straight Arrow Connector 40">
            <a:extLst>
              <a:ext uri="{FF2B5EF4-FFF2-40B4-BE49-F238E27FC236}">
                <a16:creationId xmlns:a16="http://schemas.microsoft.com/office/drawing/2014/main" id="{C38FDED7-B295-CF4C-A6F9-8B8CA0841DC4}"/>
              </a:ext>
            </a:extLst>
          </p:cNvPr>
          <p:cNvCxnSpPr>
            <a:cxnSpLocks/>
            <a:stCxn id="45" idx="0"/>
          </p:cNvCxnSpPr>
          <p:nvPr/>
        </p:nvCxnSpPr>
        <p:spPr>
          <a:xfrm flipV="1">
            <a:off x="5949401" y="926345"/>
            <a:ext cx="743527" cy="768885"/>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761F9B7-2241-064E-9C2C-0A0C08E25CAF}"/>
              </a:ext>
            </a:extLst>
          </p:cNvPr>
          <p:cNvCxnSpPr>
            <a:cxnSpLocks/>
            <a:stCxn id="47" idx="0"/>
          </p:cNvCxnSpPr>
          <p:nvPr/>
        </p:nvCxnSpPr>
        <p:spPr>
          <a:xfrm flipV="1">
            <a:off x="6844529" y="869330"/>
            <a:ext cx="137793" cy="1165684"/>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0B63976-992E-D94D-A787-7FC423B638AE}"/>
              </a:ext>
            </a:extLst>
          </p:cNvPr>
          <p:cNvCxnSpPr>
            <a:cxnSpLocks/>
            <a:stCxn id="49" idx="0"/>
          </p:cNvCxnSpPr>
          <p:nvPr/>
        </p:nvCxnSpPr>
        <p:spPr>
          <a:xfrm flipH="1" flipV="1">
            <a:off x="7058163" y="917634"/>
            <a:ext cx="213117" cy="909331"/>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4655FD-EBF5-014C-BCAD-A8F4BBE2C880}"/>
              </a:ext>
            </a:extLst>
          </p:cNvPr>
          <p:cNvSpPr txBox="1"/>
          <p:nvPr/>
        </p:nvSpPr>
        <p:spPr>
          <a:xfrm>
            <a:off x="5657758" y="1695230"/>
            <a:ext cx="583286"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PETAL</a:t>
            </a:r>
          </a:p>
        </p:txBody>
      </p:sp>
      <p:sp>
        <p:nvSpPr>
          <p:cNvPr id="47" name="TextBox 46">
            <a:extLst>
              <a:ext uri="{FF2B5EF4-FFF2-40B4-BE49-F238E27FC236}">
                <a16:creationId xmlns:a16="http://schemas.microsoft.com/office/drawing/2014/main" id="{7DBB6AC7-7D87-5547-814C-E09525116B3A}"/>
              </a:ext>
            </a:extLst>
          </p:cNvPr>
          <p:cNvSpPr txBox="1"/>
          <p:nvPr/>
        </p:nvSpPr>
        <p:spPr>
          <a:xfrm>
            <a:off x="6476820" y="2035014"/>
            <a:ext cx="735417"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STAMEN</a:t>
            </a:r>
          </a:p>
        </p:txBody>
      </p:sp>
      <p:sp>
        <p:nvSpPr>
          <p:cNvPr id="49" name="TextBox 48">
            <a:extLst>
              <a:ext uri="{FF2B5EF4-FFF2-40B4-BE49-F238E27FC236}">
                <a16:creationId xmlns:a16="http://schemas.microsoft.com/office/drawing/2014/main" id="{D1556ED8-8C7A-4D49-806F-D9F80E2D5302}"/>
              </a:ext>
            </a:extLst>
          </p:cNvPr>
          <p:cNvSpPr txBox="1"/>
          <p:nvPr/>
        </p:nvSpPr>
        <p:spPr>
          <a:xfrm>
            <a:off x="6920370" y="1826965"/>
            <a:ext cx="701819"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STIGMA</a:t>
            </a:r>
          </a:p>
        </p:txBody>
      </p:sp>
      <p:cxnSp>
        <p:nvCxnSpPr>
          <p:cNvPr id="51" name="Straight Arrow Connector 50">
            <a:extLst>
              <a:ext uri="{FF2B5EF4-FFF2-40B4-BE49-F238E27FC236}">
                <a16:creationId xmlns:a16="http://schemas.microsoft.com/office/drawing/2014/main" id="{FD06153F-1FD0-C14F-8427-7C3A5B11D109}"/>
              </a:ext>
            </a:extLst>
          </p:cNvPr>
          <p:cNvCxnSpPr>
            <a:cxnSpLocks/>
            <a:stCxn id="52" idx="0"/>
          </p:cNvCxnSpPr>
          <p:nvPr/>
        </p:nvCxnSpPr>
        <p:spPr>
          <a:xfrm flipV="1">
            <a:off x="6290598" y="760278"/>
            <a:ext cx="581037" cy="116824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59771E8-644B-514C-9D58-34EA754B5EEC}"/>
              </a:ext>
            </a:extLst>
          </p:cNvPr>
          <p:cNvSpPr txBox="1"/>
          <p:nvPr/>
        </p:nvSpPr>
        <p:spPr>
          <a:xfrm>
            <a:off x="5998954" y="1928518"/>
            <a:ext cx="583287" cy="251607"/>
          </a:xfrm>
          <a:prstGeom prst="rect">
            <a:avLst/>
          </a:prstGeom>
          <a:noFill/>
        </p:spPr>
        <p:txBody>
          <a:bodyPr wrap="square" rtlCol="0">
            <a:spAutoFit/>
          </a:bodyPr>
          <a:lstStyle/>
          <a:p>
            <a:pPr algn="ctr"/>
            <a:r>
              <a:rPr lang="en-US" sz="1035" b="1" dirty="0">
                <a:latin typeface="Gisha" panose="020F0502020204030204" pitchFamily="34" charset="0"/>
                <a:cs typeface="Gisha" panose="020F0502020204030204" pitchFamily="34" charset="0"/>
              </a:rPr>
              <a:t>SEPAL</a:t>
            </a:r>
          </a:p>
        </p:txBody>
      </p:sp>
      <p:sp>
        <p:nvSpPr>
          <p:cNvPr id="53" name="TextBox 52">
            <a:extLst>
              <a:ext uri="{FF2B5EF4-FFF2-40B4-BE49-F238E27FC236}">
                <a16:creationId xmlns:a16="http://schemas.microsoft.com/office/drawing/2014/main" id="{AFA92F9A-9696-ED49-BC2B-FED007D17A62}"/>
              </a:ext>
            </a:extLst>
          </p:cNvPr>
          <p:cNvSpPr txBox="1"/>
          <p:nvPr/>
        </p:nvSpPr>
        <p:spPr>
          <a:xfrm>
            <a:off x="249316" y="1587690"/>
            <a:ext cx="5408442" cy="646331"/>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Tomatoes have a perfect flowers with both male and female structures. These plants are self-pollinating, meaning saved seeds will be true-to-type unless a controlled pollination is made prior to pollen maturation.</a:t>
            </a:r>
          </a:p>
        </p:txBody>
      </p:sp>
      <p:sp>
        <p:nvSpPr>
          <p:cNvPr id="55" name="TextBox 54">
            <a:extLst>
              <a:ext uri="{FF2B5EF4-FFF2-40B4-BE49-F238E27FC236}">
                <a16:creationId xmlns:a16="http://schemas.microsoft.com/office/drawing/2014/main" id="{DE20B1B1-7254-D446-A7F5-5D3979A18153}"/>
              </a:ext>
            </a:extLst>
          </p:cNvPr>
          <p:cNvSpPr txBox="1"/>
          <p:nvPr/>
        </p:nvSpPr>
        <p:spPr>
          <a:xfrm>
            <a:off x="1980380" y="2842042"/>
            <a:ext cx="1905820" cy="1785104"/>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Four to eight tomato flowers will typically appear on an inflorescence.  Look for fully opened flowers that are dark yellow approximately 7-8 weeks after seeding.  Place a mature flower over the rim of a plastic capsule to catch mature pollen.  Use an electric toothbrush or finger tap to shake pollen from the flower.</a:t>
            </a:r>
          </a:p>
        </p:txBody>
      </p:sp>
      <p:sp>
        <p:nvSpPr>
          <p:cNvPr id="58" name="TextBox 57">
            <a:extLst>
              <a:ext uri="{FF2B5EF4-FFF2-40B4-BE49-F238E27FC236}">
                <a16:creationId xmlns:a16="http://schemas.microsoft.com/office/drawing/2014/main" id="{4EA56AAC-634A-D042-A412-DCC9E84E4CB2}"/>
              </a:ext>
            </a:extLst>
          </p:cNvPr>
          <p:cNvSpPr txBox="1"/>
          <p:nvPr/>
        </p:nvSpPr>
        <p:spPr>
          <a:xfrm>
            <a:off x="5373425" y="2841693"/>
            <a:ext cx="2089879" cy="707886"/>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Identify immature flowers that are approximately one day prior to anthesis (i.e. mature pollen formation) or flower opening.</a:t>
            </a:r>
          </a:p>
        </p:txBody>
      </p:sp>
      <p:sp>
        <p:nvSpPr>
          <p:cNvPr id="64" name="TextBox 63">
            <a:extLst>
              <a:ext uri="{FF2B5EF4-FFF2-40B4-BE49-F238E27FC236}">
                <a16:creationId xmlns:a16="http://schemas.microsoft.com/office/drawing/2014/main" id="{BB2A294E-1F09-0845-9E77-0BE3D8CABF03}"/>
              </a:ext>
            </a:extLst>
          </p:cNvPr>
          <p:cNvSpPr txBox="1"/>
          <p:nvPr/>
        </p:nvSpPr>
        <p:spPr>
          <a:xfrm>
            <a:off x="220732" y="8963055"/>
            <a:ext cx="3607984" cy="892552"/>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TIPS FROM THE PROS:</a:t>
            </a:r>
            <a:endParaRPr lang="en-US" sz="1000" dirty="0">
              <a:latin typeface="Gisha" panose="020F0502020204030204" pitchFamily="34" charset="0"/>
              <a:cs typeface="Gisha" panose="020F0502020204030204" pitchFamily="34" charset="0"/>
            </a:endParaRP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Pollen viability is typically highest in the early morning</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Use ethanol to sanitize materials between pollen sources</a:t>
            </a:r>
          </a:p>
          <a:p>
            <a:pPr marL="171450" indent="-171450">
              <a:buFont typeface="Arial" panose="020B0604020202020204" pitchFamily="34" charset="0"/>
              <a:buChar char="•"/>
            </a:pPr>
            <a:r>
              <a:rPr lang="en-US" sz="1000" dirty="0">
                <a:latin typeface="Gisha" panose="020F0502020204030204" pitchFamily="34" charset="0"/>
                <a:cs typeface="Gisha" panose="020F0502020204030204" pitchFamily="34" charset="0"/>
              </a:rPr>
              <a:t>Aim for cool, dry, and wind-free weather and protect (cover) crosses with cheesecloth, row cover tulle, etc.</a:t>
            </a:r>
          </a:p>
        </p:txBody>
      </p:sp>
      <p:sp>
        <p:nvSpPr>
          <p:cNvPr id="66" name="TextBox 65">
            <a:extLst>
              <a:ext uri="{FF2B5EF4-FFF2-40B4-BE49-F238E27FC236}">
                <a16:creationId xmlns:a16="http://schemas.microsoft.com/office/drawing/2014/main" id="{2ED25FCC-AB93-C64A-A2A9-28858274C59B}"/>
              </a:ext>
            </a:extLst>
          </p:cNvPr>
          <p:cNvSpPr txBox="1"/>
          <p:nvPr/>
        </p:nvSpPr>
        <p:spPr>
          <a:xfrm>
            <a:off x="5374297" y="3563343"/>
            <a:ext cx="1223663" cy="1015663"/>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Remove flowers that have already started to open or are too small to contain a viable female stigma.</a:t>
            </a:r>
          </a:p>
        </p:txBody>
      </p:sp>
      <p:sp>
        <p:nvSpPr>
          <p:cNvPr id="67" name="TextBox 66">
            <a:extLst>
              <a:ext uri="{FF2B5EF4-FFF2-40B4-BE49-F238E27FC236}">
                <a16:creationId xmlns:a16="http://schemas.microsoft.com/office/drawing/2014/main" id="{5EFB52D4-970A-BE47-8143-0EC07D9BFD19}"/>
              </a:ext>
            </a:extLst>
          </p:cNvPr>
          <p:cNvSpPr txBox="1"/>
          <p:nvPr/>
        </p:nvSpPr>
        <p:spPr>
          <a:xfrm>
            <a:off x="249062" y="4964428"/>
            <a:ext cx="3537988" cy="553998"/>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Carefully insert a tweezers in between the flower petals and tug straight up to remove the petals/stamen in one swift motion.  A singular stigma will remain connect to the calyx.</a:t>
            </a:r>
          </a:p>
        </p:txBody>
      </p:sp>
      <p:sp>
        <p:nvSpPr>
          <p:cNvPr id="68" name="TextBox 67">
            <a:extLst>
              <a:ext uri="{FF2B5EF4-FFF2-40B4-BE49-F238E27FC236}">
                <a16:creationId xmlns:a16="http://schemas.microsoft.com/office/drawing/2014/main" id="{79EB2858-068D-104F-9BC0-CE0343C35FEA}"/>
              </a:ext>
            </a:extLst>
          </p:cNvPr>
          <p:cNvSpPr txBox="1"/>
          <p:nvPr/>
        </p:nvSpPr>
        <p:spPr>
          <a:xfrm>
            <a:off x="4069823" y="6205721"/>
            <a:ext cx="3393046" cy="400110"/>
          </a:xfrm>
          <a:prstGeom prst="rect">
            <a:avLst/>
          </a:prstGeom>
          <a:noFill/>
        </p:spPr>
        <p:txBody>
          <a:bodyPr wrap="square" rtlCol="0">
            <a:spAutoFit/>
          </a:bodyPr>
          <a:lstStyle/>
          <a:p>
            <a:pPr algn="ctr"/>
            <a:r>
              <a:rPr lang="en-US" sz="1000" dirty="0">
                <a:latin typeface="Gisha" panose="020F0502020204030204" pitchFamily="34" charset="0"/>
                <a:cs typeface="Gisha" panose="020F0502020204030204" pitchFamily="34" charset="0"/>
              </a:rPr>
              <a:t>Using a sanitized paintbrush or cotton swab, gently cover the stigmatic surface with collected donor pollen.</a:t>
            </a:r>
          </a:p>
        </p:txBody>
      </p:sp>
      <p:sp>
        <p:nvSpPr>
          <p:cNvPr id="69" name="TextBox 68">
            <a:extLst>
              <a:ext uri="{FF2B5EF4-FFF2-40B4-BE49-F238E27FC236}">
                <a16:creationId xmlns:a16="http://schemas.microsoft.com/office/drawing/2014/main" id="{F96DE762-7C71-DC4E-AA71-AF4F6F6A1CD1}"/>
              </a:ext>
            </a:extLst>
          </p:cNvPr>
          <p:cNvSpPr txBox="1"/>
          <p:nvPr/>
        </p:nvSpPr>
        <p:spPr>
          <a:xfrm>
            <a:off x="4069822" y="7015434"/>
            <a:ext cx="2007287" cy="1631216"/>
          </a:xfrm>
          <a:prstGeom prst="rect">
            <a:avLst/>
          </a:prstGeom>
          <a:noFill/>
        </p:spPr>
        <p:txBody>
          <a:bodyPr wrap="square" rtlCol="0">
            <a:spAutoFit/>
          </a:bodyPr>
          <a:lstStyle/>
          <a:p>
            <a:pPr algn="r"/>
            <a:r>
              <a:rPr lang="en-US" sz="1000" dirty="0">
                <a:latin typeface="Gisha" panose="020F0502020204030204" pitchFamily="34" charset="0"/>
                <a:cs typeface="Gisha" panose="020F0502020204030204" pitchFamily="34" charset="0"/>
              </a:rPr>
              <a:t>It can take six-to-eight weeks to obtain mature fruit.  Seed is physiologically mature when the fruit is ripe, at which time seeds may be saved using wet fermentation methods. Follow good seed stewardship practices, using clean harvesting and storage practices to obtain clean, safe seed.</a:t>
            </a:r>
          </a:p>
        </p:txBody>
      </p:sp>
      <p:sp>
        <p:nvSpPr>
          <p:cNvPr id="70" name="TextBox 69">
            <a:extLst>
              <a:ext uri="{FF2B5EF4-FFF2-40B4-BE49-F238E27FC236}">
                <a16:creationId xmlns:a16="http://schemas.microsoft.com/office/drawing/2014/main" id="{B6851D72-3120-564B-8CFE-8C4A719B5B27}"/>
              </a:ext>
            </a:extLst>
          </p:cNvPr>
          <p:cNvSpPr txBox="1"/>
          <p:nvPr/>
        </p:nvSpPr>
        <p:spPr>
          <a:xfrm>
            <a:off x="1333843" y="6995572"/>
            <a:ext cx="2368297" cy="1631216"/>
          </a:xfrm>
          <a:prstGeom prst="rect">
            <a:avLst/>
          </a:prstGeom>
          <a:noFill/>
        </p:spPr>
        <p:txBody>
          <a:bodyPr wrap="square" rtlCol="0">
            <a:spAutoFit/>
          </a:bodyPr>
          <a:lstStyle/>
          <a:p>
            <a:r>
              <a:rPr lang="en-US" sz="1000" dirty="0">
                <a:latin typeface="Gisha" panose="020F0502020204030204" pitchFamily="34" charset="0"/>
                <a:cs typeface="Gisha" panose="020F0502020204030204" pitchFamily="34" charset="0"/>
              </a:rPr>
              <a:t>If performing a cross indoors without pollinators present, covering the flower/inflorescence is not strictly necessary. Label a small crossing-tag with female x male designators and the date of the cross. More than one immature flower per inflorescence may be pollinated at a time, in which case be sure to place a crossing tag at the base of the inflorescence.</a:t>
            </a:r>
          </a:p>
        </p:txBody>
      </p:sp>
      <p:grpSp>
        <p:nvGrpSpPr>
          <p:cNvPr id="71" name="Group 70">
            <a:extLst>
              <a:ext uri="{FF2B5EF4-FFF2-40B4-BE49-F238E27FC236}">
                <a16:creationId xmlns:a16="http://schemas.microsoft.com/office/drawing/2014/main" id="{CF1E4F3B-CD00-A646-B31A-F7723E521F1B}"/>
              </a:ext>
            </a:extLst>
          </p:cNvPr>
          <p:cNvGrpSpPr/>
          <p:nvPr/>
        </p:nvGrpSpPr>
        <p:grpSpPr>
          <a:xfrm>
            <a:off x="4003939" y="8957600"/>
            <a:ext cx="3517197" cy="913602"/>
            <a:chOff x="3997586" y="8875634"/>
            <a:chExt cx="3517197" cy="913602"/>
          </a:xfrm>
        </p:grpSpPr>
        <p:pic>
          <p:nvPicPr>
            <p:cNvPr id="72" name="Picture 71">
              <a:extLst>
                <a:ext uri="{FF2B5EF4-FFF2-40B4-BE49-F238E27FC236}">
                  <a16:creationId xmlns:a16="http://schemas.microsoft.com/office/drawing/2014/main" id="{00A51978-1648-7E43-B5A9-A3CA8900F361}"/>
                </a:ext>
              </a:extLst>
            </p:cNvPr>
            <p:cNvPicPr>
              <a:picLocks noChangeAspect="1"/>
            </p:cNvPicPr>
            <p:nvPr/>
          </p:nvPicPr>
          <p:blipFill rotWithShape="1">
            <a:blip r:embed="rId20"/>
            <a:srcRect l="7142" t="6431" r="67247" b="40238"/>
            <a:stretch/>
          </p:blipFill>
          <p:spPr>
            <a:xfrm>
              <a:off x="4375204" y="9141714"/>
              <a:ext cx="961325" cy="304236"/>
            </a:xfrm>
            <a:prstGeom prst="rect">
              <a:avLst/>
            </a:prstGeom>
            <a:ln>
              <a:noFill/>
            </a:ln>
          </p:spPr>
        </p:pic>
        <p:pic>
          <p:nvPicPr>
            <p:cNvPr id="73" name="Picture 72">
              <a:extLst>
                <a:ext uri="{FF2B5EF4-FFF2-40B4-BE49-F238E27FC236}">
                  <a16:creationId xmlns:a16="http://schemas.microsoft.com/office/drawing/2014/main" id="{EFFFAFDA-35C8-9D4A-9031-9D4AB4AA27D5}"/>
                </a:ext>
              </a:extLst>
            </p:cNvPr>
            <p:cNvPicPr>
              <a:picLocks noChangeAspect="1"/>
            </p:cNvPicPr>
            <p:nvPr/>
          </p:nvPicPr>
          <p:blipFill>
            <a:blip r:embed="rId21"/>
            <a:stretch>
              <a:fillRect/>
            </a:stretch>
          </p:blipFill>
          <p:spPr>
            <a:xfrm>
              <a:off x="5835540" y="9066234"/>
              <a:ext cx="1679243" cy="500059"/>
            </a:xfrm>
            <a:prstGeom prst="rect">
              <a:avLst/>
            </a:prstGeom>
          </p:spPr>
        </p:pic>
        <p:sp>
          <p:nvSpPr>
            <p:cNvPr id="74" name="TextBox 73">
              <a:extLst>
                <a:ext uri="{FF2B5EF4-FFF2-40B4-BE49-F238E27FC236}">
                  <a16:creationId xmlns:a16="http://schemas.microsoft.com/office/drawing/2014/main" id="{255ECD66-49E9-8742-86D6-E39C2141AAD6}"/>
                </a:ext>
              </a:extLst>
            </p:cNvPr>
            <p:cNvSpPr txBox="1"/>
            <p:nvPr/>
          </p:nvSpPr>
          <p:spPr>
            <a:xfrm>
              <a:off x="4003188" y="9450682"/>
              <a:ext cx="1866901" cy="338554"/>
            </a:xfrm>
            <a:prstGeom prst="rect">
              <a:avLst/>
            </a:prstGeom>
            <a:noFill/>
          </p:spPr>
          <p:txBody>
            <a:bodyPr wrap="square" rtlCol="0">
              <a:spAutoFit/>
            </a:bodyPr>
            <a:lstStyle/>
            <a:p>
              <a:pPr algn="ctr"/>
              <a:r>
                <a:rPr lang="en-US" sz="800" b="1" dirty="0">
                  <a:latin typeface="Gisha" panose="020F0502020204030204" pitchFamily="34" charset="0"/>
                  <a:cs typeface="Gisha" panose="020F0502020204030204" pitchFamily="34" charset="0"/>
                </a:rPr>
                <a:t>NORTHERN ORGANIC VEGETABLE IMPROVEMENT COOPERATIVE</a:t>
              </a:r>
              <a:endParaRPr lang="en-US" sz="500" dirty="0">
                <a:latin typeface="Gisha" panose="020F0502020204030204" pitchFamily="34" charset="0"/>
                <a:cs typeface="Gisha" panose="020F0502020204030204" pitchFamily="34" charset="0"/>
              </a:endParaRPr>
            </a:p>
          </p:txBody>
        </p:sp>
        <p:sp>
          <p:nvSpPr>
            <p:cNvPr id="75" name="TextBox 74">
              <a:extLst>
                <a:ext uri="{FF2B5EF4-FFF2-40B4-BE49-F238E27FC236}">
                  <a16:creationId xmlns:a16="http://schemas.microsoft.com/office/drawing/2014/main" id="{2FE51252-73BF-F147-AC05-0595E7AAA347}"/>
                </a:ext>
              </a:extLst>
            </p:cNvPr>
            <p:cNvSpPr txBox="1"/>
            <p:nvPr/>
          </p:nvSpPr>
          <p:spPr>
            <a:xfrm>
              <a:off x="5820010" y="9496642"/>
              <a:ext cx="1679244" cy="276999"/>
            </a:xfrm>
            <a:prstGeom prst="rect">
              <a:avLst/>
            </a:prstGeom>
            <a:noFill/>
          </p:spPr>
          <p:txBody>
            <a:bodyPr wrap="square" rtlCol="0">
              <a:spAutoFit/>
            </a:bodyPr>
            <a:lstStyle/>
            <a:p>
              <a:pPr algn="ctr"/>
              <a:r>
                <a:rPr lang="en-US" sz="600" dirty="0">
                  <a:latin typeface="Gisha" panose="020F0502020204030204" pitchFamily="34" charset="0"/>
                  <a:cs typeface="Gisha" panose="020F0502020204030204" pitchFamily="34" charset="0"/>
                </a:rPr>
                <a:t>Photos and design by: H. Swegarden</a:t>
              </a:r>
            </a:p>
            <a:p>
              <a:pPr algn="ctr"/>
              <a:r>
                <a:rPr lang="en-US" sz="600" dirty="0">
                  <a:latin typeface="Gisha" panose="020F0502020204030204" pitchFamily="34" charset="0"/>
                  <a:cs typeface="Gisha" panose="020F0502020204030204" pitchFamily="34" charset="0"/>
                </a:rPr>
                <a:t>Demonstration by: M. </a:t>
              </a:r>
              <a:r>
                <a:rPr lang="en-US" sz="600" dirty="0" err="1">
                  <a:latin typeface="Gisha" panose="020F0502020204030204" pitchFamily="34" charset="0"/>
                  <a:cs typeface="Gisha" panose="020F0502020204030204" pitchFamily="34" charset="0"/>
                </a:rPr>
                <a:t>Wavrick</a:t>
              </a:r>
              <a:r>
                <a:rPr lang="en-US" sz="600" dirty="0">
                  <a:latin typeface="Gisha" panose="020F0502020204030204" pitchFamily="34" charset="0"/>
                  <a:cs typeface="Gisha" panose="020F0502020204030204" pitchFamily="34" charset="0"/>
                </a:rPr>
                <a:t> (Griffiths Lab)</a:t>
              </a:r>
            </a:p>
          </p:txBody>
        </p:sp>
        <p:sp>
          <p:nvSpPr>
            <p:cNvPr id="76" name="TextBox 75">
              <a:extLst>
                <a:ext uri="{FF2B5EF4-FFF2-40B4-BE49-F238E27FC236}">
                  <a16:creationId xmlns:a16="http://schemas.microsoft.com/office/drawing/2014/main" id="{CA45EAD9-11D0-E94D-90B8-6C7E464525D8}"/>
                </a:ext>
              </a:extLst>
            </p:cNvPr>
            <p:cNvSpPr txBox="1"/>
            <p:nvPr/>
          </p:nvSpPr>
          <p:spPr>
            <a:xfrm>
              <a:off x="3997586" y="8875634"/>
              <a:ext cx="2899073" cy="276999"/>
            </a:xfrm>
            <a:prstGeom prst="rect">
              <a:avLst/>
            </a:prstGeom>
            <a:noFill/>
          </p:spPr>
          <p:txBody>
            <a:bodyPr wrap="square" rtlCol="0">
              <a:spAutoFit/>
            </a:bodyPr>
            <a:lstStyle/>
            <a:p>
              <a:r>
                <a:rPr lang="en-US" sz="1200" b="1" dirty="0">
                  <a:latin typeface="Gisha" panose="020F0502020204030204" pitchFamily="34" charset="0"/>
                  <a:cs typeface="Gisha" panose="020F0502020204030204" pitchFamily="34" charset="0"/>
                </a:rPr>
                <a:t>THIS PROJECT WAS SUPPORTED BY:</a:t>
              </a:r>
              <a:endParaRPr lang="en-US" sz="1000" dirty="0">
                <a:latin typeface="Gisha" panose="020F0502020204030204" pitchFamily="34" charset="0"/>
                <a:cs typeface="Gisha" panose="020F0502020204030204" pitchFamily="34" charset="0"/>
              </a:endParaRPr>
            </a:p>
          </p:txBody>
        </p:sp>
      </p:grpSp>
    </p:spTree>
    <p:extLst>
      <p:ext uri="{BB962C8B-B14F-4D97-AF65-F5344CB8AC3E}">
        <p14:creationId xmlns:p14="http://schemas.microsoft.com/office/powerpoint/2010/main" val="4115261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575</TotalTime>
  <Words>431</Words>
  <Application>Microsoft Macintosh PowerPoint</Application>
  <PresentationFormat>Custom</PresentationFormat>
  <Paragraphs>29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Gisha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Swegarden</dc:creator>
  <cp:lastModifiedBy>Hannah Swegarden</cp:lastModifiedBy>
  <cp:revision>37</cp:revision>
  <cp:lastPrinted>2019-09-10T16:16:44Z</cp:lastPrinted>
  <dcterms:created xsi:type="dcterms:W3CDTF">2019-01-24T14:11:53Z</dcterms:created>
  <dcterms:modified xsi:type="dcterms:W3CDTF">2020-06-16T14:02:47Z</dcterms:modified>
</cp:coreProperties>
</file>