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62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  <a:srgbClr val="B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854"/>
    <p:restoredTop sz="94712"/>
  </p:normalViewPr>
  <p:slideViewPr>
    <p:cSldViewPr snapToGrid="0" snapToObjects="1">
      <p:cViewPr>
        <p:scale>
          <a:sx n="142" d="100"/>
          <a:sy n="142" d="100"/>
        </p:scale>
        <p:origin x="2176" y="-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8B3EC-A8F9-8D49-AE12-C891E15FCF6E}" type="datetimeFigureOut">
              <a:rPr lang="en-US" smtClean="0"/>
              <a:t>6/16/20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7D730-8ACC-C14F-A8EF-9780A1B9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47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7D730-8ACC-C14F-A8EF-9780A1B9FC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9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0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86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8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91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20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4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9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5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12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C8D69-7575-3F45-9F37-33B3F65DB00D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65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C8D69-7575-3F45-9F37-33B3F65DB00D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96930-298C-B641-B510-5E9F137EA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1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18" Type="http://schemas.openxmlformats.org/officeDocument/2006/relationships/image" Target="../media/image15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1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g"/><Relationship Id="rId20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microsoft.com/office/2007/relationships/hdphoto" Target="../media/hdphoto1.wdp"/><Relationship Id="rId10" Type="http://schemas.openxmlformats.org/officeDocument/2006/relationships/image" Target="../media/image8.jpg"/><Relationship Id="rId19" Type="http://schemas.openxmlformats.org/officeDocument/2006/relationships/image" Target="../media/image16.tiff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1BFAFC-F84B-6949-9CB4-268C8AEAD9CF}"/>
              </a:ext>
            </a:extLst>
          </p:cNvPr>
          <p:cNvSpPr/>
          <p:nvPr/>
        </p:nvSpPr>
        <p:spPr>
          <a:xfrm>
            <a:off x="114300" y="96252"/>
            <a:ext cx="7543800" cy="1371600"/>
          </a:xfrm>
          <a:prstGeom prst="rect">
            <a:avLst/>
          </a:prstGeom>
          <a:solidFill>
            <a:srgbClr val="941651">
              <a:alpha val="50000"/>
            </a:srgbClr>
          </a:solidFill>
          <a:ln>
            <a:solidFill>
              <a:srgbClr val="941651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47C702-8D67-A34A-AEB9-64C253516B81}"/>
              </a:ext>
            </a:extLst>
          </p:cNvPr>
          <p:cNvSpPr/>
          <p:nvPr/>
        </p:nvSpPr>
        <p:spPr>
          <a:xfrm>
            <a:off x="114300" y="2341077"/>
            <a:ext cx="7543800" cy="117108"/>
          </a:xfrm>
          <a:prstGeom prst="rect">
            <a:avLst/>
          </a:prstGeom>
          <a:solidFill>
            <a:srgbClr val="941651">
              <a:alpha val="50000"/>
            </a:srgbClr>
          </a:solidFill>
          <a:ln>
            <a:solidFill>
              <a:srgbClr val="941651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A3FFA9-CBEE-114B-9C74-5530031C1AFE}"/>
              </a:ext>
            </a:extLst>
          </p:cNvPr>
          <p:cNvSpPr/>
          <p:nvPr/>
        </p:nvSpPr>
        <p:spPr>
          <a:xfrm>
            <a:off x="114300" y="8745056"/>
            <a:ext cx="7543800" cy="117108"/>
          </a:xfrm>
          <a:prstGeom prst="rect">
            <a:avLst/>
          </a:prstGeom>
          <a:solidFill>
            <a:srgbClr val="941651">
              <a:alpha val="50000"/>
            </a:srgbClr>
          </a:solidFill>
          <a:ln>
            <a:solidFill>
              <a:srgbClr val="941651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8760E-2042-B742-8194-2FD99A417621}"/>
              </a:ext>
            </a:extLst>
          </p:cNvPr>
          <p:cNvSpPr txBox="1"/>
          <p:nvPr/>
        </p:nvSpPr>
        <p:spPr>
          <a:xfrm>
            <a:off x="247832" y="2548641"/>
            <a:ext cx="357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Step ONE: Properly label mature female flower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B71A18-17A3-4A44-ADF9-4166E60A415F}"/>
              </a:ext>
            </a:extLst>
          </p:cNvPr>
          <p:cNvSpPr txBox="1"/>
          <p:nvPr/>
        </p:nvSpPr>
        <p:spPr>
          <a:xfrm>
            <a:off x="247832" y="360949"/>
            <a:ext cx="6258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300" dirty="0">
                <a:solidFill>
                  <a:schemeClr val="bg1"/>
                </a:solidFill>
                <a:latin typeface="Gisha" panose="020F0502020204030204" pitchFamily="34" charset="0"/>
                <a:cs typeface="Gisha" panose="020F0502020204030204" pitchFamily="34" charset="0"/>
              </a:rPr>
              <a:t>SQUASH POLLINATION GUIDE</a:t>
            </a:r>
          </a:p>
          <a:p>
            <a:r>
              <a:rPr lang="en-US" sz="1600" i="1" dirty="0">
                <a:solidFill>
                  <a:schemeClr val="bg1"/>
                </a:solidFill>
                <a:latin typeface="Gisha" panose="020F0502020204030204" pitchFamily="34" charset="0"/>
                <a:cs typeface="Gisha" panose="020F0502020204030204" pitchFamily="34" charset="0"/>
              </a:rPr>
              <a:t>Cucurbita </a:t>
            </a:r>
            <a:r>
              <a:rPr lang="en-US" sz="1600" i="1" dirty="0" err="1">
                <a:solidFill>
                  <a:schemeClr val="bg1"/>
                </a:solidFill>
                <a:latin typeface="Gisha" panose="020F0502020204030204" pitchFamily="34" charset="0"/>
                <a:cs typeface="Gisha" panose="020F0502020204030204" pitchFamily="34" charset="0"/>
              </a:rPr>
              <a:t>moschata</a:t>
            </a:r>
            <a:endParaRPr lang="en-US" sz="1600" i="1" dirty="0">
              <a:solidFill>
                <a:schemeClr val="bg1"/>
              </a:solidFill>
              <a:latin typeface="Gisha" panose="020F0502020204030204" pitchFamily="34" charset="0"/>
              <a:cs typeface="Gisha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C2D69-9FA0-6840-B147-B84854CF5FE7}"/>
              </a:ext>
            </a:extLst>
          </p:cNvPr>
          <p:cNvSpPr txBox="1"/>
          <p:nvPr/>
        </p:nvSpPr>
        <p:spPr>
          <a:xfrm>
            <a:off x="247835" y="4672891"/>
            <a:ext cx="3453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Step THREE:  Remove petals to expose anther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C9C578-B17C-CC4D-BEFF-6181FE47ED98}"/>
              </a:ext>
            </a:extLst>
          </p:cNvPr>
          <p:cNvSpPr txBox="1"/>
          <p:nvPr/>
        </p:nvSpPr>
        <p:spPr>
          <a:xfrm>
            <a:off x="249063" y="6678792"/>
            <a:ext cx="3453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Step FIVE: Transfer donor pollen to stigma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226A59-7286-7E43-8EB4-BBA2FE2DF106}"/>
              </a:ext>
            </a:extLst>
          </p:cNvPr>
          <p:cNvSpPr txBox="1"/>
          <p:nvPr/>
        </p:nvSpPr>
        <p:spPr>
          <a:xfrm>
            <a:off x="4070258" y="2552677"/>
            <a:ext cx="3393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Step TWO: Identify mature male flower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E72960-4F40-E743-81BD-8B4F968D25D4}"/>
              </a:ext>
            </a:extLst>
          </p:cNvPr>
          <p:cNvSpPr txBox="1"/>
          <p:nvPr/>
        </p:nvSpPr>
        <p:spPr>
          <a:xfrm>
            <a:off x="4065585" y="4667018"/>
            <a:ext cx="3393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Step FOUR: Remove petals to expose stigma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BA0928-7C86-D648-AB4C-EA5DED4D1D64}"/>
              </a:ext>
            </a:extLst>
          </p:cNvPr>
          <p:cNvSpPr txBox="1"/>
          <p:nvPr/>
        </p:nvSpPr>
        <p:spPr>
          <a:xfrm>
            <a:off x="4070259" y="6665364"/>
            <a:ext cx="3388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Step SIX:  Protect and monitor development</a:t>
            </a:r>
          </a:p>
        </p:txBody>
      </p:sp>
      <p:pic>
        <p:nvPicPr>
          <p:cNvPr id="7" name="Picture 6" descr="A picture containing tree&#13;&#10;&#13;&#10;Description automatically generated">
            <a:extLst>
              <a:ext uri="{FF2B5EF4-FFF2-40B4-BE49-F238E27FC236}">
                <a16:creationId xmlns:a16="http://schemas.microsoft.com/office/drawing/2014/main" id="{412532E4-5C4E-874B-96AB-A760DBF42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377"/>
          <a:stretch/>
        </p:blipFill>
        <p:spPr>
          <a:xfrm>
            <a:off x="4181042" y="6957270"/>
            <a:ext cx="870356" cy="1666798"/>
          </a:xfrm>
          <a:prstGeom prst="rect">
            <a:avLst/>
          </a:prstGeom>
        </p:spPr>
      </p:pic>
      <p:pic>
        <p:nvPicPr>
          <p:cNvPr id="21" name="Picture 20" descr="A close up of a flower&#13;&#10;&#13;&#10;Description automatically generated">
            <a:extLst>
              <a:ext uri="{FF2B5EF4-FFF2-40B4-BE49-F238E27FC236}">
                <a16:creationId xmlns:a16="http://schemas.microsoft.com/office/drawing/2014/main" id="{BCCE534E-7044-2D49-AC2C-CC318F8F3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091" y="7660803"/>
            <a:ext cx="722448" cy="963264"/>
          </a:xfrm>
          <a:prstGeom prst="rect">
            <a:avLst/>
          </a:prstGeom>
        </p:spPr>
      </p:pic>
      <p:pic>
        <p:nvPicPr>
          <p:cNvPr id="29" name="Picture 28" descr="A hand holding a banana&#13;&#10;&#13;&#10;Description automatically generated">
            <a:extLst>
              <a:ext uri="{FF2B5EF4-FFF2-40B4-BE49-F238E27FC236}">
                <a16:creationId xmlns:a16="http://schemas.microsoft.com/office/drawing/2014/main" id="{A11459D6-F63D-6D4F-A397-A2A594970B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39" t="26350" r="8068" b="21362"/>
          <a:stretch/>
        </p:blipFill>
        <p:spPr>
          <a:xfrm>
            <a:off x="1787177" y="7660980"/>
            <a:ext cx="870356" cy="963264"/>
          </a:xfrm>
          <a:prstGeom prst="rect">
            <a:avLst/>
          </a:prstGeom>
        </p:spPr>
      </p:pic>
      <p:pic>
        <p:nvPicPr>
          <p:cNvPr id="33" name="Picture 32" descr="A hand holding a piece of broccoli&#13;&#10;&#13;&#10;Description automatically generated">
            <a:extLst>
              <a:ext uri="{FF2B5EF4-FFF2-40B4-BE49-F238E27FC236}">
                <a16:creationId xmlns:a16="http://schemas.microsoft.com/office/drawing/2014/main" id="{69D3DD58-65B9-4842-ABA6-5391961A4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67" y="7037667"/>
            <a:ext cx="1189933" cy="1586577"/>
          </a:xfrm>
          <a:prstGeom prst="rect">
            <a:avLst/>
          </a:prstGeom>
        </p:spPr>
      </p:pic>
      <p:pic>
        <p:nvPicPr>
          <p:cNvPr id="35" name="Picture 34" descr="A close up of a flower&#13;&#10;&#13;&#10;Description automatically generated">
            <a:extLst>
              <a:ext uri="{FF2B5EF4-FFF2-40B4-BE49-F238E27FC236}">
                <a16:creationId xmlns:a16="http://schemas.microsoft.com/office/drawing/2014/main" id="{0D69201A-3C60-9D47-8815-13AFB83B1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6868" y="5435442"/>
            <a:ext cx="822960" cy="1097280"/>
          </a:xfrm>
          <a:prstGeom prst="rect">
            <a:avLst/>
          </a:prstGeom>
        </p:spPr>
      </p:pic>
      <p:pic>
        <p:nvPicPr>
          <p:cNvPr id="37" name="Picture 36" descr="A hand holding a banana&#13;&#10;&#13;&#10;Description automatically generated">
            <a:extLst>
              <a:ext uri="{FF2B5EF4-FFF2-40B4-BE49-F238E27FC236}">
                <a16:creationId xmlns:a16="http://schemas.microsoft.com/office/drawing/2014/main" id="{80FBD312-C379-314A-AE81-BC080E8918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8083" y="5435442"/>
            <a:ext cx="822960" cy="1097280"/>
          </a:xfrm>
          <a:prstGeom prst="rect">
            <a:avLst/>
          </a:prstGeom>
        </p:spPr>
      </p:pic>
      <p:pic>
        <p:nvPicPr>
          <p:cNvPr id="39" name="Picture 38" descr="A hand holding a hot dog in a garden&#13;&#10;&#13;&#10;Description automatically generated">
            <a:extLst>
              <a:ext uri="{FF2B5EF4-FFF2-40B4-BE49-F238E27FC236}">
                <a16:creationId xmlns:a16="http://schemas.microsoft.com/office/drawing/2014/main" id="{2D23A60B-D155-264A-8DF1-E05D66539B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119" b="18496"/>
          <a:stretch/>
        </p:blipFill>
        <p:spPr>
          <a:xfrm>
            <a:off x="4155294" y="5447918"/>
            <a:ext cx="1169224" cy="1097280"/>
          </a:xfrm>
          <a:prstGeom prst="rect">
            <a:avLst/>
          </a:prstGeom>
        </p:spPr>
      </p:pic>
      <p:pic>
        <p:nvPicPr>
          <p:cNvPr id="41" name="Picture 40" descr="A close up of a flower&#13;&#10;&#13;&#10;Description automatically generated">
            <a:extLst>
              <a:ext uri="{FF2B5EF4-FFF2-40B4-BE49-F238E27FC236}">
                <a16:creationId xmlns:a16="http://schemas.microsoft.com/office/drawing/2014/main" id="{6B878399-C4B7-F943-BB7A-ADEF5809257B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 l="3834" t="-4158" r="-3834" b="12457"/>
          <a:stretch/>
        </p:blipFill>
        <p:spPr>
          <a:xfrm>
            <a:off x="6326848" y="175385"/>
            <a:ext cx="1159547" cy="1159547"/>
          </a:xfrm>
          <a:prstGeom prst="rect">
            <a:avLst/>
          </a:prstGeom>
        </p:spPr>
      </p:pic>
      <p:pic>
        <p:nvPicPr>
          <p:cNvPr id="43" name="Picture 42" descr="A close up of a hand holding a flower&#13;&#10;&#13;&#10;Description automatically generated">
            <a:extLst>
              <a:ext uri="{FF2B5EF4-FFF2-40B4-BE49-F238E27FC236}">
                <a16:creationId xmlns:a16="http://schemas.microsoft.com/office/drawing/2014/main" id="{6DE56790-7362-4E4D-9073-F9961009BC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2246" y="5009277"/>
            <a:ext cx="1168667" cy="1558222"/>
          </a:xfrm>
          <a:prstGeom prst="rect">
            <a:avLst/>
          </a:prstGeom>
        </p:spPr>
      </p:pic>
      <p:pic>
        <p:nvPicPr>
          <p:cNvPr id="45" name="Picture 44" descr="A hand holding a fruit&#13;&#10;&#13;&#10;Description automatically generated">
            <a:extLst>
              <a:ext uri="{FF2B5EF4-FFF2-40B4-BE49-F238E27FC236}">
                <a16:creationId xmlns:a16="http://schemas.microsoft.com/office/drawing/2014/main" id="{3AA42650-B7EA-2E48-9785-AFC5D90639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273" y="4991861"/>
            <a:ext cx="1197010" cy="1596013"/>
          </a:xfrm>
          <a:prstGeom prst="rect">
            <a:avLst/>
          </a:prstGeom>
        </p:spPr>
      </p:pic>
      <p:pic>
        <p:nvPicPr>
          <p:cNvPr id="55" name="Picture 54" descr="A hand holding a plant&#13;&#10;&#13;&#10;Description automatically generated">
            <a:extLst>
              <a:ext uri="{FF2B5EF4-FFF2-40B4-BE49-F238E27FC236}">
                <a16:creationId xmlns:a16="http://schemas.microsoft.com/office/drawing/2014/main" id="{2E6A491B-53E1-AC4B-8EF7-9B15906B37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5294" y="2866728"/>
            <a:ext cx="1254732" cy="1672976"/>
          </a:xfrm>
          <a:prstGeom prst="rect">
            <a:avLst/>
          </a:prstGeom>
        </p:spPr>
      </p:pic>
      <p:pic>
        <p:nvPicPr>
          <p:cNvPr id="58" name="Picture 57" descr="A close up of a flower&#13;&#10;&#13;&#10;Description automatically generated">
            <a:extLst>
              <a:ext uri="{FF2B5EF4-FFF2-40B4-BE49-F238E27FC236}">
                <a16:creationId xmlns:a16="http://schemas.microsoft.com/office/drawing/2014/main" id="{C54CAB3B-29EB-8A45-AC2B-A2B7932B72D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1772" t="13968" r="18089" b="43909"/>
          <a:stretch/>
        </p:blipFill>
        <p:spPr>
          <a:xfrm rot="970010">
            <a:off x="5245373" y="2935633"/>
            <a:ext cx="713510" cy="666365"/>
          </a:xfrm>
          <a:prstGeom prst="rect">
            <a:avLst/>
          </a:prstGeom>
        </p:spPr>
      </p:pic>
      <p:pic>
        <p:nvPicPr>
          <p:cNvPr id="64" name="Picture 63" descr="A hand holding a fruit&#13;&#10;&#13;&#10;Description automatically generated">
            <a:extLst>
              <a:ext uri="{FF2B5EF4-FFF2-40B4-BE49-F238E27FC236}">
                <a16:creationId xmlns:a16="http://schemas.microsoft.com/office/drawing/2014/main" id="{3D061564-96EB-4146-8500-BB19A3FDF5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4354" y="2858902"/>
            <a:ext cx="1266471" cy="1688627"/>
          </a:xfrm>
          <a:prstGeom prst="rect">
            <a:avLst/>
          </a:prstGeom>
        </p:spPr>
      </p:pic>
      <p:pic>
        <p:nvPicPr>
          <p:cNvPr id="68" name="Picture 67" descr="A picture containing person, floor, indoor, table&#13;&#10;&#13;&#10;Description automatically generated">
            <a:extLst>
              <a:ext uri="{FF2B5EF4-FFF2-40B4-BE49-F238E27FC236}">
                <a16:creationId xmlns:a16="http://schemas.microsoft.com/office/drawing/2014/main" id="{5743574C-E520-1D40-AF71-29ECA64D979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3431" t="32377" r="4079" b="42239"/>
          <a:stretch/>
        </p:blipFill>
        <p:spPr>
          <a:xfrm rot="3545480">
            <a:off x="1302606" y="3027826"/>
            <a:ext cx="676168" cy="538575"/>
          </a:xfrm>
          <a:prstGeom prst="rect">
            <a:avLst/>
          </a:prstGeom>
        </p:spPr>
      </p:pic>
      <p:pic>
        <p:nvPicPr>
          <p:cNvPr id="72" name="Picture 71" descr="A snake hanging from a tree&#13;&#10;&#13;&#10;Description automatically generated">
            <a:extLst>
              <a:ext uri="{FF2B5EF4-FFF2-40B4-BE49-F238E27FC236}">
                <a16:creationId xmlns:a16="http://schemas.microsoft.com/office/drawing/2014/main" id="{8A993D20-8408-C942-9D6A-52214E09AEB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-2339" t="5016" b="5497"/>
          <a:stretch/>
        </p:blipFill>
        <p:spPr>
          <a:xfrm rot="5400000">
            <a:off x="6567755" y="7783190"/>
            <a:ext cx="1015663" cy="666091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37754BC-7718-5F42-B664-740AAC9234DD}"/>
              </a:ext>
            </a:extLst>
          </p:cNvPr>
          <p:cNvSpPr txBox="1"/>
          <p:nvPr/>
        </p:nvSpPr>
        <p:spPr>
          <a:xfrm>
            <a:off x="6040197" y="2839844"/>
            <a:ext cx="13684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Male flowers have a straight, narrow pedicel.  Their stamens contain heavy pollen that is only spread by active pollinators.</a:t>
            </a:r>
            <a:endParaRPr lang="en-US" sz="1035" dirty="0">
              <a:latin typeface="Gisha" panose="020F0502020204030204" pitchFamily="34" charset="0"/>
              <a:cs typeface="Gisha" panose="020F050202020403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1BCDF6F-A00E-5A46-AADE-1D9B22EC9891}"/>
              </a:ext>
            </a:extLst>
          </p:cNvPr>
          <p:cNvSpPr txBox="1"/>
          <p:nvPr/>
        </p:nvSpPr>
        <p:spPr>
          <a:xfrm>
            <a:off x="1533100" y="4934700"/>
            <a:ext cx="9944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Carefully cut the male flower from the plant and remove petals to expose the anther. Check the pollen quality before proceeding.</a:t>
            </a:r>
            <a:endParaRPr lang="en-US" sz="1035" dirty="0">
              <a:latin typeface="Gisha" panose="020F0502020204030204" pitchFamily="34" charset="0"/>
              <a:cs typeface="Gisha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AD1B70E-D6CB-0746-9E4E-C4AE9A97E648}"/>
              </a:ext>
            </a:extLst>
          </p:cNvPr>
          <p:cNvSpPr txBox="1"/>
          <p:nvPr/>
        </p:nvSpPr>
        <p:spPr>
          <a:xfrm>
            <a:off x="4070258" y="4949890"/>
            <a:ext cx="3393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Without damaging the ovary, remove the petals on the female flower to access the reproductive organ (stigma).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E2832C0-A192-A741-A2B4-67316B2D9EC0}"/>
              </a:ext>
            </a:extLst>
          </p:cNvPr>
          <p:cNvSpPr txBox="1"/>
          <p:nvPr/>
        </p:nvSpPr>
        <p:spPr>
          <a:xfrm>
            <a:off x="1541122" y="7020597"/>
            <a:ext cx="2159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Carefully rub/roll pollen onto the stigmatic surface. Pollen grains on the stigma should be visible.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151A4DB-22DD-8B4C-9618-908E2030DE7A}"/>
              </a:ext>
            </a:extLst>
          </p:cNvPr>
          <p:cNvSpPr txBox="1"/>
          <p:nvPr/>
        </p:nvSpPr>
        <p:spPr>
          <a:xfrm>
            <a:off x="5090500" y="6929131"/>
            <a:ext cx="2284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Using a paper bag and clip/stapler, cover the female flower and ovary to avoid cross-pollination.  Fruits will grow in size and may need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379B387-6920-8A47-BBD6-B964EC2C8850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5992303" y="926346"/>
            <a:ext cx="700625" cy="768884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DDD955B-97B7-E649-8613-16F334E1B3C6}"/>
              </a:ext>
            </a:extLst>
          </p:cNvPr>
          <p:cNvCxnSpPr>
            <a:cxnSpLocks/>
            <a:stCxn id="83" idx="0"/>
          </p:cNvCxnSpPr>
          <p:nvPr/>
        </p:nvCxnSpPr>
        <p:spPr>
          <a:xfrm flipH="1" flipV="1">
            <a:off x="5657758" y="3390553"/>
            <a:ext cx="232406" cy="326104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C3D4BA3-1178-9649-A527-6113D25993A3}"/>
              </a:ext>
            </a:extLst>
          </p:cNvPr>
          <p:cNvCxnSpPr>
            <a:cxnSpLocks/>
            <a:stCxn id="84" idx="0"/>
          </p:cNvCxnSpPr>
          <p:nvPr/>
        </p:nvCxnSpPr>
        <p:spPr>
          <a:xfrm flipH="1" flipV="1">
            <a:off x="6975512" y="782053"/>
            <a:ext cx="235364" cy="1044912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D19FC23A-6F9F-A343-83DE-CC5FE6343DC2}"/>
              </a:ext>
            </a:extLst>
          </p:cNvPr>
          <p:cNvSpPr txBox="1"/>
          <p:nvPr/>
        </p:nvSpPr>
        <p:spPr>
          <a:xfrm>
            <a:off x="5657758" y="1695230"/>
            <a:ext cx="66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PETAL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DE8C7B5-6167-A143-ACC4-FBE1EC515B9A}"/>
              </a:ext>
            </a:extLst>
          </p:cNvPr>
          <p:cNvSpPr txBox="1"/>
          <p:nvPr/>
        </p:nvSpPr>
        <p:spPr>
          <a:xfrm>
            <a:off x="5454747" y="3716657"/>
            <a:ext cx="870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STAMEN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2A27496-6C4B-6440-8DD8-0AEE049D57C1}"/>
              </a:ext>
            </a:extLst>
          </p:cNvPr>
          <p:cNvSpPr txBox="1"/>
          <p:nvPr/>
        </p:nvSpPr>
        <p:spPr>
          <a:xfrm>
            <a:off x="6799562" y="1826965"/>
            <a:ext cx="8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STIGMA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A46D4C7-35BA-ED43-8886-3004D4F8FADA}"/>
              </a:ext>
            </a:extLst>
          </p:cNvPr>
          <p:cNvCxnSpPr>
            <a:cxnSpLocks/>
            <a:stCxn id="92" idx="1"/>
          </p:cNvCxnSpPr>
          <p:nvPr/>
        </p:nvCxnSpPr>
        <p:spPr>
          <a:xfrm flipH="1" flipV="1">
            <a:off x="849134" y="3544964"/>
            <a:ext cx="903556" cy="89497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2EECBD81-6C38-FC40-AF02-D28CB43C6FE2}"/>
              </a:ext>
            </a:extLst>
          </p:cNvPr>
          <p:cNvSpPr txBox="1"/>
          <p:nvPr/>
        </p:nvSpPr>
        <p:spPr>
          <a:xfrm>
            <a:off x="1752690" y="4314136"/>
            <a:ext cx="687382" cy="251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" b="1" dirty="0">
                <a:latin typeface="Gisha" panose="020F0502020204030204" pitchFamily="34" charset="0"/>
                <a:cs typeface="Gisha" panose="020F0502020204030204" pitchFamily="34" charset="0"/>
              </a:rPr>
              <a:t>OVARY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FA370A6-F5B4-EA45-A7FD-2E60FD914D1B}"/>
              </a:ext>
            </a:extLst>
          </p:cNvPr>
          <p:cNvSpPr txBox="1"/>
          <p:nvPr/>
        </p:nvSpPr>
        <p:spPr>
          <a:xfrm>
            <a:off x="1734309" y="4026184"/>
            <a:ext cx="720744" cy="251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" b="1" dirty="0">
                <a:latin typeface="Gisha" panose="020F0502020204030204" pitchFamily="34" charset="0"/>
                <a:cs typeface="Gisha" panose="020F0502020204030204" pitchFamily="34" charset="0"/>
              </a:rPr>
              <a:t>PEDICEL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EB74EFC-381E-CF4E-A630-18A81954BC00}"/>
              </a:ext>
            </a:extLst>
          </p:cNvPr>
          <p:cNvCxnSpPr>
            <a:cxnSpLocks/>
            <a:stCxn id="93" idx="1"/>
          </p:cNvCxnSpPr>
          <p:nvPr/>
        </p:nvCxnSpPr>
        <p:spPr>
          <a:xfrm flipH="1" flipV="1">
            <a:off x="1127531" y="3544964"/>
            <a:ext cx="606778" cy="607024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A1F7C46-07A7-9245-BCDD-87B90121347C}"/>
              </a:ext>
            </a:extLst>
          </p:cNvPr>
          <p:cNvSpPr txBox="1"/>
          <p:nvPr/>
        </p:nvSpPr>
        <p:spPr>
          <a:xfrm>
            <a:off x="208409" y="8960204"/>
            <a:ext cx="3492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TIPS FROM THE PROS:</a:t>
            </a:r>
            <a:endParaRPr lang="en-US" sz="1000" dirty="0">
              <a:latin typeface="Gisha" panose="020F0502020204030204" pitchFamily="34" charset="0"/>
              <a:cs typeface="Gisha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Pollen viability is typically highest in the early morning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Viable pollen grains are large and require high humidity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This method also works for </a:t>
            </a:r>
            <a:r>
              <a:rPr lang="en-US" sz="1000" i="1" dirty="0">
                <a:latin typeface="Gisha" panose="020F0502020204030204" pitchFamily="34" charset="0"/>
                <a:cs typeface="Gisha" panose="020F0502020204030204" pitchFamily="34" charset="0"/>
              </a:rPr>
              <a:t>C. pepo </a:t>
            </a:r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crosses too!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083331-C7B1-C540-904D-EF1CADCE8B66}"/>
              </a:ext>
            </a:extLst>
          </p:cNvPr>
          <p:cNvSpPr txBox="1"/>
          <p:nvPr/>
        </p:nvSpPr>
        <p:spPr>
          <a:xfrm>
            <a:off x="224386" y="1601460"/>
            <a:ext cx="5529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Fruit of </a:t>
            </a:r>
            <a:r>
              <a:rPr lang="en-US" sz="1200" b="1" i="1" dirty="0">
                <a:latin typeface="Gisha" panose="020F0502020204030204" pitchFamily="34" charset="0"/>
                <a:cs typeface="Gisha" panose="020F0502020204030204" pitchFamily="34" charset="0"/>
              </a:rPr>
              <a:t>Cucurbita </a:t>
            </a:r>
            <a:r>
              <a:rPr lang="en-US" sz="1200" b="1" i="1" dirty="0" err="1">
                <a:latin typeface="Gisha" panose="020F0502020204030204" pitchFamily="34" charset="0"/>
                <a:cs typeface="Gisha" panose="020F0502020204030204" pitchFamily="34" charset="0"/>
              </a:rPr>
              <a:t>moschata</a:t>
            </a:r>
            <a:r>
              <a:rPr lang="en-US" sz="1200" b="1" i="1" dirty="0">
                <a:latin typeface="Gisha" panose="020F0502020204030204" pitchFamily="34" charset="0"/>
                <a:cs typeface="Gisha" panose="020F0502020204030204" pitchFamily="34" charset="0"/>
              </a:rPr>
              <a:t> </a:t>
            </a:r>
            <a:r>
              <a:rPr lang="en-US" sz="1200" b="1" dirty="0">
                <a:latin typeface="Gisha" panose="020F0502020204030204" pitchFamily="34" charset="0"/>
                <a:cs typeface="Gisha" panose="020F0502020204030204" pitchFamily="34" charset="0"/>
              </a:rPr>
              <a:t>are highly variable, but most squash have separate male and female flowers on a plant (monoecious). Squash are primarily out-crossing and depend on pollinators for successful fruit set.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C1B258-4852-CB4F-A839-1D8F922BBF61}"/>
              </a:ext>
            </a:extLst>
          </p:cNvPr>
          <p:cNvGrpSpPr/>
          <p:nvPr/>
        </p:nvGrpSpPr>
        <p:grpSpPr>
          <a:xfrm>
            <a:off x="2042758" y="2809938"/>
            <a:ext cx="1619961" cy="1777025"/>
            <a:chOff x="2042758" y="2809938"/>
            <a:chExt cx="1619961" cy="1777025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EB13AF3-C1EB-A044-9657-632CA1F9B4D1}"/>
                </a:ext>
              </a:extLst>
            </p:cNvPr>
            <p:cNvSpPr txBox="1"/>
            <p:nvPr/>
          </p:nvSpPr>
          <p:spPr>
            <a:xfrm>
              <a:off x="2042758" y="2809938"/>
              <a:ext cx="1619961" cy="1174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latin typeface="Gisha" panose="020F0502020204030204" pitchFamily="34" charset="0"/>
                  <a:cs typeface="Gisha" panose="020F0502020204030204" pitchFamily="34" charset="0"/>
                </a:rPr>
                <a:t>Male flowers will appear first, followed by female flowers. Female flowers are characterized by a slightly swollen pedicel containing the ovary. The female reproductive </a:t>
              </a:r>
              <a:endParaRPr lang="en-US" sz="1035" dirty="0">
                <a:latin typeface="Gisha" panose="020F0502020204030204" pitchFamily="34" charset="0"/>
                <a:cs typeface="Gisha" panose="020F050202020403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7102E72-7AB2-224D-ACDF-AEA95F36DBD0}"/>
                </a:ext>
              </a:extLst>
            </p:cNvPr>
            <p:cNvSpPr txBox="1"/>
            <p:nvPr/>
          </p:nvSpPr>
          <p:spPr>
            <a:xfrm>
              <a:off x="2407987" y="3857533"/>
              <a:ext cx="1254732" cy="72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latin typeface="Gisha" panose="020F0502020204030204" pitchFamily="34" charset="0"/>
                  <a:cs typeface="Gisha" panose="020F0502020204030204" pitchFamily="34" charset="0"/>
                </a:rPr>
                <a:t>organ, the stigma, is a stout cluster in the middle of a female flower.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060B60C-D338-164C-A23C-9E757335800C}"/>
              </a:ext>
            </a:extLst>
          </p:cNvPr>
          <p:cNvSpPr txBox="1"/>
          <p:nvPr/>
        </p:nvSpPr>
        <p:spPr>
          <a:xfrm>
            <a:off x="5342882" y="3908211"/>
            <a:ext cx="20756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Avoid dark/shriveled pollen. Male and immature female flowers must be tied and protected from pollinators if crossing outdoors.</a:t>
            </a:r>
          </a:p>
          <a:p>
            <a:pPr algn="r"/>
            <a:endParaRPr lang="en-US" sz="1000" dirty="0">
              <a:latin typeface="Gisha" panose="020F0502020204030204" pitchFamily="34" charset="0"/>
              <a:cs typeface="Gisha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38579E3-BB24-C74A-B27B-00CCCE9F1424}"/>
              </a:ext>
            </a:extLst>
          </p:cNvPr>
          <p:cNvSpPr txBox="1"/>
          <p:nvPr/>
        </p:nvSpPr>
        <p:spPr>
          <a:xfrm>
            <a:off x="5090500" y="7538581"/>
            <a:ext cx="1683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isha" panose="020F0502020204030204" pitchFamily="34" charset="0"/>
                <a:cs typeface="Gisha" panose="020F0502020204030204" pitchFamily="34" charset="0"/>
              </a:rPr>
              <a:t>additional support. Follow good seed stewardship practices, using clean harvesting and storage practices to obtain clean, safe seed.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B8CFACD-82D6-BC45-BA1A-EB2AB4EB3DD0}"/>
              </a:ext>
            </a:extLst>
          </p:cNvPr>
          <p:cNvGrpSpPr/>
          <p:nvPr/>
        </p:nvGrpSpPr>
        <p:grpSpPr>
          <a:xfrm>
            <a:off x="4003939" y="8957600"/>
            <a:ext cx="3517197" cy="913602"/>
            <a:chOff x="3997586" y="8875634"/>
            <a:chExt cx="3517197" cy="91360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29887AA-2410-994F-B989-CE8B08F61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7142" t="6431" r="67247" b="40238"/>
            <a:stretch/>
          </p:blipFill>
          <p:spPr>
            <a:xfrm>
              <a:off x="4375204" y="9141714"/>
              <a:ext cx="961325" cy="30423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4E4086C-8D18-234A-8FA6-63F3A7D35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835540" y="9066234"/>
              <a:ext cx="1679243" cy="50005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7EE6DCA-F5BF-5A4A-8C7E-B075DD779A9B}"/>
                </a:ext>
              </a:extLst>
            </p:cNvPr>
            <p:cNvSpPr txBox="1"/>
            <p:nvPr/>
          </p:nvSpPr>
          <p:spPr>
            <a:xfrm>
              <a:off x="4003188" y="9450682"/>
              <a:ext cx="18669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latin typeface="Gisha" panose="020F0502020204030204" pitchFamily="34" charset="0"/>
                  <a:cs typeface="Gisha" panose="020F0502020204030204" pitchFamily="34" charset="0"/>
                </a:rPr>
                <a:t>NORTHERN ORGANIC VEGETABLE IMPROVEMENT COOPERATIVE</a:t>
              </a:r>
              <a:endParaRPr lang="en-US" sz="500" dirty="0">
                <a:latin typeface="Gisha" panose="020F0502020204030204" pitchFamily="34" charset="0"/>
                <a:cs typeface="Gisha" panose="020F050202020403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09084F9-C37F-9D48-9812-8F190D5F3416}"/>
                </a:ext>
              </a:extLst>
            </p:cNvPr>
            <p:cNvSpPr txBox="1"/>
            <p:nvPr/>
          </p:nvSpPr>
          <p:spPr>
            <a:xfrm>
              <a:off x="5820010" y="9496642"/>
              <a:ext cx="1679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latin typeface="Gisha" panose="020F0502020204030204" pitchFamily="34" charset="0"/>
                  <a:cs typeface="Gisha" panose="020F0502020204030204" pitchFamily="34" charset="0"/>
                </a:rPr>
                <a:t>Photos and design by: H. Swegarden</a:t>
              </a:r>
            </a:p>
            <a:p>
              <a:pPr algn="ctr"/>
              <a:r>
                <a:rPr lang="en-US" sz="600" dirty="0">
                  <a:latin typeface="Gisha" panose="020F0502020204030204" pitchFamily="34" charset="0"/>
                  <a:cs typeface="Gisha" panose="020F0502020204030204" pitchFamily="34" charset="0"/>
                </a:rPr>
                <a:t>Demonstration by: J. Teague (</a:t>
              </a:r>
              <a:r>
                <a:rPr lang="en-US" sz="600" dirty="0" err="1">
                  <a:latin typeface="Gisha" panose="020F0502020204030204" pitchFamily="34" charset="0"/>
                  <a:cs typeface="Gisha" panose="020F0502020204030204" pitchFamily="34" charset="0"/>
                </a:rPr>
                <a:t>Mazourek</a:t>
              </a:r>
              <a:r>
                <a:rPr lang="en-US" sz="600" dirty="0">
                  <a:latin typeface="Gisha" panose="020F0502020204030204" pitchFamily="34" charset="0"/>
                  <a:cs typeface="Gisha" panose="020F0502020204030204" pitchFamily="34" charset="0"/>
                </a:rPr>
                <a:t> Lab)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8F55F9-AF06-CC4A-BA14-0E74529DA2A8}"/>
                </a:ext>
              </a:extLst>
            </p:cNvPr>
            <p:cNvSpPr txBox="1"/>
            <p:nvPr/>
          </p:nvSpPr>
          <p:spPr>
            <a:xfrm>
              <a:off x="3997586" y="8875634"/>
              <a:ext cx="28990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Gisha" panose="020F0502020204030204" pitchFamily="34" charset="0"/>
                  <a:cs typeface="Gisha" panose="020F0502020204030204" pitchFamily="34" charset="0"/>
                </a:rPr>
                <a:t>THIS PROJECT WAS SUPPORTED BY:</a:t>
              </a:r>
              <a:endParaRPr lang="en-US" sz="1000" dirty="0">
                <a:latin typeface="Gisha" panose="020F0502020204030204" pitchFamily="34" charset="0"/>
                <a:cs typeface="Gisha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044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548</TotalTime>
  <Words>355</Words>
  <Application>Microsoft Macintosh PowerPoint</Application>
  <PresentationFormat>Custom</PresentationFormat>
  <Paragraphs>32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Gisha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Swegarden</dc:creator>
  <cp:lastModifiedBy>Hannah Swegarden</cp:lastModifiedBy>
  <cp:revision>26</cp:revision>
  <cp:lastPrinted>2019-07-03T18:21:29Z</cp:lastPrinted>
  <dcterms:created xsi:type="dcterms:W3CDTF">2019-01-24T14:11:53Z</dcterms:created>
  <dcterms:modified xsi:type="dcterms:W3CDTF">2020-06-16T16:21:00Z</dcterms:modified>
</cp:coreProperties>
</file>