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64"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B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p:restoredTop sz="94712"/>
  </p:normalViewPr>
  <p:slideViewPr>
    <p:cSldViewPr snapToGrid="0" snapToObjects="1">
      <p:cViewPr>
        <p:scale>
          <a:sx n="185" d="100"/>
          <a:sy n="185" d="100"/>
        </p:scale>
        <p:origin x="112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8B3EC-A8F9-8D49-AE12-C891E15FCF6E}" type="datetimeFigureOut">
              <a:rPr lang="en-US" smtClean="0"/>
              <a:t>6/16/20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7D730-8ACC-C14F-A8EF-9780A1B9FC06}" type="slidenum">
              <a:rPr lang="en-US" smtClean="0"/>
              <a:t>‹#›</a:t>
            </a:fld>
            <a:endParaRPr lang="en-US"/>
          </a:p>
        </p:txBody>
      </p:sp>
    </p:spTree>
    <p:extLst>
      <p:ext uri="{BB962C8B-B14F-4D97-AF65-F5344CB8AC3E}">
        <p14:creationId xmlns:p14="http://schemas.microsoft.com/office/powerpoint/2010/main" val="113914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7D730-8ACC-C14F-A8EF-9780A1B9FC06}" type="slidenum">
              <a:rPr lang="en-US" smtClean="0"/>
              <a:t>1</a:t>
            </a:fld>
            <a:endParaRPr lang="en-US"/>
          </a:p>
        </p:txBody>
      </p:sp>
    </p:spTree>
    <p:extLst>
      <p:ext uri="{BB962C8B-B14F-4D97-AF65-F5344CB8AC3E}">
        <p14:creationId xmlns:p14="http://schemas.microsoft.com/office/powerpoint/2010/main" val="63665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5297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923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19338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78068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25629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52582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3C8D69-7575-3F45-9F37-33B3F65DB00D}" type="datetimeFigureOut">
              <a:rPr lang="en-US" smtClean="0"/>
              <a:t>6/16/20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12664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3C8D69-7575-3F45-9F37-33B3F65DB00D}" type="datetimeFigureOut">
              <a:rPr lang="en-US" smtClean="0"/>
              <a:t>6/16/20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57099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C8D69-7575-3F45-9F37-33B3F65DB00D}" type="datetimeFigureOut">
              <a:rPr lang="en-US" smtClean="0"/>
              <a:t>6/16/20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37515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427191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91996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433C8D69-7575-3F45-9F37-33B3F65DB00D}" type="datetimeFigureOut">
              <a:rPr lang="en-US" smtClean="0"/>
              <a:t>6/16/20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BE96930-298C-B641-B510-5E9F137EA750}" type="slidenum">
              <a:rPr lang="en-US" smtClean="0"/>
              <a:t>‹#›</a:t>
            </a:fld>
            <a:endParaRPr lang="en-US"/>
          </a:p>
        </p:txBody>
      </p:sp>
    </p:spTree>
    <p:extLst>
      <p:ext uri="{BB962C8B-B14F-4D97-AF65-F5344CB8AC3E}">
        <p14:creationId xmlns:p14="http://schemas.microsoft.com/office/powerpoint/2010/main" val="3986610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tiff"/><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1BFAFC-F84B-6949-9CB4-268C8AEAD9CF}"/>
              </a:ext>
            </a:extLst>
          </p:cNvPr>
          <p:cNvSpPr/>
          <p:nvPr/>
        </p:nvSpPr>
        <p:spPr>
          <a:xfrm>
            <a:off x="114300" y="96252"/>
            <a:ext cx="7543800" cy="1371600"/>
          </a:xfrm>
          <a:prstGeom prst="rect">
            <a:avLst/>
          </a:prstGeom>
          <a:solidFill>
            <a:srgbClr val="DC5F25">
              <a:alpha val="50196"/>
            </a:srgbClr>
          </a:solidFill>
          <a:ln>
            <a:solidFill>
              <a:srgbClr val="DC5F2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B47C702-8D67-A34A-AEB9-64C253516B81}"/>
              </a:ext>
            </a:extLst>
          </p:cNvPr>
          <p:cNvSpPr/>
          <p:nvPr/>
        </p:nvSpPr>
        <p:spPr>
          <a:xfrm>
            <a:off x="114300" y="2341077"/>
            <a:ext cx="7543800" cy="117108"/>
          </a:xfrm>
          <a:prstGeom prst="rect">
            <a:avLst/>
          </a:prstGeom>
          <a:solidFill>
            <a:srgbClr val="DC5F25">
              <a:alpha val="50000"/>
            </a:srgbClr>
          </a:solidFill>
          <a:ln>
            <a:solidFill>
              <a:srgbClr val="DC5F2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3FFA9-CBEE-114B-9C74-5530031C1AFE}"/>
              </a:ext>
            </a:extLst>
          </p:cNvPr>
          <p:cNvSpPr/>
          <p:nvPr/>
        </p:nvSpPr>
        <p:spPr>
          <a:xfrm>
            <a:off x="114299" y="8744390"/>
            <a:ext cx="7543800" cy="117108"/>
          </a:xfrm>
          <a:prstGeom prst="rect">
            <a:avLst/>
          </a:prstGeom>
          <a:solidFill>
            <a:srgbClr val="DC5F25">
              <a:alpha val="50000"/>
            </a:srgbClr>
          </a:solidFill>
          <a:ln>
            <a:solidFill>
              <a:srgbClr val="DC5F2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18760E-2042-B742-8194-2FD99A417621}"/>
              </a:ext>
            </a:extLst>
          </p:cNvPr>
          <p:cNvSpPr txBox="1"/>
          <p:nvPr/>
        </p:nvSpPr>
        <p:spPr>
          <a:xfrm>
            <a:off x="224386" y="2532662"/>
            <a:ext cx="3453081"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ONE: </a:t>
            </a:r>
            <a:r>
              <a:rPr lang="en-US" sz="1200" dirty="0">
                <a:latin typeface="Gisha" panose="020F0502020204030204" pitchFamily="34" charset="0"/>
                <a:cs typeface="Gisha" panose="020F0502020204030204" pitchFamily="34" charset="0"/>
              </a:rPr>
              <a:t>Collect viable donor pollen</a:t>
            </a:r>
          </a:p>
        </p:txBody>
      </p:sp>
      <p:sp>
        <p:nvSpPr>
          <p:cNvPr id="8" name="TextBox 7">
            <a:extLst>
              <a:ext uri="{FF2B5EF4-FFF2-40B4-BE49-F238E27FC236}">
                <a16:creationId xmlns:a16="http://schemas.microsoft.com/office/drawing/2014/main" id="{EAB71A18-17A3-4A44-ADF9-4166E60A415F}"/>
              </a:ext>
            </a:extLst>
          </p:cNvPr>
          <p:cNvSpPr txBox="1"/>
          <p:nvPr/>
        </p:nvSpPr>
        <p:spPr>
          <a:xfrm>
            <a:off x="230464" y="328609"/>
            <a:ext cx="6447290" cy="707886"/>
          </a:xfrm>
          <a:prstGeom prst="rect">
            <a:avLst/>
          </a:prstGeom>
          <a:noFill/>
        </p:spPr>
        <p:txBody>
          <a:bodyPr wrap="square" rtlCol="0">
            <a:spAutoFit/>
          </a:bodyPr>
          <a:lstStyle/>
          <a:p>
            <a:r>
              <a:rPr lang="en-US" sz="2400" b="1" spc="300" dirty="0">
                <a:solidFill>
                  <a:schemeClr val="bg1"/>
                </a:solidFill>
                <a:latin typeface="Gisha" panose="020F0502020204030204" pitchFamily="34" charset="0"/>
                <a:cs typeface="Gisha" panose="020F0502020204030204" pitchFamily="34" charset="0"/>
              </a:rPr>
              <a:t>POTATO POLLINATION GUIDE</a:t>
            </a:r>
          </a:p>
          <a:p>
            <a:r>
              <a:rPr lang="en-US" sz="1600" i="1" dirty="0">
                <a:solidFill>
                  <a:schemeClr val="bg1"/>
                </a:solidFill>
                <a:latin typeface="Gisha" panose="020F0502020204030204" pitchFamily="34" charset="0"/>
                <a:cs typeface="Gisha" panose="020F0502020204030204" pitchFamily="34" charset="0"/>
              </a:rPr>
              <a:t>Solanum tuberosum</a:t>
            </a:r>
          </a:p>
        </p:txBody>
      </p:sp>
      <p:sp>
        <p:nvSpPr>
          <p:cNvPr id="9" name="TextBox 8">
            <a:extLst>
              <a:ext uri="{FF2B5EF4-FFF2-40B4-BE49-F238E27FC236}">
                <a16:creationId xmlns:a16="http://schemas.microsoft.com/office/drawing/2014/main" id="{843C2D69-9FA0-6840-B147-B84854CF5FE7}"/>
              </a:ext>
            </a:extLst>
          </p:cNvPr>
          <p:cNvSpPr txBox="1"/>
          <p:nvPr/>
        </p:nvSpPr>
        <p:spPr>
          <a:xfrm>
            <a:off x="224386" y="4620636"/>
            <a:ext cx="345307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THREE:  </a:t>
            </a:r>
            <a:r>
              <a:rPr lang="en-US" sz="1200" dirty="0">
                <a:latin typeface="Gisha" panose="020F0502020204030204" pitchFamily="34" charset="0"/>
                <a:cs typeface="Gisha" panose="020F0502020204030204" pitchFamily="34" charset="0"/>
              </a:rPr>
              <a:t>Prepare pollen for transfer</a:t>
            </a:r>
          </a:p>
        </p:txBody>
      </p:sp>
      <p:sp>
        <p:nvSpPr>
          <p:cNvPr id="10" name="TextBox 9">
            <a:extLst>
              <a:ext uri="{FF2B5EF4-FFF2-40B4-BE49-F238E27FC236}">
                <a16:creationId xmlns:a16="http://schemas.microsoft.com/office/drawing/2014/main" id="{7BC9C578-B17C-CC4D-BEFF-6181FE47ED98}"/>
              </a:ext>
            </a:extLst>
          </p:cNvPr>
          <p:cNvSpPr txBox="1"/>
          <p:nvPr/>
        </p:nvSpPr>
        <p:spPr>
          <a:xfrm>
            <a:off x="224385" y="6592470"/>
            <a:ext cx="3453079"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FIVE:  </a:t>
            </a:r>
            <a:r>
              <a:rPr lang="en-US" sz="1200" dirty="0">
                <a:latin typeface="Gisha" panose="020F0502020204030204" pitchFamily="34" charset="0"/>
                <a:cs typeface="Gisha" panose="020F0502020204030204" pitchFamily="34" charset="0"/>
              </a:rPr>
              <a:t>Properly label cross</a:t>
            </a:r>
          </a:p>
        </p:txBody>
      </p:sp>
      <p:sp>
        <p:nvSpPr>
          <p:cNvPr id="11" name="TextBox 10">
            <a:extLst>
              <a:ext uri="{FF2B5EF4-FFF2-40B4-BE49-F238E27FC236}">
                <a16:creationId xmlns:a16="http://schemas.microsoft.com/office/drawing/2014/main" id="{0B226A59-7286-7E43-8EB4-BBA2FE2DF106}"/>
              </a:ext>
            </a:extLst>
          </p:cNvPr>
          <p:cNvSpPr txBox="1"/>
          <p:nvPr/>
        </p:nvSpPr>
        <p:spPr>
          <a:xfrm>
            <a:off x="3886199" y="2536032"/>
            <a:ext cx="3393047"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TWO: </a:t>
            </a:r>
            <a:r>
              <a:rPr lang="en-US" sz="1200" dirty="0">
                <a:latin typeface="Gisha" panose="020F0502020204030204" pitchFamily="34" charset="0"/>
                <a:cs typeface="Gisha" panose="020F0502020204030204" pitchFamily="34" charset="0"/>
              </a:rPr>
              <a:t>Identify receptive female flowers</a:t>
            </a:r>
          </a:p>
        </p:txBody>
      </p:sp>
      <p:sp>
        <p:nvSpPr>
          <p:cNvPr id="12" name="TextBox 11">
            <a:extLst>
              <a:ext uri="{FF2B5EF4-FFF2-40B4-BE49-F238E27FC236}">
                <a16:creationId xmlns:a16="http://schemas.microsoft.com/office/drawing/2014/main" id="{73E72960-4F40-E743-81BD-8B4F968D25D4}"/>
              </a:ext>
            </a:extLst>
          </p:cNvPr>
          <p:cNvSpPr txBox="1"/>
          <p:nvPr/>
        </p:nvSpPr>
        <p:spPr>
          <a:xfrm>
            <a:off x="3886199" y="4629795"/>
            <a:ext cx="3393046"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FOUR:  </a:t>
            </a:r>
            <a:r>
              <a:rPr lang="en-US" sz="1200" dirty="0">
                <a:latin typeface="Gisha" panose="020F0502020204030204" pitchFamily="34" charset="0"/>
                <a:cs typeface="Gisha" panose="020F0502020204030204" pitchFamily="34" charset="0"/>
              </a:rPr>
              <a:t>Transfer donor pollen to stigma</a:t>
            </a:r>
          </a:p>
        </p:txBody>
      </p:sp>
      <p:sp>
        <p:nvSpPr>
          <p:cNvPr id="13" name="TextBox 12">
            <a:extLst>
              <a:ext uri="{FF2B5EF4-FFF2-40B4-BE49-F238E27FC236}">
                <a16:creationId xmlns:a16="http://schemas.microsoft.com/office/drawing/2014/main" id="{31BA0928-7C86-D648-AB4C-EA5DED4D1D64}"/>
              </a:ext>
            </a:extLst>
          </p:cNvPr>
          <p:cNvSpPr txBox="1"/>
          <p:nvPr/>
        </p:nvSpPr>
        <p:spPr>
          <a:xfrm>
            <a:off x="3886199" y="6592469"/>
            <a:ext cx="330716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SIX:  </a:t>
            </a:r>
            <a:r>
              <a:rPr lang="en-US" sz="1200" dirty="0">
                <a:latin typeface="Gisha" panose="020F0502020204030204" pitchFamily="34" charset="0"/>
                <a:cs typeface="Gisha" panose="020F0502020204030204" pitchFamily="34" charset="0"/>
              </a:rPr>
              <a:t>Monitor and harvest mature fruit</a:t>
            </a:r>
          </a:p>
        </p:txBody>
      </p:sp>
      <p:sp>
        <p:nvSpPr>
          <p:cNvPr id="57" name="TextBox 56">
            <a:extLst>
              <a:ext uri="{FF2B5EF4-FFF2-40B4-BE49-F238E27FC236}">
                <a16:creationId xmlns:a16="http://schemas.microsoft.com/office/drawing/2014/main" id="{684CF791-F8A6-194D-8734-0821A5471E71}"/>
              </a:ext>
            </a:extLst>
          </p:cNvPr>
          <p:cNvSpPr txBox="1"/>
          <p:nvPr/>
        </p:nvSpPr>
        <p:spPr>
          <a:xfrm>
            <a:off x="3897931" y="2777585"/>
            <a:ext cx="2315509" cy="1844351"/>
          </a:xfrm>
          <a:prstGeom prst="rect">
            <a:avLst/>
          </a:prstGeom>
          <a:noFill/>
        </p:spPr>
        <p:txBody>
          <a:bodyPr wrap="square" rtlCol="0">
            <a:spAutoFit/>
          </a:bodyPr>
          <a:lstStyle/>
          <a:p>
            <a:r>
              <a:rPr lang="en-US" sz="1035" dirty="0">
                <a:latin typeface="Gisha" panose="020F0502020204030204" pitchFamily="34" charset="0"/>
                <a:cs typeface="Gisha" panose="020F0502020204030204" pitchFamily="34" charset="0"/>
              </a:rPr>
              <a:t>Flowers on the cymes open two or three at a time, and the female stigma typically remains receptive for two days. Look for a cyme that is in it’s first first flush of flowering.  Remove the remaining unopened flower buds or save them to make more of the same cross in the near future. Emasculation is most often not necessary but can be performed if </a:t>
            </a:r>
            <a:r>
              <a:rPr lang="en-US" sz="1035" dirty="0" err="1">
                <a:latin typeface="Gisha" panose="020F0502020204030204" pitchFamily="34" charset="0"/>
                <a:cs typeface="Gisha" panose="020F0502020204030204" pitchFamily="34" charset="0"/>
              </a:rPr>
              <a:t>selfed</a:t>
            </a:r>
            <a:r>
              <a:rPr lang="en-US" sz="1035" dirty="0">
                <a:latin typeface="Gisha" panose="020F0502020204030204" pitchFamily="34" charset="0"/>
                <a:cs typeface="Gisha" panose="020F0502020204030204" pitchFamily="34" charset="0"/>
              </a:rPr>
              <a:t> seed is an issue.</a:t>
            </a:r>
          </a:p>
        </p:txBody>
      </p:sp>
      <p:sp>
        <p:nvSpPr>
          <p:cNvPr id="26" name="TextBox 25">
            <a:extLst>
              <a:ext uri="{FF2B5EF4-FFF2-40B4-BE49-F238E27FC236}">
                <a16:creationId xmlns:a16="http://schemas.microsoft.com/office/drawing/2014/main" id="{9F92AF4B-A443-7244-ABB9-C8B0CD4386EA}"/>
              </a:ext>
            </a:extLst>
          </p:cNvPr>
          <p:cNvSpPr txBox="1"/>
          <p:nvPr/>
        </p:nvSpPr>
        <p:spPr>
          <a:xfrm>
            <a:off x="224385" y="8955165"/>
            <a:ext cx="3539048" cy="892552"/>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TIPS FROM THE PROS:</a:t>
            </a:r>
            <a:endParaRPr lang="en-US" sz="1000" dirty="0">
              <a:latin typeface="Gisha" panose="020F0502020204030204" pitchFamily="34" charset="0"/>
              <a:cs typeface="Gisha" panose="020F0502020204030204" pitchFamily="34" charset="0"/>
            </a:endParaRP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Plant clean, quality tubers to produce flowering plants</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Many modern cultivars produce little, even sterile, pollen</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Potato genetics are very complex - don’t be surprised if something very different appears in the next generation!</a:t>
            </a:r>
          </a:p>
        </p:txBody>
      </p:sp>
      <p:pic>
        <p:nvPicPr>
          <p:cNvPr id="7" name="Picture 6" descr="A yellow flower&#13;&#10;&#13;&#10;Description automatically generated">
            <a:extLst>
              <a:ext uri="{FF2B5EF4-FFF2-40B4-BE49-F238E27FC236}">
                <a16:creationId xmlns:a16="http://schemas.microsoft.com/office/drawing/2014/main" id="{55F1DA6E-CAFE-924B-9772-7B5169CA9AAD}"/>
              </a:ext>
            </a:extLst>
          </p:cNvPr>
          <p:cNvPicPr>
            <a:picLocks noChangeAspect="1"/>
          </p:cNvPicPr>
          <p:nvPr/>
        </p:nvPicPr>
        <p:blipFill rotWithShape="1">
          <a:blip r:embed="rId3"/>
          <a:srcRect l="14535" t="9352" b="23274"/>
          <a:stretch/>
        </p:blipFill>
        <p:spPr>
          <a:xfrm>
            <a:off x="6367520" y="218575"/>
            <a:ext cx="1095785" cy="1151788"/>
          </a:xfrm>
          <a:prstGeom prst="rect">
            <a:avLst/>
          </a:prstGeom>
        </p:spPr>
      </p:pic>
      <p:pic>
        <p:nvPicPr>
          <p:cNvPr id="15" name="Picture 14" descr="A picture containing person, indoor, building, table&#13;&#10;&#13;&#10;Description automatically generated">
            <a:extLst>
              <a:ext uri="{FF2B5EF4-FFF2-40B4-BE49-F238E27FC236}">
                <a16:creationId xmlns:a16="http://schemas.microsoft.com/office/drawing/2014/main" id="{E5D23BE0-5FF7-7644-8175-E03CE804CDB6}"/>
              </a:ext>
            </a:extLst>
          </p:cNvPr>
          <p:cNvPicPr>
            <a:picLocks noChangeAspect="1"/>
          </p:cNvPicPr>
          <p:nvPr/>
        </p:nvPicPr>
        <p:blipFill rotWithShape="1">
          <a:blip r:embed="rId4"/>
          <a:srcRect l="6277" t="14618" r="11553" b="19408"/>
          <a:stretch/>
        </p:blipFill>
        <p:spPr>
          <a:xfrm>
            <a:off x="309425" y="6931095"/>
            <a:ext cx="1443750" cy="1665030"/>
          </a:xfrm>
          <a:prstGeom prst="rect">
            <a:avLst/>
          </a:prstGeom>
        </p:spPr>
      </p:pic>
      <p:sp>
        <p:nvSpPr>
          <p:cNvPr id="28" name="TextBox 27">
            <a:extLst>
              <a:ext uri="{FF2B5EF4-FFF2-40B4-BE49-F238E27FC236}">
                <a16:creationId xmlns:a16="http://schemas.microsoft.com/office/drawing/2014/main" id="{ABDB6D46-B078-E549-8B25-697011B37398}"/>
              </a:ext>
            </a:extLst>
          </p:cNvPr>
          <p:cNvSpPr txBox="1"/>
          <p:nvPr/>
        </p:nvSpPr>
        <p:spPr>
          <a:xfrm>
            <a:off x="203781" y="1580470"/>
            <a:ext cx="5593230" cy="646331"/>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Potatoes are typically propagated clonally (via tubers), but their flowers are perfect, containing both male and female parts. Potatoes are sensitive to inbreeding and require outcrossing to form true seed. </a:t>
            </a:r>
          </a:p>
        </p:txBody>
      </p:sp>
      <p:pic>
        <p:nvPicPr>
          <p:cNvPr id="17" name="Picture 16" descr="A hand holding a garden&#13;&#10;&#13;&#10;Description automatically generated">
            <a:extLst>
              <a:ext uri="{FF2B5EF4-FFF2-40B4-BE49-F238E27FC236}">
                <a16:creationId xmlns:a16="http://schemas.microsoft.com/office/drawing/2014/main" id="{C85378E0-EC29-7545-B707-64D5B038EF4B}"/>
              </a:ext>
            </a:extLst>
          </p:cNvPr>
          <p:cNvPicPr>
            <a:picLocks noChangeAspect="1"/>
          </p:cNvPicPr>
          <p:nvPr/>
        </p:nvPicPr>
        <p:blipFill rotWithShape="1">
          <a:blip r:embed="rId5"/>
          <a:srcRect l="8448" r="20958" b="24439"/>
          <a:stretch/>
        </p:blipFill>
        <p:spPr>
          <a:xfrm>
            <a:off x="6302467" y="6929098"/>
            <a:ext cx="1151546" cy="1643413"/>
          </a:xfrm>
          <a:prstGeom prst="rect">
            <a:avLst/>
          </a:prstGeom>
        </p:spPr>
      </p:pic>
      <p:pic>
        <p:nvPicPr>
          <p:cNvPr id="20" name="Picture 19" descr="A hand holding a flower garden&#13;&#10;&#13;&#10;Description automatically generated">
            <a:extLst>
              <a:ext uri="{FF2B5EF4-FFF2-40B4-BE49-F238E27FC236}">
                <a16:creationId xmlns:a16="http://schemas.microsoft.com/office/drawing/2014/main" id="{653F9CC7-2E09-3B48-88F5-0B0FBB695A9F}"/>
              </a:ext>
            </a:extLst>
          </p:cNvPr>
          <p:cNvPicPr>
            <a:picLocks noChangeAspect="1"/>
          </p:cNvPicPr>
          <p:nvPr/>
        </p:nvPicPr>
        <p:blipFill rotWithShape="1">
          <a:blip r:embed="rId6"/>
          <a:srcRect l="16547" t="25707" r="14589" b="957"/>
          <a:stretch/>
        </p:blipFill>
        <p:spPr>
          <a:xfrm>
            <a:off x="1794006" y="7732371"/>
            <a:ext cx="591683" cy="840140"/>
          </a:xfrm>
          <a:prstGeom prst="rect">
            <a:avLst/>
          </a:prstGeom>
        </p:spPr>
      </p:pic>
      <p:pic>
        <p:nvPicPr>
          <p:cNvPr id="30" name="Picture 29" descr="A hand holding a plant in a garden&#13;&#10;&#13;&#10;Description automatically generated">
            <a:extLst>
              <a:ext uri="{FF2B5EF4-FFF2-40B4-BE49-F238E27FC236}">
                <a16:creationId xmlns:a16="http://schemas.microsoft.com/office/drawing/2014/main" id="{7F3BCA0E-D987-0947-8EDA-A296972BCD71}"/>
              </a:ext>
            </a:extLst>
          </p:cNvPr>
          <p:cNvPicPr>
            <a:picLocks noChangeAspect="1"/>
          </p:cNvPicPr>
          <p:nvPr/>
        </p:nvPicPr>
        <p:blipFill rotWithShape="1">
          <a:blip r:embed="rId7"/>
          <a:srcRect t="15561" r="10786" b="15391"/>
          <a:stretch/>
        </p:blipFill>
        <p:spPr>
          <a:xfrm>
            <a:off x="5247756" y="6936808"/>
            <a:ext cx="965684" cy="996554"/>
          </a:xfrm>
          <a:prstGeom prst="rect">
            <a:avLst/>
          </a:prstGeom>
        </p:spPr>
      </p:pic>
      <p:pic>
        <p:nvPicPr>
          <p:cNvPr id="32" name="Picture 31" descr="A picture containing cup, person, food&#13;&#10;&#13;&#10;Description automatically generated">
            <a:extLst>
              <a:ext uri="{FF2B5EF4-FFF2-40B4-BE49-F238E27FC236}">
                <a16:creationId xmlns:a16="http://schemas.microsoft.com/office/drawing/2014/main" id="{81C27B48-DC78-8548-8D25-4E5EEF2D5461}"/>
              </a:ext>
            </a:extLst>
          </p:cNvPr>
          <p:cNvPicPr>
            <a:picLocks noChangeAspect="1"/>
          </p:cNvPicPr>
          <p:nvPr/>
        </p:nvPicPr>
        <p:blipFill rotWithShape="1">
          <a:blip r:embed="rId8"/>
          <a:srcRect l="16547" t="8081" b="15696"/>
          <a:stretch/>
        </p:blipFill>
        <p:spPr>
          <a:xfrm>
            <a:off x="3986877" y="4955963"/>
            <a:ext cx="1295608" cy="1577812"/>
          </a:xfrm>
          <a:prstGeom prst="rect">
            <a:avLst/>
          </a:prstGeom>
        </p:spPr>
      </p:pic>
      <p:pic>
        <p:nvPicPr>
          <p:cNvPr id="36" name="Picture 35" descr="A hand holding a baby&#13;&#10;&#13;&#10;Description automatically generated">
            <a:extLst>
              <a:ext uri="{FF2B5EF4-FFF2-40B4-BE49-F238E27FC236}">
                <a16:creationId xmlns:a16="http://schemas.microsoft.com/office/drawing/2014/main" id="{01D4BAAA-C7D4-B34B-98DE-633314C1AFD5}"/>
              </a:ext>
            </a:extLst>
          </p:cNvPr>
          <p:cNvPicPr>
            <a:picLocks noChangeAspect="1"/>
          </p:cNvPicPr>
          <p:nvPr/>
        </p:nvPicPr>
        <p:blipFill rotWithShape="1">
          <a:blip r:embed="rId9"/>
          <a:srcRect l="1459" r="3471" b="24545"/>
          <a:stretch/>
        </p:blipFill>
        <p:spPr>
          <a:xfrm>
            <a:off x="309425" y="2842216"/>
            <a:ext cx="1555323" cy="1645887"/>
          </a:xfrm>
          <a:prstGeom prst="rect">
            <a:avLst/>
          </a:prstGeom>
        </p:spPr>
      </p:pic>
      <p:cxnSp>
        <p:nvCxnSpPr>
          <p:cNvPr id="38" name="Straight Arrow Connector 37">
            <a:extLst>
              <a:ext uri="{FF2B5EF4-FFF2-40B4-BE49-F238E27FC236}">
                <a16:creationId xmlns:a16="http://schemas.microsoft.com/office/drawing/2014/main" id="{E0096A85-A7B5-5D4B-B310-CCCF1FF99446}"/>
              </a:ext>
            </a:extLst>
          </p:cNvPr>
          <p:cNvCxnSpPr>
            <a:cxnSpLocks/>
            <a:stCxn id="41" idx="0"/>
          </p:cNvCxnSpPr>
          <p:nvPr/>
        </p:nvCxnSpPr>
        <p:spPr>
          <a:xfrm flipV="1">
            <a:off x="6049580" y="785382"/>
            <a:ext cx="571335" cy="820809"/>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C597728-7DB0-3349-B112-D18B243A7B35}"/>
              </a:ext>
            </a:extLst>
          </p:cNvPr>
          <p:cNvCxnSpPr>
            <a:cxnSpLocks/>
            <a:stCxn id="42" idx="0"/>
          </p:cNvCxnSpPr>
          <p:nvPr/>
        </p:nvCxnSpPr>
        <p:spPr>
          <a:xfrm flipV="1">
            <a:off x="7201139" y="1242061"/>
            <a:ext cx="46866" cy="32166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85FFB13-CD0D-7146-BAEE-412352987AC9}"/>
              </a:ext>
            </a:extLst>
          </p:cNvPr>
          <p:cNvCxnSpPr>
            <a:cxnSpLocks/>
            <a:stCxn id="43" idx="0"/>
          </p:cNvCxnSpPr>
          <p:nvPr/>
        </p:nvCxnSpPr>
        <p:spPr>
          <a:xfrm flipV="1">
            <a:off x="6554718" y="830695"/>
            <a:ext cx="366729" cy="11032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8A8980B-E6AF-9641-A0DA-A8AAA5C9C238}"/>
              </a:ext>
            </a:extLst>
          </p:cNvPr>
          <p:cNvSpPr txBox="1"/>
          <p:nvPr/>
        </p:nvSpPr>
        <p:spPr>
          <a:xfrm>
            <a:off x="5757937" y="1606191"/>
            <a:ext cx="583286"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PETAL</a:t>
            </a:r>
          </a:p>
        </p:txBody>
      </p:sp>
      <p:sp>
        <p:nvSpPr>
          <p:cNvPr id="42" name="TextBox 41">
            <a:extLst>
              <a:ext uri="{FF2B5EF4-FFF2-40B4-BE49-F238E27FC236}">
                <a16:creationId xmlns:a16="http://schemas.microsoft.com/office/drawing/2014/main" id="{669765C2-0702-6E45-86F1-0E3279A9F753}"/>
              </a:ext>
            </a:extLst>
          </p:cNvPr>
          <p:cNvSpPr txBox="1"/>
          <p:nvPr/>
        </p:nvSpPr>
        <p:spPr>
          <a:xfrm>
            <a:off x="6786564" y="1563723"/>
            <a:ext cx="829150"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ANTHERS</a:t>
            </a:r>
          </a:p>
        </p:txBody>
      </p:sp>
      <p:sp>
        <p:nvSpPr>
          <p:cNvPr id="43" name="TextBox 42">
            <a:extLst>
              <a:ext uri="{FF2B5EF4-FFF2-40B4-BE49-F238E27FC236}">
                <a16:creationId xmlns:a16="http://schemas.microsoft.com/office/drawing/2014/main" id="{51F7B93B-F5A2-1A4B-839A-6594BDA81584}"/>
              </a:ext>
            </a:extLst>
          </p:cNvPr>
          <p:cNvSpPr txBox="1"/>
          <p:nvPr/>
        </p:nvSpPr>
        <p:spPr>
          <a:xfrm>
            <a:off x="6203808" y="1933895"/>
            <a:ext cx="701819"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STIGMA</a:t>
            </a:r>
          </a:p>
        </p:txBody>
      </p:sp>
      <p:pic>
        <p:nvPicPr>
          <p:cNvPr id="56" name="Picture 55" descr="A hand holding a toothbrush&#13;&#10;&#13;&#10;Description automatically generated">
            <a:extLst>
              <a:ext uri="{FF2B5EF4-FFF2-40B4-BE49-F238E27FC236}">
                <a16:creationId xmlns:a16="http://schemas.microsoft.com/office/drawing/2014/main" id="{8C4DFCBE-9826-1348-9373-9A2CEE7AC77E}"/>
              </a:ext>
            </a:extLst>
          </p:cNvPr>
          <p:cNvPicPr>
            <a:picLocks noChangeAspect="1"/>
          </p:cNvPicPr>
          <p:nvPr/>
        </p:nvPicPr>
        <p:blipFill rotWithShape="1">
          <a:blip r:embed="rId10"/>
          <a:srcRect l="26858" t="20379" b="40179"/>
          <a:stretch/>
        </p:blipFill>
        <p:spPr>
          <a:xfrm>
            <a:off x="1277927" y="5579086"/>
            <a:ext cx="1186616" cy="853186"/>
          </a:xfrm>
          <a:prstGeom prst="rect">
            <a:avLst/>
          </a:prstGeom>
        </p:spPr>
      </p:pic>
      <p:pic>
        <p:nvPicPr>
          <p:cNvPr id="59" name="Picture 58" descr="A hand holding a baby&#13;&#10;&#13;&#10;Description automatically generated">
            <a:extLst>
              <a:ext uri="{FF2B5EF4-FFF2-40B4-BE49-F238E27FC236}">
                <a16:creationId xmlns:a16="http://schemas.microsoft.com/office/drawing/2014/main" id="{7C3402EB-6028-6545-8B36-29063F930EFF}"/>
              </a:ext>
            </a:extLst>
          </p:cNvPr>
          <p:cNvPicPr>
            <a:picLocks noChangeAspect="1"/>
          </p:cNvPicPr>
          <p:nvPr/>
        </p:nvPicPr>
        <p:blipFill rotWithShape="1">
          <a:blip r:embed="rId11"/>
          <a:srcRect l="16547" t="32638" b="4242"/>
          <a:stretch/>
        </p:blipFill>
        <p:spPr>
          <a:xfrm>
            <a:off x="2586123" y="5577846"/>
            <a:ext cx="855390" cy="862620"/>
          </a:xfrm>
          <a:prstGeom prst="rect">
            <a:avLst/>
          </a:prstGeom>
        </p:spPr>
      </p:pic>
      <p:pic>
        <p:nvPicPr>
          <p:cNvPr id="14" name="Picture 13">
            <a:extLst>
              <a:ext uri="{FF2B5EF4-FFF2-40B4-BE49-F238E27FC236}">
                <a16:creationId xmlns:a16="http://schemas.microsoft.com/office/drawing/2014/main" id="{10BFE07A-324D-FB4E-9E33-3AD60D03AD14}"/>
              </a:ext>
            </a:extLst>
          </p:cNvPr>
          <p:cNvPicPr>
            <a:picLocks noChangeAspect="1"/>
          </p:cNvPicPr>
          <p:nvPr/>
        </p:nvPicPr>
        <p:blipFill rotWithShape="1">
          <a:blip r:embed="rId12"/>
          <a:srcRect l="37898" t="34940" r="16345" b="35722"/>
          <a:stretch/>
        </p:blipFill>
        <p:spPr>
          <a:xfrm>
            <a:off x="5378934" y="4953476"/>
            <a:ext cx="1076320" cy="920119"/>
          </a:xfrm>
          <a:prstGeom prst="rect">
            <a:avLst/>
          </a:prstGeom>
        </p:spPr>
      </p:pic>
      <p:pic>
        <p:nvPicPr>
          <p:cNvPr id="18" name="Picture 17">
            <a:extLst>
              <a:ext uri="{FF2B5EF4-FFF2-40B4-BE49-F238E27FC236}">
                <a16:creationId xmlns:a16="http://schemas.microsoft.com/office/drawing/2014/main" id="{6B9FFD85-6780-1B4B-B2D3-A6730EADF4F5}"/>
              </a:ext>
            </a:extLst>
          </p:cNvPr>
          <p:cNvPicPr>
            <a:picLocks noChangeAspect="1"/>
          </p:cNvPicPr>
          <p:nvPr/>
        </p:nvPicPr>
        <p:blipFill>
          <a:blip r:embed="rId13"/>
          <a:stretch>
            <a:fillRect/>
          </a:stretch>
        </p:blipFill>
        <p:spPr>
          <a:xfrm>
            <a:off x="6203808" y="2837755"/>
            <a:ext cx="1264090" cy="1685454"/>
          </a:xfrm>
          <a:prstGeom prst="rect">
            <a:avLst/>
          </a:prstGeom>
        </p:spPr>
      </p:pic>
      <p:sp>
        <p:nvSpPr>
          <p:cNvPr id="44" name="TextBox 43">
            <a:extLst>
              <a:ext uri="{FF2B5EF4-FFF2-40B4-BE49-F238E27FC236}">
                <a16:creationId xmlns:a16="http://schemas.microsoft.com/office/drawing/2014/main" id="{3530D969-D5CC-B745-8877-9A470D36AD3B}"/>
              </a:ext>
            </a:extLst>
          </p:cNvPr>
          <p:cNvSpPr txBox="1"/>
          <p:nvPr/>
        </p:nvSpPr>
        <p:spPr>
          <a:xfrm>
            <a:off x="1899170" y="2812017"/>
            <a:ext cx="1676201" cy="1785104"/>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Four to eight potato flowers will typically appear on a cyme (aka inflorescence). Place the anthers of a mature flower over the rim of a plastic capsule to catch mature pollen. Use an electric toothbrush or finger tap to shake pollen from the flower into the capsule.</a:t>
            </a:r>
          </a:p>
        </p:txBody>
      </p:sp>
      <p:sp>
        <p:nvSpPr>
          <p:cNvPr id="45" name="TextBox 44">
            <a:extLst>
              <a:ext uri="{FF2B5EF4-FFF2-40B4-BE49-F238E27FC236}">
                <a16:creationId xmlns:a16="http://schemas.microsoft.com/office/drawing/2014/main" id="{BC7C9A5B-4B2D-7843-86F7-2CDDB5B00208}"/>
              </a:ext>
            </a:extLst>
          </p:cNvPr>
          <p:cNvSpPr txBox="1"/>
          <p:nvPr/>
        </p:nvSpPr>
        <p:spPr>
          <a:xfrm>
            <a:off x="234593" y="4932043"/>
            <a:ext cx="3340778" cy="553998"/>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Close the top of the plastic capsule and gently tap the capsule to agitate the pollen. Carefully open the top of the capsule, which should contain pollen.</a:t>
            </a:r>
          </a:p>
        </p:txBody>
      </p:sp>
      <p:sp>
        <p:nvSpPr>
          <p:cNvPr id="46" name="TextBox 45">
            <a:extLst>
              <a:ext uri="{FF2B5EF4-FFF2-40B4-BE49-F238E27FC236}">
                <a16:creationId xmlns:a16="http://schemas.microsoft.com/office/drawing/2014/main" id="{88F04F34-269E-364E-9845-2724579B3CD8}"/>
              </a:ext>
            </a:extLst>
          </p:cNvPr>
          <p:cNvSpPr txBox="1"/>
          <p:nvPr/>
        </p:nvSpPr>
        <p:spPr>
          <a:xfrm>
            <a:off x="3897931" y="6870532"/>
            <a:ext cx="1399675" cy="1169551"/>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Small berries will develop with successful fertilization, each containing &lt;100 seeds. Place the</a:t>
            </a:r>
          </a:p>
          <a:p>
            <a:r>
              <a:rPr lang="en-US" sz="1000" dirty="0">
                <a:latin typeface="Gisha" panose="020F0502020204030204" pitchFamily="34" charset="0"/>
                <a:cs typeface="Gisha" panose="020F0502020204030204" pitchFamily="34" charset="0"/>
              </a:rPr>
              <a:t>entire inflorescence</a:t>
            </a:r>
          </a:p>
        </p:txBody>
      </p:sp>
      <p:sp>
        <p:nvSpPr>
          <p:cNvPr id="47" name="TextBox 46">
            <a:extLst>
              <a:ext uri="{FF2B5EF4-FFF2-40B4-BE49-F238E27FC236}">
                <a16:creationId xmlns:a16="http://schemas.microsoft.com/office/drawing/2014/main" id="{F7337EEE-64DE-C046-9F09-05110FEC7E00}"/>
              </a:ext>
            </a:extLst>
          </p:cNvPr>
          <p:cNvSpPr txBox="1"/>
          <p:nvPr/>
        </p:nvSpPr>
        <p:spPr>
          <a:xfrm>
            <a:off x="6485496" y="4915888"/>
            <a:ext cx="977478" cy="1015663"/>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Gently dip the female stigma into the pollen-filled tube, covering the </a:t>
            </a:r>
          </a:p>
        </p:txBody>
      </p:sp>
      <p:sp>
        <p:nvSpPr>
          <p:cNvPr id="48" name="TextBox 47">
            <a:extLst>
              <a:ext uri="{FF2B5EF4-FFF2-40B4-BE49-F238E27FC236}">
                <a16:creationId xmlns:a16="http://schemas.microsoft.com/office/drawing/2014/main" id="{61AE0F6A-48E1-5A47-A631-FBBC2A7EE77B}"/>
              </a:ext>
            </a:extLst>
          </p:cNvPr>
          <p:cNvSpPr txBox="1"/>
          <p:nvPr/>
        </p:nvSpPr>
        <p:spPr>
          <a:xfrm>
            <a:off x="5297606" y="5864025"/>
            <a:ext cx="2156407" cy="707886"/>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entire stigmatic surface evenly. Continue to pollinate all fully open flowers on selected inflorescence.  Seal and store pollen for later use.</a:t>
            </a:r>
          </a:p>
        </p:txBody>
      </p:sp>
      <p:sp>
        <p:nvSpPr>
          <p:cNvPr id="49" name="TextBox 48">
            <a:extLst>
              <a:ext uri="{FF2B5EF4-FFF2-40B4-BE49-F238E27FC236}">
                <a16:creationId xmlns:a16="http://schemas.microsoft.com/office/drawing/2014/main" id="{639411A4-0818-5B4B-80D5-09E511970CDA}"/>
              </a:ext>
            </a:extLst>
          </p:cNvPr>
          <p:cNvSpPr txBox="1"/>
          <p:nvPr/>
        </p:nvSpPr>
        <p:spPr>
          <a:xfrm>
            <a:off x="3907810" y="7933362"/>
            <a:ext cx="2394657" cy="707886"/>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of berries in a brown paper bag. For good seed stewardship, use clean harvesting and storage practices to obtain high quality, safe seed.</a:t>
            </a:r>
          </a:p>
        </p:txBody>
      </p:sp>
      <p:sp>
        <p:nvSpPr>
          <p:cNvPr id="50" name="TextBox 49">
            <a:extLst>
              <a:ext uri="{FF2B5EF4-FFF2-40B4-BE49-F238E27FC236}">
                <a16:creationId xmlns:a16="http://schemas.microsoft.com/office/drawing/2014/main" id="{94A693C0-FAF3-824C-BDC3-921D8F706A30}"/>
              </a:ext>
            </a:extLst>
          </p:cNvPr>
          <p:cNvSpPr txBox="1"/>
          <p:nvPr/>
        </p:nvSpPr>
        <p:spPr>
          <a:xfrm>
            <a:off x="1691296" y="6893457"/>
            <a:ext cx="1884076" cy="861774"/>
          </a:xfrm>
          <a:prstGeom prst="rect">
            <a:avLst/>
          </a:prstGeom>
          <a:noFill/>
        </p:spPr>
        <p:txBody>
          <a:bodyPr wrap="square" rtlCol="0">
            <a:spAutoFit/>
          </a:bodyPr>
          <a:lstStyle/>
          <a:p>
            <a:pPr algn="r"/>
            <a:r>
              <a:rPr lang="en-US" sz="1000" dirty="0">
                <a:latin typeface="Gisha" panose="020F0502020204030204" pitchFamily="34" charset="0"/>
                <a:cs typeface="Gisha" panose="020F0502020204030204" pitchFamily="34" charset="0"/>
              </a:rPr>
              <a:t>Using a durable tag, mark the entire inflorescence and cover with a pollen exclusion bag if outdoors. Additional crosses may be made when other</a:t>
            </a:r>
          </a:p>
        </p:txBody>
      </p:sp>
      <p:pic>
        <p:nvPicPr>
          <p:cNvPr id="29" name="Picture 28">
            <a:extLst>
              <a:ext uri="{FF2B5EF4-FFF2-40B4-BE49-F238E27FC236}">
                <a16:creationId xmlns:a16="http://schemas.microsoft.com/office/drawing/2014/main" id="{BC2F0DC4-E5BE-BB48-B948-183A6D635608}"/>
              </a:ext>
            </a:extLst>
          </p:cNvPr>
          <p:cNvPicPr>
            <a:picLocks noChangeAspect="1"/>
          </p:cNvPicPr>
          <p:nvPr/>
        </p:nvPicPr>
        <p:blipFill rotWithShape="1">
          <a:blip r:embed="rId14"/>
          <a:srcRect t="2719" b="22001"/>
          <a:stretch/>
        </p:blipFill>
        <p:spPr>
          <a:xfrm>
            <a:off x="300957" y="5580075"/>
            <a:ext cx="855390" cy="858597"/>
          </a:xfrm>
          <a:prstGeom prst="rect">
            <a:avLst/>
          </a:prstGeom>
        </p:spPr>
      </p:pic>
      <p:sp>
        <p:nvSpPr>
          <p:cNvPr id="51" name="TextBox 50">
            <a:extLst>
              <a:ext uri="{FF2B5EF4-FFF2-40B4-BE49-F238E27FC236}">
                <a16:creationId xmlns:a16="http://schemas.microsoft.com/office/drawing/2014/main" id="{A1FEF1EE-0FBB-6D42-A085-F25855586A81}"/>
              </a:ext>
            </a:extLst>
          </p:cNvPr>
          <p:cNvSpPr txBox="1"/>
          <p:nvPr/>
        </p:nvSpPr>
        <p:spPr>
          <a:xfrm>
            <a:off x="2464543" y="7673689"/>
            <a:ext cx="1118040" cy="1015663"/>
          </a:xfrm>
          <a:prstGeom prst="rect">
            <a:avLst/>
          </a:prstGeom>
          <a:noFill/>
        </p:spPr>
        <p:txBody>
          <a:bodyPr wrap="square" rtlCol="0">
            <a:spAutoFit/>
          </a:bodyPr>
          <a:lstStyle/>
          <a:p>
            <a:pPr algn="r"/>
            <a:r>
              <a:rPr lang="en-US" sz="1000" dirty="0">
                <a:latin typeface="Gisha" panose="020F0502020204030204" pitchFamily="34" charset="0"/>
                <a:cs typeface="Gisha" panose="020F0502020204030204" pitchFamily="34" charset="0"/>
              </a:rPr>
              <a:t>Young buds on the cyme open. Check back in two weeks to look for young berries.</a:t>
            </a:r>
          </a:p>
        </p:txBody>
      </p:sp>
      <p:grpSp>
        <p:nvGrpSpPr>
          <p:cNvPr id="53" name="Group 52">
            <a:extLst>
              <a:ext uri="{FF2B5EF4-FFF2-40B4-BE49-F238E27FC236}">
                <a16:creationId xmlns:a16="http://schemas.microsoft.com/office/drawing/2014/main" id="{7402EC61-9EC0-FC43-8144-93AAED843C07}"/>
              </a:ext>
            </a:extLst>
          </p:cNvPr>
          <p:cNvGrpSpPr/>
          <p:nvPr/>
        </p:nvGrpSpPr>
        <p:grpSpPr>
          <a:xfrm>
            <a:off x="4003939" y="8957600"/>
            <a:ext cx="3517197" cy="913602"/>
            <a:chOff x="3997586" y="8875634"/>
            <a:chExt cx="3517197" cy="913602"/>
          </a:xfrm>
        </p:grpSpPr>
        <p:pic>
          <p:nvPicPr>
            <p:cNvPr id="54" name="Picture 53">
              <a:extLst>
                <a:ext uri="{FF2B5EF4-FFF2-40B4-BE49-F238E27FC236}">
                  <a16:creationId xmlns:a16="http://schemas.microsoft.com/office/drawing/2014/main" id="{908BA672-681D-5C42-A3C8-F589A3081EAF}"/>
                </a:ext>
              </a:extLst>
            </p:cNvPr>
            <p:cNvPicPr>
              <a:picLocks noChangeAspect="1"/>
            </p:cNvPicPr>
            <p:nvPr/>
          </p:nvPicPr>
          <p:blipFill rotWithShape="1">
            <a:blip r:embed="rId15"/>
            <a:srcRect l="7142" t="6431" r="67247" b="40238"/>
            <a:stretch/>
          </p:blipFill>
          <p:spPr>
            <a:xfrm>
              <a:off x="4375204" y="9141714"/>
              <a:ext cx="961325" cy="304236"/>
            </a:xfrm>
            <a:prstGeom prst="rect">
              <a:avLst/>
            </a:prstGeom>
            <a:ln>
              <a:noFill/>
            </a:ln>
          </p:spPr>
        </p:pic>
        <p:pic>
          <p:nvPicPr>
            <p:cNvPr id="55" name="Picture 54">
              <a:extLst>
                <a:ext uri="{FF2B5EF4-FFF2-40B4-BE49-F238E27FC236}">
                  <a16:creationId xmlns:a16="http://schemas.microsoft.com/office/drawing/2014/main" id="{20ADF41F-D6B9-9446-A56D-BE44E260635F}"/>
                </a:ext>
              </a:extLst>
            </p:cNvPr>
            <p:cNvPicPr>
              <a:picLocks noChangeAspect="1"/>
            </p:cNvPicPr>
            <p:nvPr/>
          </p:nvPicPr>
          <p:blipFill>
            <a:blip r:embed="rId16"/>
            <a:stretch>
              <a:fillRect/>
            </a:stretch>
          </p:blipFill>
          <p:spPr>
            <a:xfrm>
              <a:off x="5835540" y="9066234"/>
              <a:ext cx="1679243" cy="500059"/>
            </a:xfrm>
            <a:prstGeom prst="rect">
              <a:avLst/>
            </a:prstGeom>
          </p:spPr>
        </p:pic>
        <p:sp>
          <p:nvSpPr>
            <p:cNvPr id="58" name="TextBox 57">
              <a:extLst>
                <a:ext uri="{FF2B5EF4-FFF2-40B4-BE49-F238E27FC236}">
                  <a16:creationId xmlns:a16="http://schemas.microsoft.com/office/drawing/2014/main" id="{11989EDC-9B5C-5A4C-9C67-6947745657D7}"/>
                </a:ext>
              </a:extLst>
            </p:cNvPr>
            <p:cNvSpPr txBox="1"/>
            <p:nvPr/>
          </p:nvSpPr>
          <p:spPr>
            <a:xfrm>
              <a:off x="4003188" y="9450682"/>
              <a:ext cx="1866901" cy="338554"/>
            </a:xfrm>
            <a:prstGeom prst="rect">
              <a:avLst/>
            </a:prstGeom>
            <a:noFill/>
          </p:spPr>
          <p:txBody>
            <a:bodyPr wrap="square" rtlCol="0">
              <a:spAutoFit/>
            </a:bodyPr>
            <a:lstStyle/>
            <a:p>
              <a:pPr algn="ctr"/>
              <a:r>
                <a:rPr lang="en-US" sz="800" b="1" dirty="0">
                  <a:latin typeface="Gisha" panose="020F0502020204030204" pitchFamily="34" charset="0"/>
                  <a:cs typeface="Gisha" panose="020F0502020204030204" pitchFamily="34" charset="0"/>
                </a:rPr>
                <a:t>NORTHERN ORGANIC VEGETABLE IMPROVEMENT COOPERATIVE</a:t>
              </a:r>
              <a:endParaRPr lang="en-US" sz="500" dirty="0">
                <a:latin typeface="Gisha" panose="020F0502020204030204" pitchFamily="34" charset="0"/>
                <a:cs typeface="Gisha" panose="020F0502020204030204" pitchFamily="34" charset="0"/>
              </a:endParaRPr>
            </a:p>
          </p:txBody>
        </p:sp>
        <p:sp>
          <p:nvSpPr>
            <p:cNvPr id="60" name="TextBox 59">
              <a:extLst>
                <a:ext uri="{FF2B5EF4-FFF2-40B4-BE49-F238E27FC236}">
                  <a16:creationId xmlns:a16="http://schemas.microsoft.com/office/drawing/2014/main" id="{F387DF1D-96FB-4F46-AF70-47C640441322}"/>
                </a:ext>
              </a:extLst>
            </p:cNvPr>
            <p:cNvSpPr txBox="1"/>
            <p:nvPr/>
          </p:nvSpPr>
          <p:spPr>
            <a:xfrm>
              <a:off x="5820010" y="9496642"/>
              <a:ext cx="1679244" cy="276999"/>
            </a:xfrm>
            <a:prstGeom prst="rect">
              <a:avLst/>
            </a:prstGeom>
            <a:noFill/>
          </p:spPr>
          <p:txBody>
            <a:bodyPr wrap="square" rtlCol="0">
              <a:spAutoFit/>
            </a:bodyPr>
            <a:lstStyle/>
            <a:p>
              <a:pPr algn="ctr"/>
              <a:r>
                <a:rPr lang="en-US" sz="600" dirty="0">
                  <a:latin typeface="Gisha" panose="020F0502020204030204" pitchFamily="34" charset="0"/>
                  <a:cs typeface="Gisha" panose="020F0502020204030204" pitchFamily="34" charset="0"/>
                </a:rPr>
                <a:t>Photos and design by: H. Swegarden</a:t>
              </a:r>
            </a:p>
            <a:p>
              <a:pPr algn="ctr"/>
              <a:r>
                <a:rPr lang="en-US" sz="600" dirty="0">
                  <a:latin typeface="Gisha" panose="020F0502020204030204" pitchFamily="34" charset="0"/>
                  <a:cs typeface="Gisha" panose="020F0502020204030204" pitchFamily="34" charset="0"/>
                </a:rPr>
                <a:t>Demonstration by: M. </a:t>
              </a:r>
              <a:r>
                <a:rPr lang="en-US" sz="600" dirty="0" err="1">
                  <a:latin typeface="Gisha" panose="020F0502020204030204" pitchFamily="34" charset="0"/>
                  <a:cs typeface="Gisha" panose="020F0502020204030204" pitchFamily="34" charset="0"/>
                </a:rPr>
                <a:t>Falise</a:t>
              </a:r>
              <a:r>
                <a:rPr lang="en-US" sz="600" dirty="0">
                  <a:latin typeface="Gisha" panose="020F0502020204030204" pitchFamily="34" charset="0"/>
                  <a:cs typeface="Gisha" panose="020F0502020204030204" pitchFamily="34" charset="0"/>
                </a:rPr>
                <a:t> (De Jong Lab)</a:t>
              </a:r>
            </a:p>
          </p:txBody>
        </p:sp>
        <p:sp>
          <p:nvSpPr>
            <p:cNvPr id="61" name="TextBox 60">
              <a:extLst>
                <a:ext uri="{FF2B5EF4-FFF2-40B4-BE49-F238E27FC236}">
                  <a16:creationId xmlns:a16="http://schemas.microsoft.com/office/drawing/2014/main" id="{6D366561-174F-754B-9473-A5E45EC1D096}"/>
                </a:ext>
              </a:extLst>
            </p:cNvPr>
            <p:cNvSpPr txBox="1"/>
            <p:nvPr/>
          </p:nvSpPr>
          <p:spPr>
            <a:xfrm>
              <a:off x="3997586" y="8875634"/>
              <a:ext cx="2899073"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THIS PROJECT WAS SUPPORTED BY:</a:t>
              </a:r>
              <a:endParaRPr lang="en-US" sz="1000" dirty="0">
                <a:latin typeface="Gisha" panose="020F0502020204030204" pitchFamily="34" charset="0"/>
                <a:cs typeface="Gisha" panose="020F0502020204030204" pitchFamily="34" charset="0"/>
              </a:endParaRPr>
            </a:p>
          </p:txBody>
        </p:sp>
      </p:grpSp>
    </p:spTree>
    <p:extLst>
      <p:ext uri="{BB962C8B-B14F-4D97-AF65-F5344CB8AC3E}">
        <p14:creationId xmlns:p14="http://schemas.microsoft.com/office/powerpoint/2010/main" val="41094472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560</TotalTime>
  <Words>441</Words>
  <Application>Microsoft Macintosh PowerPoint</Application>
  <PresentationFormat>Custom</PresentationFormat>
  <Paragraphs>31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Gisha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Hannah Swegarden</cp:lastModifiedBy>
  <cp:revision>31</cp:revision>
  <cp:lastPrinted>2019-06-27T21:04:10Z</cp:lastPrinted>
  <dcterms:created xsi:type="dcterms:W3CDTF">2019-01-24T14:11:53Z</dcterms:created>
  <dcterms:modified xsi:type="dcterms:W3CDTF">2020-06-16T16:14:12Z</dcterms:modified>
</cp:coreProperties>
</file>