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62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5200"/>
    <a:srgbClr val="B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8493"/>
    <p:restoredTop sz="96503"/>
  </p:normalViewPr>
  <p:slideViewPr>
    <p:cSldViewPr snapToGrid="0" snapToObjects="1">
      <p:cViewPr>
        <p:scale>
          <a:sx n="88" d="100"/>
          <a:sy n="88" d="100"/>
        </p:scale>
        <p:origin x="720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8B3EC-A8F9-8D49-AE12-C891E15FCF6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7D730-8ACC-C14F-A8EF-9780A1B9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47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7D730-8ACC-C14F-A8EF-9780A1B9FC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03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8D69-7575-3F45-9F37-33B3F65DB00D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6930-298C-B641-B510-5E9F137E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0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8D69-7575-3F45-9F37-33B3F65DB00D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6930-298C-B641-B510-5E9F137E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8D69-7575-3F45-9F37-33B3F65DB00D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6930-298C-B641-B510-5E9F137E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86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8D69-7575-3F45-9F37-33B3F65DB00D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6930-298C-B641-B510-5E9F137E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89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8D69-7575-3F45-9F37-33B3F65DB00D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6930-298C-B641-B510-5E9F137E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91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8D69-7575-3F45-9F37-33B3F65DB00D}" type="datetimeFigureOut">
              <a:rPr lang="en-US" smtClean="0"/>
              <a:t>6/15/20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6930-298C-B641-B510-5E9F137E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20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8D69-7575-3F45-9F37-33B3F65DB00D}" type="datetimeFigureOut">
              <a:rPr lang="en-US" smtClean="0"/>
              <a:t>6/15/20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6930-298C-B641-B510-5E9F137E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41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8D69-7575-3F45-9F37-33B3F65DB00D}" type="datetimeFigureOut">
              <a:rPr lang="en-US" smtClean="0"/>
              <a:t>6/15/20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6930-298C-B641-B510-5E9F137E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96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8D69-7575-3F45-9F37-33B3F65DB00D}" type="datetimeFigureOut">
              <a:rPr lang="en-US" smtClean="0"/>
              <a:t>6/15/20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6930-298C-B641-B510-5E9F137E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53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8D69-7575-3F45-9F37-33B3F65DB00D}" type="datetimeFigureOut">
              <a:rPr lang="en-US" smtClean="0"/>
              <a:t>6/15/20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6930-298C-B641-B510-5E9F137E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12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8D69-7575-3F45-9F37-33B3F65DB00D}" type="datetimeFigureOut">
              <a:rPr lang="en-US" smtClean="0"/>
              <a:t>6/15/20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6930-298C-B641-B510-5E9F137E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65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C8D69-7575-3F45-9F37-33B3F65DB00D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96930-298C-B641-B510-5E9F137E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1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0.jpg"/><Relationship Id="rId18" Type="http://schemas.openxmlformats.org/officeDocument/2006/relationships/image" Target="../media/image15.jpg"/><Relationship Id="rId3" Type="http://schemas.openxmlformats.org/officeDocument/2006/relationships/image" Target="../media/image1.png"/><Relationship Id="rId21" Type="http://schemas.openxmlformats.org/officeDocument/2006/relationships/image" Target="../media/image18.tiff"/><Relationship Id="rId7" Type="http://schemas.openxmlformats.org/officeDocument/2006/relationships/image" Target="../media/image4.jpg"/><Relationship Id="rId12" Type="http://schemas.openxmlformats.org/officeDocument/2006/relationships/image" Target="../media/image9.jpg"/><Relationship Id="rId17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g"/><Relationship Id="rId20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11" Type="http://schemas.openxmlformats.org/officeDocument/2006/relationships/image" Target="../media/image8.jpg"/><Relationship Id="rId5" Type="http://schemas.openxmlformats.org/officeDocument/2006/relationships/image" Target="../media/image2.jpg"/><Relationship Id="rId15" Type="http://schemas.openxmlformats.org/officeDocument/2006/relationships/image" Target="../media/image12.jpg"/><Relationship Id="rId10" Type="http://schemas.openxmlformats.org/officeDocument/2006/relationships/image" Target="../media/image7.jpg"/><Relationship Id="rId19" Type="http://schemas.openxmlformats.org/officeDocument/2006/relationships/image" Target="../media/image16.jpg"/><Relationship Id="rId4" Type="http://schemas.microsoft.com/office/2007/relationships/hdphoto" Target="../media/hdphoto1.wdp"/><Relationship Id="rId9" Type="http://schemas.openxmlformats.org/officeDocument/2006/relationships/image" Target="../media/image6.jpg"/><Relationship Id="rId14" Type="http://schemas.openxmlformats.org/officeDocument/2006/relationships/image" Target="../media/image11.jpg"/><Relationship Id="rId2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1BFAFC-F84B-6949-9CB4-268C8AEAD9CF}"/>
              </a:ext>
            </a:extLst>
          </p:cNvPr>
          <p:cNvSpPr/>
          <p:nvPr/>
        </p:nvSpPr>
        <p:spPr>
          <a:xfrm>
            <a:off x="114300" y="96252"/>
            <a:ext cx="7543800" cy="1371600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  <a:ln>
            <a:solidFill>
              <a:schemeClr val="accent4">
                <a:lumMod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47C702-8D67-A34A-AEB9-64C253516B81}"/>
              </a:ext>
            </a:extLst>
          </p:cNvPr>
          <p:cNvSpPr/>
          <p:nvPr/>
        </p:nvSpPr>
        <p:spPr>
          <a:xfrm>
            <a:off x="114300" y="2341077"/>
            <a:ext cx="7543800" cy="117108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  <a:ln>
            <a:solidFill>
              <a:schemeClr val="accent4">
                <a:lumMod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A3FFA9-CBEE-114B-9C74-5530031C1AFE}"/>
              </a:ext>
            </a:extLst>
          </p:cNvPr>
          <p:cNvSpPr/>
          <p:nvPr/>
        </p:nvSpPr>
        <p:spPr>
          <a:xfrm>
            <a:off x="114299" y="8685827"/>
            <a:ext cx="7543800" cy="117108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  <a:ln>
            <a:solidFill>
              <a:schemeClr val="accent4">
                <a:lumMod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8760E-2042-B742-8194-2FD99A417621}"/>
              </a:ext>
            </a:extLst>
          </p:cNvPr>
          <p:cNvSpPr txBox="1"/>
          <p:nvPr/>
        </p:nvSpPr>
        <p:spPr>
          <a:xfrm>
            <a:off x="249062" y="2532278"/>
            <a:ext cx="3453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isha" panose="020F0502020204030204" pitchFamily="34" charset="0"/>
                <a:cs typeface="Gisha" panose="020F0502020204030204" pitchFamily="34" charset="0"/>
              </a:rPr>
              <a:t>Step ONE: Identify immature female buds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B71A18-17A3-4A44-ADF9-4166E60A415F}"/>
              </a:ext>
            </a:extLst>
          </p:cNvPr>
          <p:cNvSpPr txBox="1"/>
          <p:nvPr/>
        </p:nvSpPr>
        <p:spPr>
          <a:xfrm>
            <a:off x="255010" y="330098"/>
            <a:ext cx="625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Gisha" panose="020F0502020204030204" pitchFamily="34" charset="0"/>
                <a:cs typeface="Gisha" panose="020F0502020204030204" pitchFamily="34" charset="0"/>
              </a:rPr>
              <a:t>PEPPER POLLINATION GUIDE</a:t>
            </a:r>
          </a:p>
          <a:p>
            <a:r>
              <a:rPr lang="en-US" sz="1600" i="1" dirty="0">
                <a:solidFill>
                  <a:schemeClr val="bg1"/>
                </a:solidFill>
                <a:latin typeface="Gisha" panose="020F0502020204030204" pitchFamily="34" charset="0"/>
                <a:cs typeface="Gisha" panose="020F0502020204030204" pitchFamily="34" charset="0"/>
              </a:rPr>
              <a:t>Capsicum </a:t>
            </a:r>
            <a:r>
              <a:rPr lang="en-US" sz="1600" i="1" dirty="0" err="1">
                <a:solidFill>
                  <a:schemeClr val="bg1"/>
                </a:solidFill>
                <a:latin typeface="Gisha" panose="020F0502020204030204" pitchFamily="34" charset="0"/>
                <a:cs typeface="Gisha" panose="020F0502020204030204" pitchFamily="34" charset="0"/>
              </a:rPr>
              <a:t>annuum</a:t>
            </a:r>
            <a:endParaRPr lang="en-US" sz="1600" i="1" dirty="0">
              <a:solidFill>
                <a:schemeClr val="bg1"/>
              </a:solidFill>
              <a:latin typeface="Gisha" panose="020F0502020204030204" pitchFamily="34" charset="0"/>
              <a:cs typeface="Gisha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3C2D69-9FA0-6840-B147-B84854CF5FE7}"/>
              </a:ext>
            </a:extLst>
          </p:cNvPr>
          <p:cNvSpPr txBox="1"/>
          <p:nvPr/>
        </p:nvSpPr>
        <p:spPr>
          <a:xfrm>
            <a:off x="249064" y="4639015"/>
            <a:ext cx="3453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isha" panose="020F0502020204030204" pitchFamily="34" charset="0"/>
                <a:cs typeface="Gisha" panose="020F0502020204030204" pitchFamily="34" charset="0"/>
              </a:rPr>
              <a:t>Step THREE:  Properly label cross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C9C578-B17C-CC4D-BEFF-6181FE47ED98}"/>
              </a:ext>
            </a:extLst>
          </p:cNvPr>
          <p:cNvSpPr txBox="1"/>
          <p:nvPr/>
        </p:nvSpPr>
        <p:spPr>
          <a:xfrm>
            <a:off x="249063" y="6574506"/>
            <a:ext cx="3453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isha" panose="020F0502020204030204" pitchFamily="34" charset="0"/>
                <a:cs typeface="Gisha" panose="020F0502020204030204" pitchFamily="34" charset="0"/>
              </a:rPr>
              <a:t>Step FIVE:  Transfer donor pollen to stigma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226A59-7286-7E43-8EB4-BBA2FE2DF106}"/>
              </a:ext>
            </a:extLst>
          </p:cNvPr>
          <p:cNvSpPr txBox="1"/>
          <p:nvPr/>
        </p:nvSpPr>
        <p:spPr>
          <a:xfrm>
            <a:off x="4070258" y="2536348"/>
            <a:ext cx="3393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isha" panose="020F0502020204030204" pitchFamily="34" charset="0"/>
                <a:cs typeface="Gisha" panose="020F0502020204030204" pitchFamily="34" charset="0"/>
              </a:rPr>
              <a:t>Step TWO: Remove stamens on female bud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E72960-4F40-E743-81BD-8B4F968D25D4}"/>
              </a:ext>
            </a:extLst>
          </p:cNvPr>
          <p:cNvSpPr txBox="1"/>
          <p:nvPr/>
        </p:nvSpPr>
        <p:spPr>
          <a:xfrm>
            <a:off x="4070259" y="4631523"/>
            <a:ext cx="3393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isha" panose="020F0502020204030204" pitchFamily="34" charset="0"/>
                <a:cs typeface="Gisha" panose="020F0502020204030204" pitchFamily="34" charset="0"/>
              </a:rPr>
              <a:t>Step FOUR:  Identify mature male flowers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BA0928-7C86-D648-AB4C-EA5DED4D1D64}"/>
              </a:ext>
            </a:extLst>
          </p:cNvPr>
          <p:cNvSpPr txBox="1"/>
          <p:nvPr/>
        </p:nvSpPr>
        <p:spPr>
          <a:xfrm>
            <a:off x="4070259" y="6568595"/>
            <a:ext cx="3307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isha" panose="020F0502020204030204" pitchFamily="34" charset="0"/>
                <a:cs typeface="Gisha" panose="020F0502020204030204" pitchFamily="34" charset="0"/>
              </a:rPr>
              <a:t>Step SIX:  Monitor and harvest mature fruit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6111D5-AA68-1548-9CAE-C76FA638D5B4}"/>
              </a:ext>
            </a:extLst>
          </p:cNvPr>
          <p:cNvSpPr txBox="1"/>
          <p:nvPr/>
        </p:nvSpPr>
        <p:spPr>
          <a:xfrm>
            <a:off x="253057" y="1589561"/>
            <a:ext cx="5408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isha" panose="020F0502020204030204" pitchFamily="34" charset="0"/>
                <a:cs typeface="Gisha" panose="020F0502020204030204" pitchFamily="34" charset="0"/>
              </a:rPr>
              <a:t>Peppers have a perfect flowers with both male and female structures. These plants are primarily self-pollinating, though cross-pollination can occur if pollinators are active in the surrounding environment.</a:t>
            </a:r>
          </a:p>
        </p:txBody>
      </p:sp>
      <p:pic>
        <p:nvPicPr>
          <p:cNvPr id="7" name="Picture 6" descr="A picture containing animal&#13;&#10;&#13;&#10;Description automatically generated">
            <a:extLst>
              <a:ext uri="{FF2B5EF4-FFF2-40B4-BE49-F238E27FC236}">
                <a16:creationId xmlns:a16="http://schemas.microsoft.com/office/drawing/2014/main" id="{84FAFF4A-C7F4-7E46-8CF0-E0C036BBAC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43505" t="24790" r="35501" b="22565"/>
          <a:stretch/>
        </p:blipFill>
        <p:spPr>
          <a:xfrm>
            <a:off x="6593768" y="4921256"/>
            <a:ext cx="869537" cy="12265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404B35-6E51-484E-ACEC-D4050C0DD7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73" t="21497" r="39837" b="31648"/>
          <a:stretch/>
        </p:blipFill>
        <p:spPr>
          <a:xfrm>
            <a:off x="1912569" y="4960396"/>
            <a:ext cx="645053" cy="685800"/>
          </a:xfrm>
          <a:prstGeom prst="rect">
            <a:avLst/>
          </a:prstGeom>
        </p:spPr>
      </p:pic>
      <p:pic>
        <p:nvPicPr>
          <p:cNvPr id="25" name="Picture 24" descr="A picture containing person, using, indoor&#13;&#10;&#13;&#10;Description automatically generated">
            <a:extLst>
              <a:ext uri="{FF2B5EF4-FFF2-40B4-BE49-F238E27FC236}">
                <a16:creationId xmlns:a16="http://schemas.microsoft.com/office/drawing/2014/main" id="{A39C606E-B5CC-424E-9CD5-D7981BBEB4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875" t="23711" r="38341" b="21865"/>
          <a:stretch/>
        </p:blipFill>
        <p:spPr>
          <a:xfrm>
            <a:off x="1139597" y="4949540"/>
            <a:ext cx="599995" cy="685800"/>
          </a:xfrm>
          <a:prstGeom prst="rect">
            <a:avLst/>
          </a:prstGeom>
        </p:spPr>
      </p:pic>
      <p:pic>
        <p:nvPicPr>
          <p:cNvPr id="29" name="Picture 28" descr="A close up of a flower&#13;&#10;&#13;&#10;Description automatically generated">
            <a:extLst>
              <a:ext uri="{FF2B5EF4-FFF2-40B4-BE49-F238E27FC236}">
                <a16:creationId xmlns:a16="http://schemas.microsoft.com/office/drawing/2014/main" id="{349FB219-C2E4-574E-9418-E264FC6A3E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065" t="18423" b="22932"/>
          <a:stretch/>
        </p:blipFill>
        <p:spPr>
          <a:xfrm>
            <a:off x="6698103" y="2891510"/>
            <a:ext cx="762309" cy="745702"/>
          </a:xfrm>
          <a:prstGeom prst="rect">
            <a:avLst/>
          </a:prstGeom>
        </p:spPr>
      </p:pic>
      <p:pic>
        <p:nvPicPr>
          <p:cNvPr id="31" name="Picture 30" descr="A blurry image of a flower&#13;&#10;&#13;&#10;Description automatically generated">
            <a:extLst>
              <a:ext uri="{FF2B5EF4-FFF2-40B4-BE49-F238E27FC236}">
                <a16:creationId xmlns:a16="http://schemas.microsoft.com/office/drawing/2014/main" id="{848A9585-836B-C447-A090-82B13EA2C3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982"/>
          <a:stretch/>
        </p:blipFill>
        <p:spPr>
          <a:xfrm>
            <a:off x="5738649" y="6870468"/>
            <a:ext cx="775408" cy="1667073"/>
          </a:xfrm>
          <a:prstGeom prst="rect">
            <a:avLst/>
          </a:prstGeom>
        </p:spPr>
      </p:pic>
      <p:pic>
        <p:nvPicPr>
          <p:cNvPr id="35" name="Picture 34" descr="A close up of a hand holding a flower&#13;&#10;&#13;&#10;Description automatically generated">
            <a:extLst>
              <a:ext uri="{FF2B5EF4-FFF2-40B4-BE49-F238E27FC236}">
                <a16:creationId xmlns:a16="http://schemas.microsoft.com/office/drawing/2014/main" id="{753A88E8-C702-E048-AA07-671C9C7E5BE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36" t="34125" r="-311" b="13770"/>
          <a:stretch/>
        </p:blipFill>
        <p:spPr>
          <a:xfrm>
            <a:off x="2182741" y="6874507"/>
            <a:ext cx="1526347" cy="1657540"/>
          </a:xfrm>
          <a:prstGeom prst="rect">
            <a:avLst/>
          </a:prstGeom>
        </p:spPr>
      </p:pic>
      <p:pic>
        <p:nvPicPr>
          <p:cNvPr id="37" name="Picture 36" descr="A close up of a hand holding a flower&#13;&#10;&#13;&#10;Description automatically generated">
            <a:extLst>
              <a:ext uri="{FF2B5EF4-FFF2-40B4-BE49-F238E27FC236}">
                <a16:creationId xmlns:a16="http://schemas.microsoft.com/office/drawing/2014/main" id="{8829A853-55A2-C74D-B7E7-1E43A8614DC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927" t="28099" r="5769" b="10701"/>
          <a:stretch/>
        </p:blipFill>
        <p:spPr>
          <a:xfrm rot="20625613">
            <a:off x="1719567" y="6956347"/>
            <a:ext cx="813910" cy="931434"/>
          </a:xfrm>
          <a:prstGeom prst="rect">
            <a:avLst/>
          </a:prstGeom>
        </p:spPr>
      </p:pic>
      <p:pic>
        <p:nvPicPr>
          <p:cNvPr id="39" name="Picture 38" descr="A hand holding a flower&#13;&#10;&#13;&#10;Description automatically generated">
            <a:extLst>
              <a:ext uri="{FF2B5EF4-FFF2-40B4-BE49-F238E27FC236}">
                <a16:creationId xmlns:a16="http://schemas.microsoft.com/office/drawing/2014/main" id="{67EBD74A-9F96-DE42-B8EE-23AA33DFB71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415" t="24735" r="23025" b="35226"/>
          <a:stretch/>
        </p:blipFill>
        <p:spPr>
          <a:xfrm rot="20539781">
            <a:off x="6729717" y="5870472"/>
            <a:ext cx="606041" cy="604065"/>
          </a:xfrm>
          <a:prstGeom prst="rect">
            <a:avLst/>
          </a:prstGeom>
        </p:spPr>
      </p:pic>
      <p:pic>
        <p:nvPicPr>
          <p:cNvPr id="41" name="Picture 40" descr="A picture containing table, indoor, tree, sitting&#13;&#10;&#13;&#10;Description automatically generated">
            <a:extLst>
              <a:ext uri="{FF2B5EF4-FFF2-40B4-BE49-F238E27FC236}">
                <a16:creationId xmlns:a16="http://schemas.microsoft.com/office/drawing/2014/main" id="{2BA9BCBC-2090-DB45-8B2F-D4E7336B2A5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221" t="12969" r="21483"/>
          <a:stretch/>
        </p:blipFill>
        <p:spPr>
          <a:xfrm>
            <a:off x="2730600" y="4926626"/>
            <a:ext cx="978488" cy="1592586"/>
          </a:xfrm>
          <a:prstGeom prst="rect">
            <a:avLst/>
          </a:prstGeom>
        </p:spPr>
      </p:pic>
      <p:pic>
        <p:nvPicPr>
          <p:cNvPr id="43" name="Picture 42" descr="A hand holding a wii remote&#13;&#10;&#13;&#10;Description automatically generated">
            <a:extLst>
              <a:ext uri="{FF2B5EF4-FFF2-40B4-BE49-F238E27FC236}">
                <a16:creationId xmlns:a16="http://schemas.microsoft.com/office/drawing/2014/main" id="{C30A03B9-14B6-434A-AF29-181FD8158D7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037" t="33120" r="28966" b="17339"/>
          <a:stretch/>
        </p:blipFill>
        <p:spPr>
          <a:xfrm>
            <a:off x="364489" y="4948726"/>
            <a:ext cx="602131" cy="685800"/>
          </a:xfrm>
          <a:prstGeom prst="rect">
            <a:avLst/>
          </a:prstGeom>
        </p:spPr>
      </p:pic>
      <p:pic>
        <p:nvPicPr>
          <p:cNvPr id="51" name="Picture 50" descr="A picture containing person, small, holding, hand&#13;&#10;&#13;&#10;Description automatically generated">
            <a:extLst>
              <a:ext uri="{FF2B5EF4-FFF2-40B4-BE49-F238E27FC236}">
                <a16:creationId xmlns:a16="http://schemas.microsoft.com/office/drawing/2014/main" id="{3A296F0B-F84B-C243-A412-89353DBED60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828" t="38989" r="34897" b="31800"/>
          <a:stretch/>
        </p:blipFill>
        <p:spPr>
          <a:xfrm>
            <a:off x="6713282" y="3808630"/>
            <a:ext cx="763755" cy="777240"/>
          </a:xfrm>
          <a:prstGeom prst="rect">
            <a:avLst/>
          </a:prstGeom>
        </p:spPr>
      </p:pic>
      <p:pic>
        <p:nvPicPr>
          <p:cNvPr id="53" name="Picture 52" descr="A picture containing person, holding, indoor, scissors&#13;&#10;&#13;&#10;Description automatically generated">
            <a:extLst>
              <a:ext uri="{FF2B5EF4-FFF2-40B4-BE49-F238E27FC236}">
                <a16:creationId xmlns:a16="http://schemas.microsoft.com/office/drawing/2014/main" id="{E623BE13-4BEF-0541-8866-AB3C9E6FC37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9492" t="30931" r="30103" b="35899"/>
          <a:stretch/>
        </p:blipFill>
        <p:spPr>
          <a:xfrm>
            <a:off x="5861818" y="3808630"/>
            <a:ext cx="710076" cy="777240"/>
          </a:xfrm>
          <a:prstGeom prst="rect">
            <a:avLst/>
          </a:prstGeom>
        </p:spPr>
      </p:pic>
      <p:pic>
        <p:nvPicPr>
          <p:cNvPr id="55" name="Picture 54" descr="A hand holding a small pair of scissors&#13;&#10;&#13;&#10;Description automatically generated">
            <a:extLst>
              <a:ext uri="{FF2B5EF4-FFF2-40B4-BE49-F238E27FC236}">
                <a16:creationId xmlns:a16="http://schemas.microsoft.com/office/drawing/2014/main" id="{6C11BA94-E58C-2E4B-A16F-F4C083DDF2A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5342" t="34799" r="27195" b="26764"/>
          <a:stretch/>
        </p:blipFill>
        <p:spPr>
          <a:xfrm>
            <a:off x="5000600" y="3814802"/>
            <a:ext cx="719830" cy="777240"/>
          </a:xfrm>
          <a:prstGeom prst="rect">
            <a:avLst/>
          </a:prstGeom>
        </p:spPr>
      </p:pic>
      <p:pic>
        <p:nvPicPr>
          <p:cNvPr id="58" name="Picture 57" descr="A close up of a hand holding a flower&#13;&#10;&#13;&#10;Description automatically generated">
            <a:extLst>
              <a:ext uri="{FF2B5EF4-FFF2-40B4-BE49-F238E27FC236}">
                <a16:creationId xmlns:a16="http://schemas.microsoft.com/office/drawing/2014/main" id="{EA221526-261C-E04D-9F27-3F212BCDE72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2052" t="30396" r="30920" b="30838"/>
          <a:stretch/>
        </p:blipFill>
        <p:spPr>
          <a:xfrm>
            <a:off x="4152032" y="3820931"/>
            <a:ext cx="707180" cy="777240"/>
          </a:xfrm>
          <a:prstGeom prst="rect">
            <a:avLst/>
          </a:prstGeom>
        </p:spPr>
      </p:pic>
      <p:pic>
        <p:nvPicPr>
          <p:cNvPr id="64" name="Picture 63" descr="A close up of a hand&#13;&#10;&#13;&#10;Description automatically generated">
            <a:extLst>
              <a:ext uri="{FF2B5EF4-FFF2-40B4-BE49-F238E27FC236}">
                <a16:creationId xmlns:a16="http://schemas.microsoft.com/office/drawing/2014/main" id="{242BBBCD-86F8-F745-9DF4-6423C95DB87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6672" t="35360" r="8697" b="10701"/>
          <a:stretch/>
        </p:blipFill>
        <p:spPr>
          <a:xfrm>
            <a:off x="339272" y="2882251"/>
            <a:ext cx="1490512" cy="1658599"/>
          </a:xfrm>
          <a:prstGeom prst="rect">
            <a:avLst/>
          </a:prstGeom>
        </p:spPr>
      </p:pic>
      <p:pic>
        <p:nvPicPr>
          <p:cNvPr id="66" name="Picture 65" descr="A hand holding a flower&#13;&#10;&#13;&#10;Description automatically generated">
            <a:extLst>
              <a:ext uri="{FF2B5EF4-FFF2-40B4-BE49-F238E27FC236}">
                <a16:creationId xmlns:a16="http://schemas.microsoft.com/office/drawing/2014/main" id="{09527AA6-19C2-784E-BAA7-5B9AD3C4EC4E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4213" t="19255" r="9884" b="24720"/>
          <a:stretch/>
        </p:blipFill>
        <p:spPr>
          <a:xfrm>
            <a:off x="6376976" y="223863"/>
            <a:ext cx="1150860" cy="113265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E4CD2194-C31F-4E43-AF83-033181D72976}"/>
              </a:ext>
            </a:extLst>
          </p:cNvPr>
          <p:cNvSpPr txBox="1"/>
          <p:nvPr/>
        </p:nvSpPr>
        <p:spPr>
          <a:xfrm>
            <a:off x="1900356" y="2972886"/>
            <a:ext cx="19525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Gisha" panose="020F0502020204030204" pitchFamily="34" charset="0"/>
                <a:cs typeface="Gisha" panose="020F0502020204030204" pitchFamily="34" charset="0"/>
              </a:rPr>
              <a:t>Immature female buds appear on single pedicels. They are characterized by unopened flower petals, some color development, and a calyx lobe beginning to separate. Look for enlarged buds approximately 4-6mm wide and about one day away from fully opening.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C843AF8-6715-9949-8DCF-B2F9FD9058B8}"/>
              </a:ext>
            </a:extLst>
          </p:cNvPr>
          <p:cNvSpPr txBox="1"/>
          <p:nvPr/>
        </p:nvSpPr>
        <p:spPr>
          <a:xfrm>
            <a:off x="4070257" y="2772935"/>
            <a:ext cx="2611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isha" panose="020F0502020204030204" pitchFamily="34" charset="0"/>
                <a:cs typeface="Gisha" panose="020F0502020204030204" pitchFamily="34" charset="0"/>
              </a:rPr>
              <a:t>Stamens consist of pollen-bearing anthers and must be removed ( via emasculation) prior to pollen shed (anthesis). Carefully remove stamens without damaging the receptive female stigma (right).  If stamens are shedding pollen, select a new bud.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16C21E3-5916-E74A-96D5-FCB62926ADBA}"/>
              </a:ext>
            </a:extLst>
          </p:cNvPr>
          <p:cNvSpPr txBox="1"/>
          <p:nvPr/>
        </p:nvSpPr>
        <p:spPr>
          <a:xfrm>
            <a:off x="249061" y="5690492"/>
            <a:ext cx="23984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Gisha" panose="020F0502020204030204" pitchFamily="34" charset="0"/>
                <a:cs typeface="Gisha" panose="020F0502020204030204" pitchFamily="34" charset="0"/>
              </a:rPr>
              <a:t>Label a small crossing-tag with female x male designators and the date of the cross. Carefully adhere to the single pedicel connecting the flower bud to the main plant stem.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A6A67ED-E58D-8D40-87E3-D01A0120D90F}"/>
              </a:ext>
            </a:extLst>
          </p:cNvPr>
          <p:cNvSpPr txBox="1"/>
          <p:nvPr/>
        </p:nvSpPr>
        <p:spPr>
          <a:xfrm>
            <a:off x="4077205" y="4911794"/>
            <a:ext cx="24826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isha" panose="020F0502020204030204" pitchFamily="34" charset="0"/>
                <a:cs typeface="Gisha" panose="020F0502020204030204" pitchFamily="34" charset="0"/>
              </a:rPr>
              <a:t>Select fully opened flowers from a separate donor plant.  Anthers should be actively shedding pollen, which can appear yellow-to-white in color. Avoid dark, clumpy pollen, as it is likely past its prime viability. Carefully peel back petals and agitate flower so pollen sheds onto a sanitized thumbnail or forceps. The anther itself may also be used as “paintbrush” to transfer pollen.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FB0DC67-142B-F545-8C06-585A8CCB9E5F}"/>
              </a:ext>
            </a:extLst>
          </p:cNvPr>
          <p:cNvSpPr txBox="1"/>
          <p:nvPr/>
        </p:nvSpPr>
        <p:spPr>
          <a:xfrm>
            <a:off x="249062" y="6827440"/>
            <a:ext cx="13620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isha" panose="020F0502020204030204" pitchFamily="34" charset="0"/>
                <a:cs typeface="Gisha" panose="020F0502020204030204" pitchFamily="34" charset="0"/>
              </a:rPr>
              <a:t>Carefully transfer viable pollen to the sigmatic surface, making sure to not break or damage the stigma. Pollen should visibly stick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C6A7F18-4751-A946-9B98-087CD812F26D}"/>
              </a:ext>
            </a:extLst>
          </p:cNvPr>
          <p:cNvSpPr txBox="1"/>
          <p:nvPr/>
        </p:nvSpPr>
        <p:spPr>
          <a:xfrm>
            <a:off x="4077205" y="6839669"/>
            <a:ext cx="15929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Gisha" panose="020F0502020204030204" pitchFamily="34" charset="0"/>
                <a:cs typeface="Gisha" panose="020F0502020204030204" pitchFamily="34" charset="0"/>
              </a:rPr>
              <a:t>Mature fruit will begin to develop and expand within a week of pollination. Expect to see mature fruit 3-5 weeks after pollination. Follow good seed stewardship practices, using clean harvesting and storage practices to obtain clean, safe seed.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54271CDD-DAC4-FD43-B17A-4ABEE44DEE59}"/>
              </a:ext>
            </a:extLst>
          </p:cNvPr>
          <p:cNvCxnSpPr>
            <a:cxnSpLocks/>
            <a:stCxn id="92" idx="0"/>
          </p:cNvCxnSpPr>
          <p:nvPr/>
        </p:nvCxnSpPr>
        <p:spPr>
          <a:xfrm flipV="1">
            <a:off x="6070613" y="748844"/>
            <a:ext cx="611633" cy="857205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D049B97A-766D-9A4C-9D94-9C8CCA217294}"/>
              </a:ext>
            </a:extLst>
          </p:cNvPr>
          <p:cNvCxnSpPr>
            <a:cxnSpLocks/>
            <a:stCxn id="93" idx="0"/>
          </p:cNvCxnSpPr>
          <p:nvPr/>
        </p:nvCxnSpPr>
        <p:spPr>
          <a:xfrm flipH="1" flipV="1">
            <a:off x="7045508" y="866243"/>
            <a:ext cx="114620" cy="693344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FC27B55-2D9B-B443-9BF5-BC4491071807}"/>
              </a:ext>
            </a:extLst>
          </p:cNvPr>
          <p:cNvCxnSpPr>
            <a:cxnSpLocks/>
            <a:stCxn id="94" idx="0"/>
          </p:cNvCxnSpPr>
          <p:nvPr/>
        </p:nvCxnSpPr>
        <p:spPr>
          <a:xfrm flipV="1">
            <a:off x="6571774" y="898525"/>
            <a:ext cx="378330" cy="1007474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D5CA9766-3CB7-3D49-AD26-71C62C89A14F}"/>
              </a:ext>
            </a:extLst>
          </p:cNvPr>
          <p:cNvSpPr txBox="1"/>
          <p:nvPr/>
        </p:nvSpPr>
        <p:spPr>
          <a:xfrm>
            <a:off x="5778970" y="1606049"/>
            <a:ext cx="583286" cy="251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" b="1" dirty="0">
                <a:latin typeface="Gisha" panose="020F0502020204030204" pitchFamily="34" charset="0"/>
                <a:cs typeface="Gisha" panose="020F0502020204030204" pitchFamily="34" charset="0"/>
              </a:rPr>
              <a:t>PETAL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0E9C45A-8C42-6947-B806-4375809FEB95}"/>
              </a:ext>
            </a:extLst>
          </p:cNvPr>
          <p:cNvSpPr txBox="1"/>
          <p:nvPr/>
        </p:nvSpPr>
        <p:spPr>
          <a:xfrm>
            <a:off x="6792419" y="1559587"/>
            <a:ext cx="735417" cy="251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" b="1" dirty="0">
                <a:latin typeface="Gisha" panose="020F0502020204030204" pitchFamily="34" charset="0"/>
                <a:cs typeface="Gisha" panose="020F0502020204030204" pitchFamily="34" charset="0"/>
              </a:rPr>
              <a:t>ANTHER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8D8749A-BB51-844F-9E5C-7F845A9B4CE0}"/>
              </a:ext>
            </a:extLst>
          </p:cNvPr>
          <p:cNvSpPr txBox="1"/>
          <p:nvPr/>
        </p:nvSpPr>
        <p:spPr>
          <a:xfrm>
            <a:off x="6220864" y="1905999"/>
            <a:ext cx="701819" cy="251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" b="1" dirty="0">
                <a:latin typeface="Gisha" panose="020F0502020204030204" pitchFamily="34" charset="0"/>
                <a:cs typeface="Gisha" panose="020F0502020204030204" pitchFamily="34" charset="0"/>
              </a:rPr>
              <a:t>STIGMA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DDC9466B-4D73-364C-B77A-D96C1DB4B6EA}"/>
              </a:ext>
            </a:extLst>
          </p:cNvPr>
          <p:cNvCxnSpPr>
            <a:cxnSpLocks/>
            <a:stCxn id="106" idx="1"/>
          </p:cNvCxnSpPr>
          <p:nvPr/>
        </p:nvCxnSpPr>
        <p:spPr>
          <a:xfrm flipH="1">
            <a:off x="1093502" y="2929094"/>
            <a:ext cx="797878" cy="121439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EC4E7451-C4E8-4340-8746-822A8388EC09}"/>
              </a:ext>
            </a:extLst>
          </p:cNvPr>
          <p:cNvSpPr txBox="1"/>
          <p:nvPr/>
        </p:nvSpPr>
        <p:spPr>
          <a:xfrm>
            <a:off x="1891380" y="2803290"/>
            <a:ext cx="690543" cy="251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" b="1" dirty="0">
                <a:latin typeface="Gisha" panose="020F0502020204030204" pitchFamily="34" charset="0"/>
                <a:cs typeface="Gisha" panose="020F0502020204030204" pitchFamily="34" charset="0"/>
              </a:rPr>
              <a:t>CAYLX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78EBCF5-6A6B-7C40-BDD3-D5EFB06A37F6}"/>
              </a:ext>
            </a:extLst>
          </p:cNvPr>
          <p:cNvSpPr txBox="1"/>
          <p:nvPr/>
        </p:nvSpPr>
        <p:spPr>
          <a:xfrm>
            <a:off x="1905410" y="4355933"/>
            <a:ext cx="742071" cy="251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" b="1" dirty="0">
                <a:latin typeface="Gisha" panose="020F0502020204030204" pitchFamily="34" charset="0"/>
                <a:cs typeface="Gisha" panose="020F0502020204030204" pitchFamily="34" charset="0"/>
              </a:rPr>
              <a:t>PEDICEL</a:t>
            </a: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A0347660-0D61-1244-8118-D0AB02313B13}"/>
              </a:ext>
            </a:extLst>
          </p:cNvPr>
          <p:cNvCxnSpPr>
            <a:cxnSpLocks/>
            <a:stCxn id="113" idx="1"/>
          </p:cNvCxnSpPr>
          <p:nvPr/>
        </p:nvCxnSpPr>
        <p:spPr>
          <a:xfrm flipH="1" flipV="1">
            <a:off x="945524" y="3641920"/>
            <a:ext cx="959886" cy="839817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E489868-FAA4-734F-B54B-6308F92B49FF}"/>
              </a:ext>
            </a:extLst>
          </p:cNvPr>
          <p:cNvSpPr txBox="1"/>
          <p:nvPr/>
        </p:nvSpPr>
        <p:spPr>
          <a:xfrm>
            <a:off x="247831" y="8864252"/>
            <a:ext cx="352063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isha" panose="020F0502020204030204" pitchFamily="34" charset="0"/>
                <a:cs typeface="Gisha" panose="020F0502020204030204" pitchFamily="34" charset="0"/>
              </a:rPr>
              <a:t>QUICK TIPS FROM THE PROS:</a:t>
            </a:r>
            <a:endParaRPr lang="en-US" sz="1000" dirty="0">
              <a:latin typeface="Gisha" panose="020F0502020204030204" pitchFamily="34" charset="0"/>
              <a:cs typeface="Gisha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Gisha" panose="020F0502020204030204" pitchFamily="34" charset="0"/>
                <a:cs typeface="Gisha" panose="020F0502020204030204" pitchFamily="34" charset="0"/>
              </a:rPr>
              <a:t>Select female buds near the top of the plant and not under any flower opening in the next three days to avoid pollen dropping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Gisha" panose="020F0502020204030204" pitchFamily="34" charset="0"/>
                <a:cs typeface="Gisha" panose="020F0502020204030204" pitchFamily="34" charset="0"/>
              </a:rPr>
              <a:t>Ideal temperatures for pollination vary among pepper species and can even vary within a species – be aware!</a:t>
            </a:r>
          </a:p>
        </p:txBody>
      </p:sp>
      <p:pic>
        <p:nvPicPr>
          <p:cNvPr id="17" name="Picture 16" descr="A close up of a flower&#13;&#10;&#13;&#10;Description automatically generated">
            <a:extLst>
              <a:ext uri="{FF2B5EF4-FFF2-40B4-BE49-F238E27FC236}">
                <a16:creationId xmlns:a16="http://schemas.microsoft.com/office/drawing/2014/main" id="{DC26ACDD-0882-B043-B708-EC514B147CD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33961" b="9760"/>
          <a:stretch/>
        </p:blipFill>
        <p:spPr>
          <a:xfrm>
            <a:off x="6543338" y="6866671"/>
            <a:ext cx="917074" cy="1670871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4B5CEEAE-EE3D-E947-B29B-29FD4DFDFE88}"/>
              </a:ext>
            </a:extLst>
          </p:cNvPr>
          <p:cNvGrpSpPr/>
          <p:nvPr/>
        </p:nvGrpSpPr>
        <p:grpSpPr>
          <a:xfrm>
            <a:off x="4001712" y="8889068"/>
            <a:ext cx="3505926" cy="991018"/>
            <a:chOff x="3995359" y="8871110"/>
            <a:chExt cx="3505926" cy="99101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6AD34D1-9478-954B-8754-D2EB5FF7E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7142" t="6431" r="67247" b="40238"/>
            <a:stretch/>
          </p:blipFill>
          <p:spPr>
            <a:xfrm>
              <a:off x="4369602" y="9214606"/>
              <a:ext cx="961325" cy="30423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74EF2BE-D3D8-E341-8DB0-048C6DC6C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812612" y="9113057"/>
              <a:ext cx="1679243" cy="500059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71DD2D8-AD59-EF40-921C-2C1F1D659C4E}"/>
                </a:ext>
              </a:extLst>
            </p:cNvPr>
            <p:cNvSpPr txBox="1"/>
            <p:nvPr/>
          </p:nvSpPr>
          <p:spPr>
            <a:xfrm>
              <a:off x="3997586" y="9523574"/>
              <a:ext cx="18669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latin typeface="Gisha" panose="020F0502020204030204" pitchFamily="34" charset="0"/>
                  <a:cs typeface="Gisha" panose="020F0502020204030204" pitchFamily="34" charset="0"/>
                </a:rPr>
                <a:t>NORTHERN ORGANIC VEGETABLE IMPROVEMENT COOPERATIVE</a:t>
              </a:r>
              <a:endParaRPr lang="en-US" sz="500" dirty="0">
                <a:latin typeface="Gisha" panose="020F0502020204030204" pitchFamily="34" charset="0"/>
                <a:cs typeface="Gisha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A19BE38-5615-8E4E-AB4E-1A737C1B6CFA}"/>
                </a:ext>
              </a:extLst>
            </p:cNvPr>
            <p:cNvSpPr txBox="1"/>
            <p:nvPr/>
          </p:nvSpPr>
          <p:spPr>
            <a:xfrm>
              <a:off x="5797576" y="9554351"/>
              <a:ext cx="17037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latin typeface="Gisha" panose="020F0502020204030204" pitchFamily="34" charset="0"/>
                  <a:cs typeface="Gisha" panose="020F0502020204030204" pitchFamily="34" charset="0"/>
                </a:rPr>
                <a:t>Photos and design by: H. Swegarden</a:t>
              </a:r>
            </a:p>
            <a:p>
              <a:pPr algn="ctr"/>
              <a:r>
                <a:rPr lang="en-US" sz="600" dirty="0">
                  <a:latin typeface="Gisha" panose="020F0502020204030204" pitchFamily="34" charset="0"/>
                  <a:cs typeface="Gisha" panose="020F0502020204030204" pitchFamily="34" charset="0"/>
                </a:rPr>
                <a:t>Demonstration by: A. </a:t>
              </a:r>
              <a:r>
                <a:rPr lang="en-US" sz="600" dirty="0" err="1">
                  <a:latin typeface="Gisha" panose="020F0502020204030204" pitchFamily="34" charset="0"/>
                  <a:cs typeface="Gisha" panose="020F0502020204030204" pitchFamily="34" charset="0"/>
                </a:rPr>
                <a:t>DeSario</a:t>
              </a:r>
              <a:r>
                <a:rPr lang="en-US" sz="600" dirty="0">
                  <a:latin typeface="Gisha" panose="020F0502020204030204" pitchFamily="34" charset="0"/>
                  <a:cs typeface="Gisha" panose="020F0502020204030204" pitchFamily="34" charset="0"/>
                </a:rPr>
                <a:t> (</a:t>
              </a:r>
              <a:r>
                <a:rPr lang="en-US" sz="600" dirty="0" err="1">
                  <a:latin typeface="Gisha" panose="020F0502020204030204" pitchFamily="34" charset="0"/>
                  <a:cs typeface="Gisha" panose="020F0502020204030204" pitchFamily="34" charset="0"/>
                </a:rPr>
                <a:t>Mazourek</a:t>
              </a:r>
              <a:r>
                <a:rPr lang="en-US" sz="600" dirty="0">
                  <a:latin typeface="Gisha" panose="020F0502020204030204" pitchFamily="34" charset="0"/>
                  <a:cs typeface="Gisha" panose="020F0502020204030204" pitchFamily="34" charset="0"/>
                </a:rPr>
                <a:t> Lab)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B780190-AE75-094E-96D5-BE2604C3771B}"/>
                </a:ext>
              </a:extLst>
            </p:cNvPr>
            <p:cNvSpPr txBox="1"/>
            <p:nvPr/>
          </p:nvSpPr>
          <p:spPr>
            <a:xfrm>
              <a:off x="3995359" y="8871110"/>
              <a:ext cx="28990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Gisha" panose="020F0502020204030204" pitchFamily="34" charset="0"/>
                  <a:cs typeface="Gisha" panose="020F0502020204030204" pitchFamily="34" charset="0"/>
                </a:rPr>
                <a:t>THIS PROJECT WAS SUPPORTED BY:</a:t>
              </a:r>
              <a:endParaRPr lang="en-US" sz="1000" dirty="0">
                <a:latin typeface="Gisha" panose="020F0502020204030204" pitchFamily="34" charset="0"/>
                <a:cs typeface="Gisha" panose="020F0502020204030204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6EAFC20-CB4F-E348-BD41-84FB59F7E3DF}"/>
              </a:ext>
            </a:extLst>
          </p:cNvPr>
          <p:cNvSpPr/>
          <p:nvPr/>
        </p:nvSpPr>
        <p:spPr>
          <a:xfrm>
            <a:off x="255010" y="7915357"/>
            <a:ext cx="19277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Gisha" panose="020B0502040204020203" pitchFamily="34" charset="-79"/>
                <a:cs typeface="Gisha" panose="020B0502040204020203" pitchFamily="34" charset="-79"/>
              </a:rPr>
              <a:t>to the stigmatic surface. Sanitize all tools with ethanol before making additional crosses with different pollen.</a:t>
            </a:r>
          </a:p>
        </p:txBody>
      </p:sp>
    </p:spTree>
    <p:extLst>
      <p:ext uri="{BB962C8B-B14F-4D97-AF65-F5344CB8AC3E}">
        <p14:creationId xmlns:p14="http://schemas.microsoft.com/office/powerpoint/2010/main" val="3369449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574</TotalTime>
  <Words>438</Words>
  <Application>Microsoft Macintosh PowerPoint</Application>
  <PresentationFormat>Custom</PresentationFormat>
  <Paragraphs>29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Gisha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Swegarden</dc:creator>
  <cp:lastModifiedBy>Hannah Swegarden</cp:lastModifiedBy>
  <cp:revision>34</cp:revision>
  <dcterms:created xsi:type="dcterms:W3CDTF">2019-01-24T14:11:53Z</dcterms:created>
  <dcterms:modified xsi:type="dcterms:W3CDTF">2020-06-15T19:54:54Z</dcterms:modified>
</cp:coreProperties>
</file>