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6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B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65"/>
    <p:restoredTop sz="94712"/>
  </p:normalViewPr>
  <p:slideViewPr>
    <p:cSldViewPr snapToGrid="0" snapToObjects="1">
      <p:cViewPr>
        <p:scale>
          <a:sx n="94" d="100"/>
          <a:sy n="94" d="100"/>
        </p:scale>
        <p:origin x="984" y="-1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B3EC-A8F9-8D49-AE12-C891E15FCF6E}" type="datetimeFigureOut">
              <a:rPr lang="en-US" smtClean="0"/>
              <a:t>6/16/20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D730-8ACC-C14F-A8EF-9780A1B9FC06}" type="slidenum">
              <a:rPr lang="en-US" smtClean="0"/>
              <a:t>‹#›</a:t>
            </a:fld>
            <a:endParaRPr lang="en-US"/>
          </a:p>
        </p:txBody>
      </p:sp>
    </p:spTree>
    <p:extLst>
      <p:ext uri="{BB962C8B-B14F-4D97-AF65-F5344CB8AC3E}">
        <p14:creationId xmlns:p14="http://schemas.microsoft.com/office/powerpoint/2010/main" val="11391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D730-8ACC-C14F-A8EF-9780A1B9FC06}" type="slidenum">
              <a:rPr lang="en-US" smtClean="0"/>
              <a:t>1</a:t>
            </a:fld>
            <a:endParaRPr lang="en-US"/>
          </a:p>
        </p:txBody>
      </p:sp>
    </p:spTree>
    <p:extLst>
      <p:ext uri="{BB962C8B-B14F-4D97-AF65-F5344CB8AC3E}">
        <p14:creationId xmlns:p14="http://schemas.microsoft.com/office/powerpoint/2010/main" val="320254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529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92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1933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780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2562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5258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C8D69-7575-3F45-9F37-33B3F65DB00D}"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12664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C8D69-7575-3F45-9F37-33B3F65DB00D}"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57099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C8D69-7575-3F45-9F37-33B3F65DB00D}"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375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4271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91996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33C8D69-7575-3F45-9F37-33B3F65DB00D}" type="datetimeFigureOut">
              <a:rPr lang="en-US" smtClean="0"/>
              <a:t>6/16/20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BE96930-298C-B641-B510-5E9F137EA750}" type="slidenum">
              <a:rPr lang="en-US" smtClean="0"/>
              <a:t>‹#›</a:t>
            </a:fld>
            <a:endParaRPr lang="en-US"/>
          </a:p>
        </p:txBody>
      </p:sp>
    </p:spTree>
    <p:extLst>
      <p:ext uri="{BB962C8B-B14F-4D97-AF65-F5344CB8AC3E}">
        <p14:creationId xmlns:p14="http://schemas.microsoft.com/office/powerpoint/2010/main" val="3986610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g"/><Relationship Id="rId18" Type="http://schemas.openxmlformats.org/officeDocument/2006/relationships/image" Target="../media/image15.jpg"/><Relationship Id="rId3" Type="http://schemas.openxmlformats.org/officeDocument/2006/relationships/image" Target="../media/image1.png"/><Relationship Id="rId7" Type="http://schemas.openxmlformats.org/officeDocument/2006/relationships/image" Target="../media/image4.jpg"/><Relationship Id="rId12" Type="http://schemas.openxmlformats.org/officeDocument/2006/relationships/image" Target="../media/image9.jpg"/><Relationship Id="rId17" Type="http://schemas.openxmlformats.org/officeDocument/2006/relationships/image" Target="../media/image14.jpg"/><Relationship Id="rId2" Type="http://schemas.openxmlformats.org/officeDocument/2006/relationships/notesSlide" Target="../notesSlides/notesSlide1.xml"/><Relationship Id="rId16" Type="http://schemas.openxmlformats.org/officeDocument/2006/relationships/image" Target="../media/image13.jpg"/><Relationship Id="rId20"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image" Target="../media/image2.jpg"/><Relationship Id="rId15" Type="http://schemas.openxmlformats.org/officeDocument/2006/relationships/image" Target="../media/image12.jpg"/><Relationship Id="rId10" Type="http://schemas.openxmlformats.org/officeDocument/2006/relationships/image" Target="../media/image7.jpg"/><Relationship Id="rId19" Type="http://schemas.openxmlformats.org/officeDocument/2006/relationships/image" Target="../media/image16.tiff"/><Relationship Id="rId4" Type="http://schemas.microsoft.com/office/2007/relationships/hdphoto" Target="../media/hdphoto1.wdp"/><Relationship Id="rId9" Type="http://schemas.openxmlformats.org/officeDocument/2006/relationships/image" Target="../media/image6.jp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BFAFC-F84B-6949-9CB4-268C8AEAD9CF}"/>
              </a:ext>
            </a:extLst>
          </p:cNvPr>
          <p:cNvSpPr/>
          <p:nvPr/>
        </p:nvSpPr>
        <p:spPr>
          <a:xfrm>
            <a:off x="114300" y="96252"/>
            <a:ext cx="7543800" cy="1371600"/>
          </a:xfrm>
          <a:prstGeom prst="rect">
            <a:avLst/>
          </a:prstGeom>
          <a:solidFill>
            <a:srgbClr val="009051">
              <a:alpha val="50000"/>
            </a:srgbClr>
          </a:solidFill>
          <a:ln>
            <a:solidFill>
              <a:srgbClr val="00905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B47C702-8D67-A34A-AEB9-64C253516B81}"/>
              </a:ext>
            </a:extLst>
          </p:cNvPr>
          <p:cNvSpPr/>
          <p:nvPr/>
        </p:nvSpPr>
        <p:spPr>
          <a:xfrm>
            <a:off x="114300" y="2341077"/>
            <a:ext cx="7543800" cy="117108"/>
          </a:xfrm>
          <a:prstGeom prst="rect">
            <a:avLst/>
          </a:prstGeom>
          <a:solidFill>
            <a:srgbClr val="009051">
              <a:alpha val="50000"/>
            </a:srgbClr>
          </a:solidFill>
          <a:ln>
            <a:solidFill>
              <a:srgbClr val="00905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3FFA9-CBEE-114B-9C74-5530031C1AFE}"/>
              </a:ext>
            </a:extLst>
          </p:cNvPr>
          <p:cNvSpPr/>
          <p:nvPr/>
        </p:nvSpPr>
        <p:spPr>
          <a:xfrm>
            <a:off x="114299" y="8729828"/>
            <a:ext cx="7543800" cy="117108"/>
          </a:xfrm>
          <a:prstGeom prst="rect">
            <a:avLst/>
          </a:prstGeom>
          <a:solidFill>
            <a:srgbClr val="009051">
              <a:alpha val="50000"/>
            </a:srgbClr>
          </a:solidFill>
          <a:ln>
            <a:solidFill>
              <a:srgbClr val="00905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18760E-2042-B742-8194-2FD99A417621}"/>
              </a:ext>
            </a:extLst>
          </p:cNvPr>
          <p:cNvSpPr txBox="1"/>
          <p:nvPr/>
        </p:nvSpPr>
        <p:spPr>
          <a:xfrm>
            <a:off x="212663" y="2542806"/>
            <a:ext cx="3453081"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ONE: </a:t>
            </a:r>
            <a:r>
              <a:rPr lang="en-US" sz="1200" dirty="0">
                <a:latin typeface="Gisha" panose="020F0502020204030204" pitchFamily="34" charset="0"/>
                <a:cs typeface="Gisha" panose="020F0502020204030204" pitchFamily="34" charset="0"/>
              </a:rPr>
              <a:t>Identify immature female buds</a:t>
            </a:r>
          </a:p>
        </p:txBody>
      </p:sp>
      <p:sp>
        <p:nvSpPr>
          <p:cNvPr id="8" name="TextBox 7">
            <a:extLst>
              <a:ext uri="{FF2B5EF4-FFF2-40B4-BE49-F238E27FC236}">
                <a16:creationId xmlns:a16="http://schemas.microsoft.com/office/drawing/2014/main" id="{EAB71A18-17A3-4A44-ADF9-4166E60A415F}"/>
              </a:ext>
            </a:extLst>
          </p:cNvPr>
          <p:cNvSpPr txBox="1"/>
          <p:nvPr/>
        </p:nvSpPr>
        <p:spPr>
          <a:xfrm>
            <a:off x="339273" y="330738"/>
            <a:ext cx="6447290" cy="707886"/>
          </a:xfrm>
          <a:prstGeom prst="rect">
            <a:avLst/>
          </a:prstGeom>
          <a:noFill/>
        </p:spPr>
        <p:txBody>
          <a:bodyPr wrap="square" rtlCol="0">
            <a:spAutoFit/>
          </a:bodyPr>
          <a:lstStyle/>
          <a:p>
            <a:r>
              <a:rPr lang="en-US" sz="2400" b="1" spc="300" dirty="0">
                <a:solidFill>
                  <a:schemeClr val="bg1"/>
                </a:solidFill>
                <a:latin typeface="Gisha" panose="020F0502020204030204" pitchFamily="34" charset="0"/>
                <a:cs typeface="Gisha" panose="020F0502020204030204" pitchFamily="34" charset="0"/>
              </a:rPr>
              <a:t>PEA POLLINATION GUIDE</a:t>
            </a:r>
          </a:p>
          <a:p>
            <a:r>
              <a:rPr lang="en-US" sz="1600" i="1" dirty="0" err="1">
                <a:solidFill>
                  <a:schemeClr val="bg1"/>
                </a:solidFill>
                <a:latin typeface="Gisha" panose="020F0502020204030204" pitchFamily="34" charset="0"/>
                <a:cs typeface="Gisha" panose="020F0502020204030204" pitchFamily="34" charset="0"/>
              </a:rPr>
              <a:t>Pisum</a:t>
            </a:r>
            <a:r>
              <a:rPr lang="en-US" sz="1600" i="1" dirty="0">
                <a:solidFill>
                  <a:schemeClr val="bg1"/>
                </a:solidFill>
                <a:latin typeface="Gisha" panose="020F0502020204030204" pitchFamily="34" charset="0"/>
                <a:cs typeface="Gisha" panose="020F0502020204030204" pitchFamily="34" charset="0"/>
              </a:rPr>
              <a:t> sativum</a:t>
            </a:r>
          </a:p>
        </p:txBody>
      </p:sp>
      <p:sp>
        <p:nvSpPr>
          <p:cNvPr id="9" name="TextBox 8">
            <a:extLst>
              <a:ext uri="{FF2B5EF4-FFF2-40B4-BE49-F238E27FC236}">
                <a16:creationId xmlns:a16="http://schemas.microsoft.com/office/drawing/2014/main" id="{843C2D69-9FA0-6840-B147-B84854CF5FE7}"/>
              </a:ext>
            </a:extLst>
          </p:cNvPr>
          <p:cNvSpPr txBox="1"/>
          <p:nvPr/>
        </p:nvSpPr>
        <p:spPr>
          <a:xfrm>
            <a:off x="212663" y="4690880"/>
            <a:ext cx="345307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THREE:  </a:t>
            </a:r>
            <a:r>
              <a:rPr lang="en-US" sz="1200" dirty="0">
                <a:latin typeface="Gisha" panose="020F0502020204030204" pitchFamily="34" charset="0"/>
                <a:cs typeface="Gisha" panose="020F0502020204030204" pitchFamily="34" charset="0"/>
              </a:rPr>
              <a:t>Remove sepals to expose stigma</a:t>
            </a:r>
          </a:p>
        </p:txBody>
      </p:sp>
      <p:sp>
        <p:nvSpPr>
          <p:cNvPr id="10" name="TextBox 9">
            <a:extLst>
              <a:ext uri="{FF2B5EF4-FFF2-40B4-BE49-F238E27FC236}">
                <a16:creationId xmlns:a16="http://schemas.microsoft.com/office/drawing/2014/main" id="{7BC9C578-B17C-CC4D-BEFF-6181FE47ED98}"/>
              </a:ext>
            </a:extLst>
          </p:cNvPr>
          <p:cNvSpPr txBox="1"/>
          <p:nvPr/>
        </p:nvSpPr>
        <p:spPr>
          <a:xfrm>
            <a:off x="212662" y="6642254"/>
            <a:ext cx="345307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FIVE:  </a:t>
            </a:r>
            <a:r>
              <a:rPr lang="en-US" sz="1200" dirty="0">
                <a:latin typeface="Gisha" panose="020F0502020204030204" pitchFamily="34" charset="0"/>
                <a:cs typeface="Gisha" panose="020F0502020204030204" pitchFamily="34" charset="0"/>
              </a:rPr>
              <a:t>Transfer donor pollen to stigma</a:t>
            </a:r>
          </a:p>
        </p:txBody>
      </p:sp>
      <p:sp>
        <p:nvSpPr>
          <p:cNvPr id="11" name="TextBox 10">
            <a:extLst>
              <a:ext uri="{FF2B5EF4-FFF2-40B4-BE49-F238E27FC236}">
                <a16:creationId xmlns:a16="http://schemas.microsoft.com/office/drawing/2014/main" id="{0B226A59-7286-7E43-8EB4-BBA2FE2DF106}"/>
              </a:ext>
            </a:extLst>
          </p:cNvPr>
          <p:cNvSpPr txBox="1"/>
          <p:nvPr/>
        </p:nvSpPr>
        <p:spPr>
          <a:xfrm>
            <a:off x="3990680" y="2539962"/>
            <a:ext cx="3393047"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TWO: </a:t>
            </a:r>
            <a:r>
              <a:rPr lang="en-US" sz="1200" dirty="0">
                <a:latin typeface="Gisha" panose="020F0502020204030204" pitchFamily="34" charset="0"/>
                <a:cs typeface="Gisha" panose="020F0502020204030204" pitchFamily="34" charset="0"/>
              </a:rPr>
              <a:t>Remove sepals and standard</a:t>
            </a:r>
          </a:p>
        </p:txBody>
      </p:sp>
      <p:sp>
        <p:nvSpPr>
          <p:cNvPr id="12" name="TextBox 11">
            <a:extLst>
              <a:ext uri="{FF2B5EF4-FFF2-40B4-BE49-F238E27FC236}">
                <a16:creationId xmlns:a16="http://schemas.microsoft.com/office/drawing/2014/main" id="{73E72960-4F40-E743-81BD-8B4F968D25D4}"/>
              </a:ext>
            </a:extLst>
          </p:cNvPr>
          <p:cNvSpPr txBox="1"/>
          <p:nvPr/>
        </p:nvSpPr>
        <p:spPr>
          <a:xfrm>
            <a:off x="3999277" y="4685008"/>
            <a:ext cx="339304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FOUR:  </a:t>
            </a:r>
            <a:r>
              <a:rPr lang="en-US" sz="1200" dirty="0">
                <a:latin typeface="Gisha" panose="020F0502020204030204" pitchFamily="34" charset="0"/>
                <a:cs typeface="Gisha" panose="020F0502020204030204" pitchFamily="34" charset="0"/>
              </a:rPr>
              <a:t>Emasculate the female bud</a:t>
            </a:r>
          </a:p>
        </p:txBody>
      </p:sp>
      <p:sp>
        <p:nvSpPr>
          <p:cNvPr id="13" name="TextBox 12">
            <a:extLst>
              <a:ext uri="{FF2B5EF4-FFF2-40B4-BE49-F238E27FC236}">
                <a16:creationId xmlns:a16="http://schemas.microsoft.com/office/drawing/2014/main" id="{31BA0928-7C86-D648-AB4C-EA5DED4D1D64}"/>
              </a:ext>
            </a:extLst>
          </p:cNvPr>
          <p:cNvSpPr txBox="1"/>
          <p:nvPr/>
        </p:nvSpPr>
        <p:spPr>
          <a:xfrm>
            <a:off x="3991526" y="6639880"/>
            <a:ext cx="349602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SIX:  </a:t>
            </a:r>
            <a:r>
              <a:rPr lang="en-US" sz="1200" dirty="0">
                <a:latin typeface="Gisha" panose="020F0502020204030204" pitchFamily="34" charset="0"/>
                <a:cs typeface="Gisha" panose="020F0502020204030204" pitchFamily="34" charset="0"/>
              </a:rPr>
              <a:t>Label, monitor, &amp; harvest mature fruit</a:t>
            </a:r>
          </a:p>
        </p:txBody>
      </p:sp>
      <p:pic>
        <p:nvPicPr>
          <p:cNvPr id="25" name="Picture 24" descr="A close up of a plant&#13;&#10;&#13;&#10;Description automatically generated">
            <a:extLst>
              <a:ext uri="{FF2B5EF4-FFF2-40B4-BE49-F238E27FC236}">
                <a16:creationId xmlns:a16="http://schemas.microsoft.com/office/drawing/2014/main" id="{6963361D-ECF6-0E4F-A2E4-F371E0C2C4C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2539" t="27626" r="34610" b="37449"/>
          <a:stretch/>
        </p:blipFill>
        <p:spPr>
          <a:xfrm>
            <a:off x="1742173" y="6943599"/>
            <a:ext cx="1907355" cy="1639738"/>
          </a:xfrm>
          <a:prstGeom prst="rect">
            <a:avLst/>
          </a:prstGeom>
        </p:spPr>
      </p:pic>
      <p:pic>
        <p:nvPicPr>
          <p:cNvPr id="27" name="Picture 26" descr="A plant on a table&#13;&#10;&#13;&#10;Description automatically generated">
            <a:extLst>
              <a:ext uri="{FF2B5EF4-FFF2-40B4-BE49-F238E27FC236}">
                <a16:creationId xmlns:a16="http://schemas.microsoft.com/office/drawing/2014/main" id="{757F012F-DDA7-A04D-8AE4-2252745F290C}"/>
              </a:ext>
            </a:extLst>
          </p:cNvPr>
          <p:cNvPicPr>
            <a:picLocks noChangeAspect="1"/>
          </p:cNvPicPr>
          <p:nvPr/>
        </p:nvPicPr>
        <p:blipFill rotWithShape="1">
          <a:blip r:embed="rId5"/>
          <a:srcRect l="22127" t="15114" r="40127" b="9393"/>
          <a:stretch/>
        </p:blipFill>
        <p:spPr>
          <a:xfrm>
            <a:off x="6870890" y="6943599"/>
            <a:ext cx="616665" cy="1644449"/>
          </a:xfrm>
          <a:prstGeom prst="rect">
            <a:avLst/>
          </a:prstGeom>
        </p:spPr>
      </p:pic>
      <p:pic>
        <p:nvPicPr>
          <p:cNvPr id="33" name="Picture 32" descr="A hand holding a flower&#13;&#10;&#13;&#10;Description automatically generated">
            <a:extLst>
              <a:ext uri="{FF2B5EF4-FFF2-40B4-BE49-F238E27FC236}">
                <a16:creationId xmlns:a16="http://schemas.microsoft.com/office/drawing/2014/main" id="{FF2FC935-0C07-184E-8141-A36F9CD87C6E}"/>
              </a:ext>
            </a:extLst>
          </p:cNvPr>
          <p:cNvPicPr>
            <a:picLocks noChangeAspect="1"/>
          </p:cNvPicPr>
          <p:nvPr/>
        </p:nvPicPr>
        <p:blipFill rotWithShape="1">
          <a:blip r:embed="rId6"/>
          <a:srcRect l="32391" t="34740" r="23781" b="32918"/>
          <a:stretch/>
        </p:blipFill>
        <p:spPr>
          <a:xfrm>
            <a:off x="4084263" y="6947357"/>
            <a:ext cx="1216741" cy="1197183"/>
          </a:xfrm>
          <a:prstGeom prst="rect">
            <a:avLst/>
          </a:prstGeom>
        </p:spPr>
      </p:pic>
      <p:pic>
        <p:nvPicPr>
          <p:cNvPr id="41" name="Picture 40" descr="A hand holding a small piece of food&#13;&#10;&#13;&#10;Description automatically generated">
            <a:extLst>
              <a:ext uri="{FF2B5EF4-FFF2-40B4-BE49-F238E27FC236}">
                <a16:creationId xmlns:a16="http://schemas.microsoft.com/office/drawing/2014/main" id="{928F0B53-43E0-3D47-98F4-5AB73D6F22C2}"/>
              </a:ext>
            </a:extLst>
          </p:cNvPr>
          <p:cNvPicPr>
            <a:picLocks noChangeAspect="1"/>
          </p:cNvPicPr>
          <p:nvPr/>
        </p:nvPicPr>
        <p:blipFill rotWithShape="1">
          <a:blip r:embed="rId7"/>
          <a:srcRect l="11195" t="33121" r="30179" b="38386"/>
          <a:stretch/>
        </p:blipFill>
        <p:spPr>
          <a:xfrm rot="20938537">
            <a:off x="1515806" y="7941639"/>
            <a:ext cx="882483" cy="571883"/>
          </a:xfrm>
          <a:prstGeom prst="rect">
            <a:avLst/>
          </a:prstGeom>
        </p:spPr>
      </p:pic>
      <p:pic>
        <p:nvPicPr>
          <p:cNvPr id="43" name="Picture 42" descr="A close up of a hand holding a flower&#13;&#10;&#13;&#10;Description automatically generated">
            <a:extLst>
              <a:ext uri="{FF2B5EF4-FFF2-40B4-BE49-F238E27FC236}">
                <a16:creationId xmlns:a16="http://schemas.microsoft.com/office/drawing/2014/main" id="{85E720E8-219E-5948-BE4C-8F888D1C9866}"/>
              </a:ext>
            </a:extLst>
          </p:cNvPr>
          <p:cNvPicPr>
            <a:picLocks noChangeAspect="1"/>
          </p:cNvPicPr>
          <p:nvPr/>
        </p:nvPicPr>
        <p:blipFill rotWithShape="1">
          <a:blip r:embed="rId8"/>
          <a:srcRect l="26408" t="39544" r="23296" b="38063"/>
          <a:stretch/>
        </p:blipFill>
        <p:spPr>
          <a:xfrm>
            <a:off x="301687" y="5670183"/>
            <a:ext cx="1527101" cy="906491"/>
          </a:xfrm>
          <a:prstGeom prst="rect">
            <a:avLst/>
          </a:prstGeom>
        </p:spPr>
      </p:pic>
      <p:pic>
        <p:nvPicPr>
          <p:cNvPr id="47" name="Picture 46" descr="A close up of a hand holding a flower&#13;&#10;&#13;&#10;Description automatically generated">
            <a:extLst>
              <a:ext uri="{FF2B5EF4-FFF2-40B4-BE49-F238E27FC236}">
                <a16:creationId xmlns:a16="http://schemas.microsoft.com/office/drawing/2014/main" id="{8AD36F52-5AE4-084D-A73C-EAC3810B100D}"/>
              </a:ext>
            </a:extLst>
          </p:cNvPr>
          <p:cNvPicPr>
            <a:picLocks noChangeAspect="1"/>
          </p:cNvPicPr>
          <p:nvPr/>
        </p:nvPicPr>
        <p:blipFill rotWithShape="1">
          <a:blip r:embed="rId9"/>
          <a:srcRect l="22163" t="34142" r="44388" b="41097"/>
          <a:stretch/>
        </p:blipFill>
        <p:spPr>
          <a:xfrm>
            <a:off x="5445265" y="5041409"/>
            <a:ext cx="918804" cy="906862"/>
          </a:xfrm>
          <a:prstGeom prst="rect">
            <a:avLst/>
          </a:prstGeom>
        </p:spPr>
      </p:pic>
      <p:pic>
        <p:nvPicPr>
          <p:cNvPr id="49" name="Picture 48" descr="A close up of a hand holding a knife&#13;&#10;&#13;&#10;Description automatically generated">
            <a:extLst>
              <a:ext uri="{FF2B5EF4-FFF2-40B4-BE49-F238E27FC236}">
                <a16:creationId xmlns:a16="http://schemas.microsoft.com/office/drawing/2014/main" id="{F373E89D-E855-6E42-BCBC-A236A3B6B0B6}"/>
              </a:ext>
            </a:extLst>
          </p:cNvPr>
          <p:cNvPicPr>
            <a:picLocks noChangeAspect="1"/>
          </p:cNvPicPr>
          <p:nvPr/>
        </p:nvPicPr>
        <p:blipFill rotWithShape="1">
          <a:blip r:embed="rId10"/>
          <a:srcRect l="38098" t="40275" r="34928" b="30033"/>
          <a:stretch/>
        </p:blipFill>
        <p:spPr>
          <a:xfrm>
            <a:off x="6469065" y="5048172"/>
            <a:ext cx="1003804" cy="1473258"/>
          </a:xfrm>
          <a:prstGeom prst="rect">
            <a:avLst/>
          </a:prstGeom>
        </p:spPr>
      </p:pic>
      <p:pic>
        <p:nvPicPr>
          <p:cNvPr id="53" name="Picture 52" descr="A hand holding a flower&#13;&#10;&#13;&#10;Description automatically generated">
            <a:extLst>
              <a:ext uri="{FF2B5EF4-FFF2-40B4-BE49-F238E27FC236}">
                <a16:creationId xmlns:a16="http://schemas.microsoft.com/office/drawing/2014/main" id="{42945CFB-6682-2A47-AFCC-3F7C1C3F9BA0}"/>
              </a:ext>
            </a:extLst>
          </p:cNvPr>
          <p:cNvPicPr>
            <a:picLocks noChangeAspect="1"/>
          </p:cNvPicPr>
          <p:nvPr/>
        </p:nvPicPr>
        <p:blipFill rotWithShape="1">
          <a:blip r:embed="rId11"/>
          <a:srcRect l="36712" t="30935" r="37989" b="35459"/>
          <a:stretch/>
        </p:blipFill>
        <p:spPr>
          <a:xfrm>
            <a:off x="6841346" y="3498585"/>
            <a:ext cx="610831" cy="1081852"/>
          </a:xfrm>
          <a:prstGeom prst="rect">
            <a:avLst/>
          </a:prstGeom>
        </p:spPr>
      </p:pic>
      <p:pic>
        <p:nvPicPr>
          <p:cNvPr id="55" name="Picture 54" descr="A hand holding a flower&#13;&#10;&#13;&#10;Description automatically generated">
            <a:extLst>
              <a:ext uri="{FF2B5EF4-FFF2-40B4-BE49-F238E27FC236}">
                <a16:creationId xmlns:a16="http://schemas.microsoft.com/office/drawing/2014/main" id="{9C16A550-6BF2-B04D-8328-0431E9CC7A8C}"/>
              </a:ext>
            </a:extLst>
          </p:cNvPr>
          <p:cNvPicPr>
            <a:picLocks noChangeAspect="1"/>
          </p:cNvPicPr>
          <p:nvPr/>
        </p:nvPicPr>
        <p:blipFill rotWithShape="1">
          <a:blip r:embed="rId12"/>
          <a:srcRect l="33320" t="44617" r="30179" b="36864"/>
          <a:stretch/>
        </p:blipFill>
        <p:spPr>
          <a:xfrm>
            <a:off x="296924" y="5015527"/>
            <a:ext cx="888636" cy="601143"/>
          </a:xfrm>
          <a:prstGeom prst="rect">
            <a:avLst/>
          </a:prstGeom>
        </p:spPr>
      </p:pic>
      <p:pic>
        <p:nvPicPr>
          <p:cNvPr id="58" name="Picture 57" descr="A close up of a hand holding a cell phone&#13;&#10;&#13;&#10;Description automatically generated">
            <a:extLst>
              <a:ext uri="{FF2B5EF4-FFF2-40B4-BE49-F238E27FC236}">
                <a16:creationId xmlns:a16="http://schemas.microsoft.com/office/drawing/2014/main" id="{1E9D11A0-423E-274E-A1C9-4B426F3223E7}"/>
              </a:ext>
            </a:extLst>
          </p:cNvPr>
          <p:cNvPicPr>
            <a:picLocks noChangeAspect="1"/>
          </p:cNvPicPr>
          <p:nvPr/>
        </p:nvPicPr>
        <p:blipFill rotWithShape="1">
          <a:blip r:embed="rId13"/>
          <a:srcRect l="38813" t="38785" r="30479" b="38170"/>
          <a:stretch/>
        </p:blipFill>
        <p:spPr>
          <a:xfrm>
            <a:off x="1459707" y="2854350"/>
            <a:ext cx="1255196" cy="1255919"/>
          </a:xfrm>
          <a:prstGeom prst="rect">
            <a:avLst/>
          </a:prstGeom>
        </p:spPr>
      </p:pic>
      <p:pic>
        <p:nvPicPr>
          <p:cNvPr id="62" name="Picture 61" descr="A close up of a hand holding a knife&#13;&#10;&#13;&#10;Description automatically generated">
            <a:extLst>
              <a:ext uri="{FF2B5EF4-FFF2-40B4-BE49-F238E27FC236}">
                <a16:creationId xmlns:a16="http://schemas.microsoft.com/office/drawing/2014/main" id="{D8E25EFA-CF83-8547-83DA-5C29684894F3}"/>
              </a:ext>
            </a:extLst>
          </p:cNvPr>
          <p:cNvPicPr>
            <a:picLocks noChangeAspect="1"/>
          </p:cNvPicPr>
          <p:nvPr/>
        </p:nvPicPr>
        <p:blipFill rotWithShape="1">
          <a:blip r:embed="rId14"/>
          <a:srcRect l="34925" t="40781" r="34567" b="34663"/>
          <a:stretch/>
        </p:blipFill>
        <p:spPr>
          <a:xfrm>
            <a:off x="5659436" y="3503135"/>
            <a:ext cx="1003819" cy="1077302"/>
          </a:xfrm>
          <a:prstGeom prst="rect">
            <a:avLst/>
          </a:prstGeom>
        </p:spPr>
      </p:pic>
      <p:pic>
        <p:nvPicPr>
          <p:cNvPr id="64" name="Picture 63" descr="A close up of a hand holding a flower&#13;&#10;&#13;&#10;Description automatically generated">
            <a:extLst>
              <a:ext uri="{FF2B5EF4-FFF2-40B4-BE49-F238E27FC236}">
                <a16:creationId xmlns:a16="http://schemas.microsoft.com/office/drawing/2014/main" id="{EF372189-8EA4-7E4A-A4D4-59B000B21AFC}"/>
              </a:ext>
            </a:extLst>
          </p:cNvPr>
          <p:cNvPicPr>
            <a:picLocks noChangeAspect="1"/>
          </p:cNvPicPr>
          <p:nvPr/>
        </p:nvPicPr>
        <p:blipFill rotWithShape="1">
          <a:blip r:embed="rId15"/>
          <a:srcRect l="36734" t="38372" r="42253" b="33298"/>
          <a:stretch/>
        </p:blipFill>
        <p:spPr>
          <a:xfrm>
            <a:off x="2923896" y="2865535"/>
            <a:ext cx="720917" cy="1244011"/>
          </a:xfrm>
          <a:prstGeom prst="rect">
            <a:avLst/>
          </a:prstGeom>
        </p:spPr>
      </p:pic>
      <p:pic>
        <p:nvPicPr>
          <p:cNvPr id="66" name="Picture 65" descr="A close up of a hand holding a knife&#13;&#10;&#13;&#10;Description automatically generated">
            <a:extLst>
              <a:ext uri="{FF2B5EF4-FFF2-40B4-BE49-F238E27FC236}">
                <a16:creationId xmlns:a16="http://schemas.microsoft.com/office/drawing/2014/main" id="{8F373DA1-8BFF-1E42-B4F2-BFE32EF7FBAF}"/>
              </a:ext>
            </a:extLst>
          </p:cNvPr>
          <p:cNvPicPr>
            <a:picLocks noChangeAspect="1"/>
          </p:cNvPicPr>
          <p:nvPr/>
        </p:nvPicPr>
        <p:blipFill rotWithShape="1">
          <a:blip r:embed="rId16"/>
          <a:srcRect l="33319" t="48662" r="34928" b="32212"/>
          <a:stretch/>
        </p:blipFill>
        <p:spPr>
          <a:xfrm>
            <a:off x="4109561" y="3508582"/>
            <a:ext cx="1347055" cy="1081852"/>
          </a:xfrm>
          <a:prstGeom prst="rect">
            <a:avLst/>
          </a:prstGeom>
        </p:spPr>
      </p:pic>
      <p:pic>
        <p:nvPicPr>
          <p:cNvPr id="68" name="Picture 67" descr="A hand holding a flower&#13;&#10;&#13;&#10;Description automatically generated">
            <a:extLst>
              <a:ext uri="{FF2B5EF4-FFF2-40B4-BE49-F238E27FC236}">
                <a16:creationId xmlns:a16="http://schemas.microsoft.com/office/drawing/2014/main" id="{648197B2-1AF4-A94D-90B6-3E1BC26D11EC}"/>
              </a:ext>
            </a:extLst>
          </p:cNvPr>
          <p:cNvPicPr>
            <a:picLocks noChangeAspect="1"/>
          </p:cNvPicPr>
          <p:nvPr/>
        </p:nvPicPr>
        <p:blipFill rotWithShape="1">
          <a:blip r:embed="rId17"/>
          <a:srcRect l="29475" t="38795" r="25547" b="33298"/>
          <a:stretch/>
        </p:blipFill>
        <p:spPr>
          <a:xfrm>
            <a:off x="339273" y="2880193"/>
            <a:ext cx="915517" cy="757388"/>
          </a:xfrm>
          <a:prstGeom prst="rect">
            <a:avLst/>
          </a:prstGeom>
        </p:spPr>
      </p:pic>
      <p:pic>
        <p:nvPicPr>
          <p:cNvPr id="72" name="Picture 71" descr="A hand holding a flower&#13;&#10;&#13;&#10;Description automatically generated">
            <a:extLst>
              <a:ext uri="{FF2B5EF4-FFF2-40B4-BE49-F238E27FC236}">
                <a16:creationId xmlns:a16="http://schemas.microsoft.com/office/drawing/2014/main" id="{79E02F5D-0982-DA44-964C-7F7D3D43BDF7}"/>
              </a:ext>
            </a:extLst>
          </p:cNvPr>
          <p:cNvPicPr>
            <a:picLocks noChangeAspect="1"/>
          </p:cNvPicPr>
          <p:nvPr/>
        </p:nvPicPr>
        <p:blipFill rotWithShape="1">
          <a:blip r:embed="rId18"/>
          <a:srcRect l="15333" t="29109" r="27620" b="28114"/>
          <a:stretch/>
        </p:blipFill>
        <p:spPr>
          <a:xfrm rot="16200000">
            <a:off x="6363972" y="231574"/>
            <a:ext cx="1094595" cy="1094401"/>
          </a:xfrm>
          <a:prstGeom prst="rect">
            <a:avLst/>
          </a:prstGeom>
        </p:spPr>
      </p:pic>
      <p:sp>
        <p:nvSpPr>
          <p:cNvPr id="48" name="TextBox 47">
            <a:extLst>
              <a:ext uri="{FF2B5EF4-FFF2-40B4-BE49-F238E27FC236}">
                <a16:creationId xmlns:a16="http://schemas.microsoft.com/office/drawing/2014/main" id="{F9450D1F-498A-FA44-BA93-F65F2B9A77E3}"/>
              </a:ext>
            </a:extLst>
          </p:cNvPr>
          <p:cNvSpPr txBox="1"/>
          <p:nvPr/>
        </p:nvSpPr>
        <p:spPr>
          <a:xfrm>
            <a:off x="212663" y="8922867"/>
            <a:ext cx="3454310" cy="892552"/>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TIPS FROM THE PROS:</a:t>
            </a:r>
            <a:endParaRPr lang="en-US" sz="1000" dirty="0">
              <a:latin typeface="Gisha" panose="020F0502020204030204" pitchFamily="34" charset="0"/>
              <a:cs typeface="Gisha" panose="020F0502020204030204" pitchFamily="34" charset="0"/>
            </a:endParaRP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Successful pollinations are typically performed with vigorous plants at the onset of flowering</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Pollen dehiscence occurs as the flower petals open, so look for fresh male in early-to-late morning</a:t>
            </a:r>
          </a:p>
        </p:txBody>
      </p:sp>
      <p:cxnSp>
        <p:nvCxnSpPr>
          <p:cNvPr id="51" name="Straight Arrow Connector 50">
            <a:extLst>
              <a:ext uri="{FF2B5EF4-FFF2-40B4-BE49-F238E27FC236}">
                <a16:creationId xmlns:a16="http://schemas.microsoft.com/office/drawing/2014/main" id="{63CD9DD1-AEF9-B148-AFE4-A03A2CAABF33}"/>
              </a:ext>
            </a:extLst>
          </p:cNvPr>
          <p:cNvCxnSpPr>
            <a:cxnSpLocks/>
            <a:stCxn id="57" idx="1"/>
          </p:cNvCxnSpPr>
          <p:nvPr/>
        </p:nvCxnSpPr>
        <p:spPr>
          <a:xfrm flipV="1">
            <a:off x="5853959" y="637775"/>
            <a:ext cx="960390" cy="148038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014B90C-41B9-A94E-95FC-8D4AFD1D1CE5}"/>
              </a:ext>
            </a:extLst>
          </p:cNvPr>
          <p:cNvCxnSpPr>
            <a:cxnSpLocks/>
            <a:stCxn id="57" idx="0"/>
          </p:cNvCxnSpPr>
          <p:nvPr/>
        </p:nvCxnSpPr>
        <p:spPr>
          <a:xfrm flipV="1">
            <a:off x="6221668" y="516261"/>
            <a:ext cx="917709" cy="1394149"/>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2F01D34-0386-224D-A923-E87010324D55}"/>
              </a:ext>
            </a:extLst>
          </p:cNvPr>
          <p:cNvCxnSpPr>
            <a:cxnSpLocks/>
            <a:stCxn id="59" idx="0"/>
          </p:cNvCxnSpPr>
          <p:nvPr/>
        </p:nvCxnSpPr>
        <p:spPr>
          <a:xfrm flipV="1">
            <a:off x="7063582" y="1098114"/>
            <a:ext cx="9707" cy="63011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609D28A-3D63-9C4A-A0A9-611EAD3AB890}"/>
              </a:ext>
            </a:extLst>
          </p:cNvPr>
          <p:cNvSpPr txBox="1"/>
          <p:nvPr/>
        </p:nvSpPr>
        <p:spPr>
          <a:xfrm>
            <a:off x="5184983" y="1880510"/>
            <a:ext cx="699766" cy="4154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KEEL PETALS</a:t>
            </a:r>
          </a:p>
        </p:txBody>
      </p:sp>
      <p:sp>
        <p:nvSpPr>
          <p:cNvPr id="57" name="TextBox 56">
            <a:extLst>
              <a:ext uri="{FF2B5EF4-FFF2-40B4-BE49-F238E27FC236}">
                <a16:creationId xmlns:a16="http://schemas.microsoft.com/office/drawing/2014/main" id="{F00CEDC9-5A16-124F-BD13-F23C81E8836A}"/>
              </a:ext>
            </a:extLst>
          </p:cNvPr>
          <p:cNvSpPr txBox="1"/>
          <p:nvPr/>
        </p:nvSpPr>
        <p:spPr>
          <a:xfrm>
            <a:off x="5853959" y="1910410"/>
            <a:ext cx="735417" cy="4154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WING PETALS</a:t>
            </a:r>
          </a:p>
        </p:txBody>
      </p:sp>
      <p:sp>
        <p:nvSpPr>
          <p:cNvPr id="59" name="TextBox 58">
            <a:extLst>
              <a:ext uri="{FF2B5EF4-FFF2-40B4-BE49-F238E27FC236}">
                <a16:creationId xmlns:a16="http://schemas.microsoft.com/office/drawing/2014/main" id="{A908AD37-CFB1-AD42-B82C-32695F6C98FF}"/>
              </a:ext>
            </a:extLst>
          </p:cNvPr>
          <p:cNvSpPr txBox="1"/>
          <p:nvPr/>
        </p:nvSpPr>
        <p:spPr>
          <a:xfrm>
            <a:off x="6469065" y="1728226"/>
            <a:ext cx="1189034" cy="415498"/>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STANDARD/ BANNER PETAL</a:t>
            </a:r>
          </a:p>
        </p:txBody>
      </p:sp>
      <p:sp>
        <p:nvSpPr>
          <p:cNvPr id="60" name="TextBox 59">
            <a:extLst>
              <a:ext uri="{FF2B5EF4-FFF2-40B4-BE49-F238E27FC236}">
                <a16:creationId xmlns:a16="http://schemas.microsoft.com/office/drawing/2014/main" id="{0EC64F47-6EFF-EB46-963C-C9C4D3BBFDB3}"/>
              </a:ext>
            </a:extLst>
          </p:cNvPr>
          <p:cNvSpPr txBox="1"/>
          <p:nvPr/>
        </p:nvSpPr>
        <p:spPr>
          <a:xfrm>
            <a:off x="336846" y="3885084"/>
            <a:ext cx="907006" cy="246221"/>
          </a:xfrm>
          <a:prstGeom prst="rect">
            <a:avLst/>
          </a:prstGeom>
          <a:noFill/>
        </p:spPr>
        <p:txBody>
          <a:bodyPr wrap="square" rtlCol="0">
            <a:spAutoFit/>
          </a:bodyPr>
          <a:lstStyle/>
          <a:p>
            <a:pPr algn="ctr"/>
            <a:r>
              <a:rPr lang="en-US" sz="1000" b="1" dirty="0">
                <a:latin typeface="Gisha" panose="020F0502020204030204" pitchFamily="34" charset="0"/>
                <a:cs typeface="Gisha" panose="020F0502020204030204" pitchFamily="34" charset="0"/>
              </a:rPr>
              <a:t>STANDARD</a:t>
            </a:r>
          </a:p>
        </p:txBody>
      </p:sp>
      <p:cxnSp>
        <p:nvCxnSpPr>
          <p:cNvPr id="61" name="Straight Arrow Connector 60">
            <a:extLst>
              <a:ext uri="{FF2B5EF4-FFF2-40B4-BE49-F238E27FC236}">
                <a16:creationId xmlns:a16="http://schemas.microsoft.com/office/drawing/2014/main" id="{EA125A06-4409-E544-A9E8-DA4DAB81CDE1}"/>
              </a:ext>
            </a:extLst>
          </p:cNvPr>
          <p:cNvCxnSpPr>
            <a:cxnSpLocks/>
            <a:stCxn id="60" idx="1"/>
          </p:cNvCxnSpPr>
          <p:nvPr/>
        </p:nvCxnSpPr>
        <p:spPr>
          <a:xfrm flipV="1">
            <a:off x="336846" y="3129431"/>
            <a:ext cx="216578" cy="87876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57944E3-9EAA-E143-A0D9-6DE3A2DE941E}"/>
              </a:ext>
            </a:extLst>
          </p:cNvPr>
          <p:cNvSpPr txBox="1"/>
          <p:nvPr/>
        </p:nvSpPr>
        <p:spPr>
          <a:xfrm>
            <a:off x="580773" y="3682593"/>
            <a:ext cx="663080" cy="246221"/>
          </a:xfrm>
          <a:prstGeom prst="rect">
            <a:avLst/>
          </a:prstGeom>
          <a:noFill/>
        </p:spPr>
        <p:txBody>
          <a:bodyPr wrap="square" rtlCol="0">
            <a:spAutoFit/>
          </a:bodyPr>
          <a:lstStyle/>
          <a:p>
            <a:pPr algn="ctr"/>
            <a:r>
              <a:rPr lang="en-US" sz="1000" b="1" dirty="0">
                <a:latin typeface="Gisha" panose="020F0502020204030204" pitchFamily="34" charset="0"/>
                <a:cs typeface="Gisha" panose="020F0502020204030204" pitchFamily="34" charset="0"/>
              </a:rPr>
              <a:t>SEPALS</a:t>
            </a:r>
          </a:p>
        </p:txBody>
      </p:sp>
      <p:cxnSp>
        <p:nvCxnSpPr>
          <p:cNvPr id="65" name="Straight Arrow Connector 64">
            <a:extLst>
              <a:ext uri="{FF2B5EF4-FFF2-40B4-BE49-F238E27FC236}">
                <a16:creationId xmlns:a16="http://schemas.microsoft.com/office/drawing/2014/main" id="{AF46C570-4A31-304D-9357-EDEE5E42452B}"/>
              </a:ext>
            </a:extLst>
          </p:cNvPr>
          <p:cNvCxnSpPr>
            <a:cxnSpLocks/>
            <a:stCxn id="63" idx="3"/>
          </p:cNvCxnSpPr>
          <p:nvPr/>
        </p:nvCxnSpPr>
        <p:spPr>
          <a:xfrm flipH="1" flipV="1">
            <a:off x="806783" y="3184732"/>
            <a:ext cx="437070" cy="62097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4C8D444-FC9B-2848-85BD-58DFA306C3AB}"/>
              </a:ext>
            </a:extLst>
          </p:cNvPr>
          <p:cNvSpPr txBox="1"/>
          <p:nvPr/>
        </p:nvSpPr>
        <p:spPr>
          <a:xfrm>
            <a:off x="246338" y="4109546"/>
            <a:ext cx="3537383" cy="553998"/>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Identify a flower bud with an unopened standard petal approximately 1mm longer than the sepals.  Remove all other buds and flowers near the identified female bud.</a:t>
            </a:r>
            <a:endParaRPr lang="en-US" sz="1035" dirty="0">
              <a:latin typeface="Gisha" panose="020F0502020204030204" pitchFamily="34" charset="0"/>
              <a:cs typeface="Gisha" panose="020F0502020204030204" pitchFamily="34" charset="0"/>
            </a:endParaRPr>
          </a:p>
        </p:txBody>
      </p:sp>
      <p:sp>
        <p:nvSpPr>
          <p:cNvPr id="71" name="TextBox 70">
            <a:extLst>
              <a:ext uri="{FF2B5EF4-FFF2-40B4-BE49-F238E27FC236}">
                <a16:creationId xmlns:a16="http://schemas.microsoft.com/office/drawing/2014/main" id="{0F5CAE16-74EA-0140-B3A7-A5A92421AC99}"/>
              </a:ext>
            </a:extLst>
          </p:cNvPr>
          <p:cNvSpPr txBox="1"/>
          <p:nvPr/>
        </p:nvSpPr>
        <p:spPr>
          <a:xfrm>
            <a:off x="3991526" y="2815931"/>
            <a:ext cx="3675705" cy="70788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Carefully pluck away the sepals around the base of the flower bud. Peel back the standard petal and remove it along with any remaining sepals to expose the keel petals. Disturb the flower as little as possible.</a:t>
            </a:r>
            <a:endParaRPr lang="en-US" sz="1035" dirty="0">
              <a:latin typeface="Gisha" panose="020F0502020204030204" pitchFamily="34" charset="0"/>
              <a:cs typeface="Gisha" panose="020F0502020204030204" pitchFamily="34" charset="0"/>
            </a:endParaRPr>
          </a:p>
        </p:txBody>
      </p:sp>
      <p:sp>
        <p:nvSpPr>
          <p:cNvPr id="74" name="TextBox 73">
            <a:extLst>
              <a:ext uri="{FF2B5EF4-FFF2-40B4-BE49-F238E27FC236}">
                <a16:creationId xmlns:a16="http://schemas.microsoft.com/office/drawing/2014/main" id="{2771F356-DFAA-4542-91F1-384E782D4EB2}"/>
              </a:ext>
            </a:extLst>
          </p:cNvPr>
          <p:cNvSpPr txBox="1"/>
          <p:nvPr/>
        </p:nvSpPr>
        <p:spPr>
          <a:xfrm>
            <a:off x="219787" y="1612350"/>
            <a:ext cx="5325497" cy="646331"/>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Peas have perfect flowers with both male and female reproductive organs.  They are highly self-pollinating and require manual manipulation, including emasculation, to make a controlled cross.</a:t>
            </a:r>
          </a:p>
        </p:txBody>
      </p:sp>
      <p:sp>
        <p:nvSpPr>
          <p:cNvPr id="75" name="TextBox 74">
            <a:extLst>
              <a:ext uri="{FF2B5EF4-FFF2-40B4-BE49-F238E27FC236}">
                <a16:creationId xmlns:a16="http://schemas.microsoft.com/office/drawing/2014/main" id="{EDA69DF7-14BE-BC4F-A7CB-05AA07E3D078}"/>
              </a:ext>
            </a:extLst>
          </p:cNvPr>
          <p:cNvSpPr txBox="1"/>
          <p:nvPr/>
        </p:nvSpPr>
        <p:spPr>
          <a:xfrm>
            <a:off x="1742173" y="5618245"/>
            <a:ext cx="1923565" cy="1015663"/>
          </a:xfrm>
          <a:prstGeom prst="rect">
            <a:avLst/>
          </a:prstGeom>
          <a:noFill/>
        </p:spPr>
        <p:txBody>
          <a:bodyPr wrap="square" rtlCol="0">
            <a:spAutoFit/>
          </a:bodyPr>
          <a:lstStyle/>
          <a:p>
            <a:pPr algn="r"/>
            <a:r>
              <a:rPr lang="en-US" sz="1000" dirty="0">
                <a:latin typeface="Gisha" panose="020F0502020204030204" pitchFamily="34" charset="0"/>
                <a:cs typeface="Gisha" panose="020F0502020204030204" pitchFamily="34" charset="0"/>
              </a:rPr>
              <a:t>Alternatively, grip the top portion of the keel petals and pull them in one swift motion from the flower to expose the pistil (the style, stigma, and ovary) and anthers.</a:t>
            </a:r>
            <a:endParaRPr lang="en-US" sz="1035" dirty="0">
              <a:latin typeface="Gisha" panose="020F0502020204030204" pitchFamily="34" charset="0"/>
              <a:cs typeface="Gisha" panose="020F0502020204030204" pitchFamily="34" charset="0"/>
            </a:endParaRPr>
          </a:p>
        </p:txBody>
      </p:sp>
      <p:sp>
        <p:nvSpPr>
          <p:cNvPr id="78" name="TextBox 77">
            <a:extLst>
              <a:ext uri="{FF2B5EF4-FFF2-40B4-BE49-F238E27FC236}">
                <a16:creationId xmlns:a16="http://schemas.microsoft.com/office/drawing/2014/main" id="{72ED3307-F43E-144A-96E6-80E6AB6F5622}"/>
              </a:ext>
            </a:extLst>
          </p:cNvPr>
          <p:cNvSpPr txBox="1"/>
          <p:nvPr/>
        </p:nvSpPr>
        <p:spPr>
          <a:xfrm>
            <a:off x="1185560" y="4984483"/>
            <a:ext cx="2480178" cy="707886"/>
          </a:xfrm>
          <a:prstGeom prst="rect">
            <a:avLst/>
          </a:prstGeom>
          <a:noFill/>
        </p:spPr>
        <p:txBody>
          <a:bodyPr wrap="square" rtlCol="0">
            <a:spAutoFit/>
          </a:bodyPr>
          <a:lstStyle/>
          <a:p>
            <a:pPr algn="r"/>
            <a:r>
              <a:rPr lang="en-US" sz="1000" dirty="0">
                <a:latin typeface="Gisha" panose="020F0502020204030204" pitchFamily="34" charset="0"/>
                <a:cs typeface="Gisha" panose="020F0502020204030204" pitchFamily="34" charset="0"/>
              </a:rPr>
              <a:t>Push the margins of the keel petals apart, peel the keel petals away from the base of bud, or make a slit in the keel to expose the stigma and anthers.</a:t>
            </a:r>
            <a:endParaRPr lang="en-US" sz="1035" dirty="0">
              <a:latin typeface="Gisha" panose="020F0502020204030204" pitchFamily="34" charset="0"/>
              <a:cs typeface="Gisha" panose="020F0502020204030204" pitchFamily="34" charset="0"/>
            </a:endParaRPr>
          </a:p>
        </p:txBody>
      </p:sp>
      <p:sp>
        <p:nvSpPr>
          <p:cNvPr id="79" name="TextBox 78">
            <a:extLst>
              <a:ext uri="{FF2B5EF4-FFF2-40B4-BE49-F238E27FC236}">
                <a16:creationId xmlns:a16="http://schemas.microsoft.com/office/drawing/2014/main" id="{B109D059-0C93-EB42-B1C6-6790596136A4}"/>
              </a:ext>
            </a:extLst>
          </p:cNvPr>
          <p:cNvSpPr txBox="1"/>
          <p:nvPr/>
        </p:nvSpPr>
        <p:spPr>
          <a:xfrm>
            <a:off x="3985514" y="5000287"/>
            <a:ext cx="1354755" cy="1015663"/>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Without touching or damaging the pistil, gently snip or tug the ten male stamens to remove the yellow anthers.</a:t>
            </a:r>
          </a:p>
        </p:txBody>
      </p:sp>
      <p:sp>
        <p:nvSpPr>
          <p:cNvPr id="82" name="TextBox 81">
            <a:extLst>
              <a:ext uri="{FF2B5EF4-FFF2-40B4-BE49-F238E27FC236}">
                <a16:creationId xmlns:a16="http://schemas.microsoft.com/office/drawing/2014/main" id="{83B777F8-F55F-2F43-8F36-4E4E3E3B4EDE}"/>
              </a:ext>
            </a:extLst>
          </p:cNvPr>
          <p:cNvSpPr txBox="1"/>
          <p:nvPr/>
        </p:nvSpPr>
        <p:spPr>
          <a:xfrm>
            <a:off x="3985514" y="8145883"/>
            <a:ext cx="2828835" cy="553998"/>
          </a:xfrm>
          <a:prstGeom prst="rect">
            <a:avLst/>
          </a:prstGeom>
          <a:noFill/>
        </p:spPr>
        <p:txBody>
          <a:bodyPr wrap="square" rtlCol="0">
            <a:spAutoFit/>
          </a:bodyPr>
          <a:lstStyle/>
          <a:p>
            <a:pPr algn="r"/>
            <a:r>
              <a:rPr lang="en-US" sz="1000" dirty="0">
                <a:latin typeface="Gisha" panose="020F0502020204030204" pitchFamily="34" charset="0"/>
                <a:cs typeface="Gisha" panose="020F0502020204030204" pitchFamily="34" charset="0"/>
              </a:rPr>
              <a:t>stewardship practices, using clean harvesting and storage practices to obtain high quality, safe seed.</a:t>
            </a:r>
          </a:p>
        </p:txBody>
      </p:sp>
      <p:sp>
        <p:nvSpPr>
          <p:cNvPr id="67" name="TextBox 66">
            <a:extLst>
              <a:ext uri="{FF2B5EF4-FFF2-40B4-BE49-F238E27FC236}">
                <a16:creationId xmlns:a16="http://schemas.microsoft.com/office/drawing/2014/main" id="{035A5FAD-F9EA-BA49-8EDE-D9651773EE62}"/>
              </a:ext>
            </a:extLst>
          </p:cNvPr>
          <p:cNvSpPr txBox="1"/>
          <p:nvPr/>
        </p:nvSpPr>
        <p:spPr>
          <a:xfrm>
            <a:off x="219787" y="6900329"/>
            <a:ext cx="1532636" cy="1169551"/>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Pull apart the standard, wing, and keel petals of an open male flower to expose the pollen-rich anthers.  Gently brush the pollen onto the stigmatic surface.</a:t>
            </a:r>
            <a:endParaRPr lang="en-US" sz="1035" dirty="0">
              <a:latin typeface="Gisha" panose="020F0502020204030204" pitchFamily="34" charset="0"/>
              <a:cs typeface="Gisha" panose="020F0502020204030204" pitchFamily="34" charset="0"/>
            </a:endParaRPr>
          </a:p>
        </p:txBody>
      </p:sp>
      <p:sp>
        <p:nvSpPr>
          <p:cNvPr id="69" name="TextBox 68">
            <a:extLst>
              <a:ext uri="{FF2B5EF4-FFF2-40B4-BE49-F238E27FC236}">
                <a16:creationId xmlns:a16="http://schemas.microsoft.com/office/drawing/2014/main" id="{363DF184-19A5-FB46-8258-3E22A9577FE9}"/>
              </a:ext>
            </a:extLst>
          </p:cNvPr>
          <p:cNvSpPr txBox="1"/>
          <p:nvPr/>
        </p:nvSpPr>
        <p:spPr>
          <a:xfrm>
            <a:off x="237182" y="7967133"/>
            <a:ext cx="1370235" cy="70788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This may be done with multiple male flowers for adequate pollen transfer.</a:t>
            </a:r>
            <a:endParaRPr lang="en-US" sz="1035" dirty="0">
              <a:latin typeface="Gisha" panose="020F0502020204030204" pitchFamily="34" charset="0"/>
              <a:cs typeface="Gisha" panose="020F0502020204030204" pitchFamily="34" charset="0"/>
            </a:endParaRPr>
          </a:p>
        </p:txBody>
      </p:sp>
      <p:sp>
        <p:nvSpPr>
          <p:cNvPr id="73" name="TextBox 72">
            <a:extLst>
              <a:ext uri="{FF2B5EF4-FFF2-40B4-BE49-F238E27FC236}">
                <a16:creationId xmlns:a16="http://schemas.microsoft.com/office/drawing/2014/main" id="{29CF0494-4038-9943-B107-ED9E9E3BCA31}"/>
              </a:ext>
            </a:extLst>
          </p:cNvPr>
          <p:cNvSpPr txBox="1"/>
          <p:nvPr/>
        </p:nvSpPr>
        <p:spPr>
          <a:xfrm>
            <a:off x="5192759" y="1549845"/>
            <a:ext cx="699766" cy="253916"/>
          </a:xfrm>
          <a:prstGeom prst="rect">
            <a:avLst/>
          </a:prstGeom>
          <a:noFill/>
        </p:spPr>
        <p:txBody>
          <a:bodyPr wrap="square" rtlCol="0">
            <a:spAutoFit/>
          </a:bodyPr>
          <a:lstStyle/>
          <a:p>
            <a:pPr algn="ctr"/>
            <a:r>
              <a:rPr lang="en-US" sz="1050" b="1" dirty="0">
                <a:latin typeface="Gisha" panose="020F0502020204030204" pitchFamily="34" charset="0"/>
                <a:cs typeface="Gisha" panose="020F0502020204030204" pitchFamily="34" charset="0"/>
              </a:rPr>
              <a:t>SEPALS</a:t>
            </a:r>
          </a:p>
        </p:txBody>
      </p:sp>
      <p:cxnSp>
        <p:nvCxnSpPr>
          <p:cNvPr id="76" name="Straight Arrow Connector 75">
            <a:extLst>
              <a:ext uri="{FF2B5EF4-FFF2-40B4-BE49-F238E27FC236}">
                <a16:creationId xmlns:a16="http://schemas.microsoft.com/office/drawing/2014/main" id="{281BA59B-7414-4B40-A622-65F6327FED0E}"/>
              </a:ext>
            </a:extLst>
          </p:cNvPr>
          <p:cNvCxnSpPr>
            <a:cxnSpLocks/>
            <a:stCxn id="73" idx="3"/>
          </p:cNvCxnSpPr>
          <p:nvPr/>
        </p:nvCxnSpPr>
        <p:spPr>
          <a:xfrm flipV="1">
            <a:off x="5892525" y="430027"/>
            <a:ext cx="787997" cy="1246776"/>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AA48EE2-380F-0841-9E38-C50B4452976D}"/>
              </a:ext>
            </a:extLst>
          </p:cNvPr>
          <p:cNvSpPr txBox="1"/>
          <p:nvPr/>
        </p:nvSpPr>
        <p:spPr>
          <a:xfrm>
            <a:off x="5301004" y="6925127"/>
            <a:ext cx="1569885" cy="1323439"/>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Label a light threaded crossing-tag with female x male designators and the date of the cross. Carefully adhere to the single pedicel connected to the flower bud. Follow good seed</a:t>
            </a:r>
          </a:p>
        </p:txBody>
      </p:sp>
      <p:sp>
        <p:nvSpPr>
          <p:cNvPr id="85" name="TextBox 84">
            <a:extLst>
              <a:ext uri="{FF2B5EF4-FFF2-40B4-BE49-F238E27FC236}">
                <a16:creationId xmlns:a16="http://schemas.microsoft.com/office/drawing/2014/main" id="{6753E8C2-8EB1-C14D-8C65-10F5903D496D}"/>
              </a:ext>
            </a:extLst>
          </p:cNvPr>
          <p:cNvSpPr txBox="1"/>
          <p:nvPr/>
        </p:nvSpPr>
        <p:spPr>
          <a:xfrm>
            <a:off x="3991210" y="5920447"/>
            <a:ext cx="2477854" cy="70788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This will prevent self pollination and prepare the female bud for the next step.  Ideally, emasculate immediately before performing the final cross.</a:t>
            </a:r>
            <a:endParaRPr lang="en-US" sz="1035" dirty="0">
              <a:latin typeface="Gisha" panose="020F0502020204030204" pitchFamily="34" charset="0"/>
              <a:cs typeface="Gisha" panose="020F0502020204030204" pitchFamily="34" charset="0"/>
            </a:endParaRPr>
          </a:p>
        </p:txBody>
      </p:sp>
      <p:grpSp>
        <p:nvGrpSpPr>
          <p:cNvPr id="80" name="Group 79">
            <a:extLst>
              <a:ext uri="{FF2B5EF4-FFF2-40B4-BE49-F238E27FC236}">
                <a16:creationId xmlns:a16="http://schemas.microsoft.com/office/drawing/2014/main" id="{C5BCA50B-3C11-6D49-B0E4-D2CA33C34D68}"/>
              </a:ext>
            </a:extLst>
          </p:cNvPr>
          <p:cNvGrpSpPr/>
          <p:nvPr/>
        </p:nvGrpSpPr>
        <p:grpSpPr>
          <a:xfrm>
            <a:off x="4010322" y="8922867"/>
            <a:ext cx="3494269" cy="986494"/>
            <a:chOff x="3997586" y="8875634"/>
            <a:chExt cx="3494269" cy="986494"/>
          </a:xfrm>
        </p:grpSpPr>
        <p:pic>
          <p:nvPicPr>
            <p:cNvPr id="81" name="Picture 80">
              <a:extLst>
                <a:ext uri="{FF2B5EF4-FFF2-40B4-BE49-F238E27FC236}">
                  <a16:creationId xmlns:a16="http://schemas.microsoft.com/office/drawing/2014/main" id="{3F4EED0E-515A-4D4B-B483-11BB834E8A0A}"/>
                </a:ext>
              </a:extLst>
            </p:cNvPr>
            <p:cNvPicPr>
              <a:picLocks noChangeAspect="1"/>
            </p:cNvPicPr>
            <p:nvPr/>
          </p:nvPicPr>
          <p:blipFill rotWithShape="1">
            <a:blip r:embed="rId19"/>
            <a:srcRect l="7142" t="6431" r="67247" b="40238"/>
            <a:stretch/>
          </p:blipFill>
          <p:spPr>
            <a:xfrm>
              <a:off x="4369602" y="9214606"/>
              <a:ext cx="961325" cy="304236"/>
            </a:xfrm>
            <a:prstGeom prst="rect">
              <a:avLst/>
            </a:prstGeom>
            <a:ln>
              <a:noFill/>
            </a:ln>
          </p:spPr>
        </p:pic>
        <p:pic>
          <p:nvPicPr>
            <p:cNvPr id="83" name="Picture 82">
              <a:extLst>
                <a:ext uri="{FF2B5EF4-FFF2-40B4-BE49-F238E27FC236}">
                  <a16:creationId xmlns:a16="http://schemas.microsoft.com/office/drawing/2014/main" id="{643DA006-527D-F944-9D33-5BEBFC6FCD18}"/>
                </a:ext>
              </a:extLst>
            </p:cNvPr>
            <p:cNvPicPr>
              <a:picLocks noChangeAspect="1"/>
            </p:cNvPicPr>
            <p:nvPr/>
          </p:nvPicPr>
          <p:blipFill>
            <a:blip r:embed="rId20"/>
            <a:stretch>
              <a:fillRect/>
            </a:stretch>
          </p:blipFill>
          <p:spPr>
            <a:xfrm>
              <a:off x="5812612" y="9113057"/>
              <a:ext cx="1679243" cy="500059"/>
            </a:xfrm>
            <a:prstGeom prst="rect">
              <a:avLst/>
            </a:prstGeom>
          </p:spPr>
        </p:pic>
        <p:sp>
          <p:nvSpPr>
            <p:cNvPr id="86" name="TextBox 85">
              <a:extLst>
                <a:ext uri="{FF2B5EF4-FFF2-40B4-BE49-F238E27FC236}">
                  <a16:creationId xmlns:a16="http://schemas.microsoft.com/office/drawing/2014/main" id="{3801916E-259C-4743-8C07-D3A6BCBDC6F7}"/>
                </a:ext>
              </a:extLst>
            </p:cNvPr>
            <p:cNvSpPr txBox="1"/>
            <p:nvPr/>
          </p:nvSpPr>
          <p:spPr>
            <a:xfrm>
              <a:off x="3997586" y="9523574"/>
              <a:ext cx="1866901" cy="338554"/>
            </a:xfrm>
            <a:prstGeom prst="rect">
              <a:avLst/>
            </a:prstGeom>
            <a:noFill/>
          </p:spPr>
          <p:txBody>
            <a:bodyPr wrap="square" rtlCol="0">
              <a:spAutoFit/>
            </a:bodyPr>
            <a:lstStyle/>
            <a:p>
              <a:pPr algn="ctr"/>
              <a:r>
                <a:rPr lang="en-US" sz="800" b="1" dirty="0">
                  <a:latin typeface="Gisha" panose="020F0502020204030204" pitchFamily="34" charset="0"/>
                  <a:cs typeface="Gisha" panose="020F0502020204030204" pitchFamily="34" charset="0"/>
                </a:rPr>
                <a:t>NORTHERN ORGANIC VEGETABLE IMPROVEMENT COOPERATIVE</a:t>
              </a:r>
              <a:endParaRPr lang="en-US" sz="500" dirty="0">
                <a:latin typeface="Gisha" panose="020F0502020204030204" pitchFamily="34" charset="0"/>
                <a:cs typeface="Gisha" panose="020F0502020204030204" pitchFamily="34" charset="0"/>
              </a:endParaRPr>
            </a:p>
          </p:txBody>
        </p:sp>
        <p:sp>
          <p:nvSpPr>
            <p:cNvPr id="87" name="TextBox 86">
              <a:extLst>
                <a:ext uri="{FF2B5EF4-FFF2-40B4-BE49-F238E27FC236}">
                  <a16:creationId xmlns:a16="http://schemas.microsoft.com/office/drawing/2014/main" id="{DBD183BC-020C-3142-8490-88E26D160764}"/>
                </a:ext>
              </a:extLst>
            </p:cNvPr>
            <p:cNvSpPr txBox="1"/>
            <p:nvPr/>
          </p:nvSpPr>
          <p:spPr>
            <a:xfrm>
              <a:off x="5797082" y="9543465"/>
              <a:ext cx="1679244" cy="276999"/>
            </a:xfrm>
            <a:prstGeom prst="rect">
              <a:avLst/>
            </a:prstGeom>
            <a:noFill/>
          </p:spPr>
          <p:txBody>
            <a:bodyPr wrap="square" rtlCol="0">
              <a:spAutoFit/>
            </a:bodyPr>
            <a:lstStyle/>
            <a:p>
              <a:pPr algn="ctr"/>
              <a:r>
                <a:rPr lang="en-US" sz="600" dirty="0">
                  <a:latin typeface="Gisha" panose="020F0502020204030204" pitchFamily="34" charset="0"/>
                  <a:cs typeface="Gisha" panose="020F0502020204030204" pitchFamily="34" charset="0"/>
                </a:rPr>
                <a:t>Photos and design by: H. Swegarden</a:t>
              </a:r>
            </a:p>
            <a:p>
              <a:pPr algn="ctr"/>
              <a:r>
                <a:rPr lang="en-US" sz="600" dirty="0">
                  <a:latin typeface="Gisha" panose="020F0502020204030204" pitchFamily="34" charset="0"/>
                  <a:cs typeface="Gisha" panose="020F0502020204030204" pitchFamily="34" charset="0"/>
                </a:rPr>
                <a:t>Demonstration by: K. Loria (</a:t>
              </a:r>
              <a:r>
                <a:rPr lang="en-US" sz="600" dirty="0" err="1">
                  <a:latin typeface="Gisha" panose="020F0502020204030204" pitchFamily="34" charset="0"/>
                  <a:cs typeface="Gisha" panose="020F0502020204030204" pitchFamily="34" charset="0"/>
                </a:rPr>
                <a:t>Mazourek</a:t>
              </a:r>
              <a:r>
                <a:rPr lang="en-US" sz="600" dirty="0">
                  <a:latin typeface="Gisha" panose="020F0502020204030204" pitchFamily="34" charset="0"/>
                  <a:cs typeface="Gisha" panose="020F0502020204030204" pitchFamily="34" charset="0"/>
                </a:rPr>
                <a:t> Lab)</a:t>
              </a:r>
            </a:p>
          </p:txBody>
        </p:sp>
        <p:sp>
          <p:nvSpPr>
            <p:cNvPr id="88" name="TextBox 87">
              <a:extLst>
                <a:ext uri="{FF2B5EF4-FFF2-40B4-BE49-F238E27FC236}">
                  <a16:creationId xmlns:a16="http://schemas.microsoft.com/office/drawing/2014/main" id="{9CC23FF2-71E0-564A-8118-90F095D6DB10}"/>
                </a:ext>
              </a:extLst>
            </p:cNvPr>
            <p:cNvSpPr txBox="1"/>
            <p:nvPr/>
          </p:nvSpPr>
          <p:spPr>
            <a:xfrm>
              <a:off x="3997586" y="8875634"/>
              <a:ext cx="2899073"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THIS PROJECT WAS SUPPORTED BY:</a:t>
              </a:r>
              <a:endParaRPr lang="en-US" sz="1000" dirty="0">
                <a:latin typeface="Gisha" panose="020F0502020204030204" pitchFamily="34" charset="0"/>
                <a:cs typeface="Gisha" panose="020F0502020204030204" pitchFamily="34" charset="0"/>
              </a:endParaRPr>
            </a:p>
          </p:txBody>
        </p:sp>
      </p:grpSp>
    </p:spTree>
    <p:extLst>
      <p:ext uri="{BB962C8B-B14F-4D97-AF65-F5344CB8AC3E}">
        <p14:creationId xmlns:p14="http://schemas.microsoft.com/office/powerpoint/2010/main" val="3650253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881</TotalTime>
  <Words>435</Words>
  <Application>Microsoft Macintosh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Gisha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35</cp:revision>
  <cp:lastPrinted>2019-06-27T21:06:40Z</cp:lastPrinted>
  <dcterms:created xsi:type="dcterms:W3CDTF">2019-01-24T14:11:53Z</dcterms:created>
  <dcterms:modified xsi:type="dcterms:W3CDTF">2020-06-16T16:25:57Z</dcterms:modified>
</cp:coreProperties>
</file>