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7772400" cy="100584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2448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" roundtripDataSignature="AMtx7mjsLV42cjQbDsk4DmDXELQJ25TXC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134"/>
    <p:restoredTop sz="94764"/>
  </p:normalViewPr>
  <p:slideViewPr>
    <p:cSldViewPr snapToGrid="0" snapToObjects="1" showGuides="1">
      <p:cViewPr>
        <p:scale>
          <a:sx n="141" d="100"/>
          <a:sy n="141" d="100"/>
        </p:scale>
        <p:origin x="816" y="-352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customschemas.google.com/relationships/presentationmetadata" Target="metadata"/><Relationship Id="rId10" Type="http://schemas.openxmlformats.org/officeDocument/2006/relationships/tableStyles" Target="tableStyles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236788" y="1143000"/>
            <a:ext cx="23844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dt" idx="10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ftr" idx="11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body" idx="1"/>
          </p:nvPr>
        </p:nvSpPr>
        <p:spPr>
          <a:xfrm rot="5400000">
            <a:off x="695219" y="2516718"/>
            <a:ext cx="6381962" cy="6703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dt" idx="10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ftr" idx="11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sldNum" idx="12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title"/>
          </p:nvPr>
        </p:nvSpPr>
        <p:spPr>
          <a:xfrm rot="5400000">
            <a:off x="2138071" y="3959569"/>
            <a:ext cx="8524029" cy="1675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body" idx="1"/>
          </p:nvPr>
        </p:nvSpPr>
        <p:spPr>
          <a:xfrm rot="5400000">
            <a:off x="-1262353" y="2332223"/>
            <a:ext cx="8524029" cy="493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dt" idx="10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ftr" idx="11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ldNum" idx="12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Calibri"/>
              <a:buNone/>
              <a:defRPr sz="51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  <a:defRPr sz="2040"/>
            </a:lvl1pPr>
            <a:lvl2pPr lvl="1" algn="ctr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/>
            </a:lvl2pPr>
            <a:lvl3pPr lvl="2" algn="ctr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530"/>
              <a:buNone/>
              <a:defRPr sz="1530"/>
            </a:lvl3pPr>
            <a:lvl4pPr lvl="3" algn="ctr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/>
            </a:lvl4pPr>
            <a:lvl5pPr lvl="4" algn="ctr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/>
            </a:lvl5pPr>
            <a:lvl6pPr lvl="5" algn="ctr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/>
            </a:lvl6pPr>
            <a:lvl7pPr lvl="6" algn="ctr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/>
            </a:lvl7pPr>
            <a:lvl8pPr lvl="7" algn="ctr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/>
            </a:lvl8pPr>
            <a:lvl9pPr lvl="8" algn="ctr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dt" idx="10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ftr" idx="11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dt" idx="10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ftr" idx="11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Calibri"/>
              <a:buNone/>
              <a:defRPr sz="51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  <a:defRPr sz="204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rgbClr val="888888"/>
              </a:buClr>
              <a:buSzPts val="1530"/>
              <a:buNone/>
              <a:defRPr sz="153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rgbClr val="888888"/>
              </a:buClr>
              <a:buSzPts val="1360"/>
              <a:buNone/>
              <a:defRPr sz="136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rgbClr val="888888"/>
              </a:buClr>
              <a:buSzPts val="1360"/>
              <a:buNone/>
              <a:defRPr sz="136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rgbClr val="888888"/>
              </a:buClr>
              <a:buSzPts val="1360"/>
              <a:buNone/>
              <a:defRPr sz="136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rgbClr val="888888"/>
              </a:buClr>
              <a:buSzPts val="1360"/>
              <a:buNone/>
              <a:defRPr sz="136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rgbClr val="888888"/>
              </a:buClr>
              <a:buSzPts val="1360"/>
              <a:buNone/>
              <a:defRPr sz="136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rgbClr val="888888"/>
              </a:buClr>
              <a:buSzPts val="1360"/>
              <a:buNone/>
              <a:defRPr sz="136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dt" idx="10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ftr" idx="11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534353" y="2677584"/>
            <a:ext cx="3303270" cy="638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2"/>
          </p:nvPr>
        </p:nvSpPr>
        <p:spPr>
          <a:xfrm>
            <a:off x="3934778" y="2677584"/>
            <a:ext cx="3303270" cy="638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dt" idx="10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ftr" idx="11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  <a:defRPr sz="2040" b="1"/>
            </a:lvl1pPr>
            <a:lvl2pPr marL="914400" lvl="1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2pPr>
            <a:lvl3pPr marL="1371600" lvl="2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530"/>
              <a:buNone/>
              <a:defRPr sz="1530" b="1"/>
            </a:lvl3pPr>
            <a:lvl4pPr marL="1828800" lvl="3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4pPr>
            <a:lvl5pPr marL="2286000" lvl="4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5pPr>
            <a:lvl6pPr marL="2743200" lvl="5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6pPr>
            <a:lvl7pPr marL="3200400" lvl="6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7pPr>
            <a:lvl8pPr marL="3657600" lvl="7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8pPr>
            <a:lvl9pPr marL="4114800" lvl="8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body" idx="2"/>
          </p:nvPr>
        </p:nvSpPr>
        <p:spPr>
          <a:xfrm>
            <a:off x="535366" y="3674110"/>
            <a:ext cx="3288089" cy="5404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3"/>
          </p:nvPr>
        </p:nvSpPr>
        <p:spPr>
          <a:xfrm>
            <a:off x="3934778" y="2465706"/>
            <a:ext cx="3304282" cy="1208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  <a:defRPr sz="2040" b="1"/>
            </a:lvl1pPr>
            <a:lvl2pPr marL="914400" lvl="1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2pPr>
            <a:lvl3pPr marL="1371600" lvl="2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530"/>
              <a:buNone/>
              <a:defRPr sz="1530" b="1"/>
            </a:lvl3pPr>
            <a:lvl4pPr marL="1828800" lvl="3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4pPr>
            <a:lvl5pPr marL="2286000" lvl="4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5pPr>
            <a:lvl6pPr marL="2743200" lvl="5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6pPr>
            <a:lvl7pPr marL="3200400" lvl="6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7pPr>
            <a:lvl8pPr marL="3657600" lvl="7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8pPr>
            <a:lvl9pPr marL="4114800" lvl="8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4"/>
          </p:nvPr>
        </p:nvSpPr>
        <p:spPr>
          <a:xfrm>
            <a:off x="3934778" y="3674110"/>
            <a:ext cx="3304282" cy="5404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dt" idx="10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ftr" idx="11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sldNum" idx="12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dt" idx="10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ftr" idx="11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Font typeface="Calibri"/>
              <a:buNone/>
              <a:defRPr sz="272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body" idx="1"/>
          </p:nvPr>
        </p:nvSpPr>
        <p:spPr>
          <a:xfrm>
            <a:off x="3304282" y="1448226"/>
            <a:ext cx="3934778" cy="7147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132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  <a:defRPr sz="2720"/>
            </a:lvl1pPr>
            <a:lvl2pPr marL="914400" lvl="1" indent="-37973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380"/>
              <a:buChar char="•"/>
              <a:defRPr sz="2380"/>
            </a:lvl2pPr>
            <a:lvl3pPr marL="1371600" lvl="2" indent="-358139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040"/>
              <a:buChar char="•"/>
              <a:defRPr sz="2040"/>
            </a:lvl3pPr>
            <a:lvl4pPr marL="1828800" lvl="3" indent="-33655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4pPr>
            <a:lvl5pPr marL="2286000" lvl="4" indent="-33655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5pPr>
            <a:lvl6pPr marL="2743200" lvl="5" indent="-33655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6pPr>
            <a:lvl7pPr marL="3200400" lvl="6" indent="-33655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7pPr>
            <a:lvl8pPr marL="3657600" lvl="7" indent="-33655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8pPr>
            <a:lvl9pPr marL="4114800" lvl="8" indent="-33655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2"/>
          </p:nvPr>
        </p:nvSpPr>
        <p:spPr>
          <a:xfrm>
            <a:off x="535365" y="3017520"/>
            <a:ext cx="2506801" cy="559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/>
            </a:lvl1pPr>
            <a:lvl2pPr marL="914400" lvl="1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190"/>
              <a:buNone/>
              <a:defRPr sz="1190"/>
            </a:lvl2pPr>
            <a:lvl3pPr marL="1371600" lvl="2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020"/>
              <a:buNone/>
              <a:defRPr sz="1020"/>
            </a:lvl3pPr>
            <a:lvl4pPr marL="1828800" lvl="3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4pPr>
            <a:lvl5pPr marL="2286000" lvl="4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5pPr>
            <a:lvl6pPr marL="2743200" lvl="5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6pPr>
            <a:lvl7pPr marL="3200400" lvl="6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7pPr>
            <a:lvl8pPr marL="3657600" lvl="7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8pPr>
            <a:lvl9pPr marL="4114800" lvl="8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dt" idx="10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ftr" idx="11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Font typeface="Calibri"/>
              <a:buNone/>
              <a:defRPr sz="272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>
            <a:spLocks noGrp="1"/>
          </p:cNvSpPr>
          <p:nvPr>
            <p:ph type="pic" idx="2"/>
          </p:nvPr>
        </p:nvSpPr>
        <p:spPr>
          <a:xfrm>
            <a:off x="3304282" y="1448226"/>
            <a:ext cx="3934778" cy="7147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2720"/>
              <a:buFont typeface="Arial"/>
              <a:buNone/>
              <a:defRPr sz="27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None/>
              <a:defRPr sz="23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None/>
              <a:defRPr sz="20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body" idx="1"/>
          </p:nvPr>
        </p:nvSpPr>
        <p:spPr>
          <a:xfrm>
            <a:off x="535365" y="3017520"/>
            <a:ext cx="2506801" cy="559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/>
            </a:lvl1pPr>
            <a:lvl2pPr marL="914400" lvl="1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190"/>
              <a:buNone/>
              <a:defRPr sz="1190"/>
            </a:lvl2pPr>
            <a:lvl3pPr marL="1371600" lvl="2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020"/>
              <a:buNone/>
              <a:defRPr sz="1020"/>
            </a:lvl3pPr>
            <a:lvl4pPr marL="1828800" lvl="3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4pPr>
            <a:lvl5pPr marL="2286000" lvl="4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5pPr>
            <a:lvl6pPr marL="2743200" lvl="5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6pPr>
            <a:lvl7pPr marL="3200400" lvl="6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7pPr>
            <a:lvl8pPr marL="3657600" lvl="7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8pPr>
            <a:lvl9pPr marL="4114800" lvl="8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dt" idx="10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ftr" idx="11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40"/>
              <a:buFont typeface="Calibri"/>
              <a:buNone/>
              <a:defRPr sz="37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79730" algn="l" rtl="0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Char char="•"/>
              <a:defRPr sz="23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8140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Char char="•"/>
              <a:defRPr sz="20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5755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530"/>
              <a:buFont typeface="Arial"/>
              <a:buChar char="•"/>
              <a:defRPr sz="153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5754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530"/>
              <a:buFont typeface="Arial"/>
              <a:buChar char="•"/>
              <a:defRPr sz="153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5754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530"/>
              <a:buFont typeface="Arial"/>
              <a:buChar char="•"/>
              <a:defRPr sz="153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5754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530"/>
              <a:buFont typeface="Arial"/>
              <a:buChar char="•"/>
              <a:defRPr sz="153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5754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530"/>
              <a:buFont typeface="Arial"/>
              <a:buChar char="•"/>
              <a:defRPr sz="153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5754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530"/>
              <a:buFont typeface="Arial"/>
              <a:buChar char="•"/>
              <a:defRPr sz="153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jpg"/><Relationship Id="rId18" Type="http://schemas.openxmlformats.org/officeDocument/2006/relationships/image" Target="../media/image16.jpg"/><Relationship Id="rId3" Type="http://schemas.openxmlformats.org/officeDocument/2006/relationships/image" Target="../media/image1.jpg"/><Relationship Id="rId21" Type="http://schemas.openxmlformats.org/officeDocument/2006/relationships/image" Target="../media/image19.tiff"/><Relationship Id="rId7" Type="http://schemas.openxmlformats.org/officeDocument/2006/relationships/image" Target="../media/image5.png"/><Relationship Id="rId12" Type="http://schemas.openxmlformats.org/officeDocument/2006/relationships/image" Target="../media/image10.jpg"/><Relationship Id="rId17" Type="http://schemas.openxmlformats.org/officeDocument/2006/relationships/image" Target="../media/image15.tif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openxmlformats.org/officeDocument/2006/relationships/image" Target="../media/image3.jpg"/><Relationship Id="rId15" Type="http://schemas.openxmlformats.org/officeDocument/2006/relationships/image" Target="../media/image13.jpg"/><Relationship Id="rId10" Type="http://schemas.openxmlformats.org/officeDocument/2006/relationships/image" Target="../media/image8.png"/><Relationship Id="rId19" Type="http://schemas.openxmlformats.org/officeDocument/2006/relationships/image" Target="../media/image17.tiff"/><Relationship Id="rId4" Type="http://schemas.openxmlformats.org/officeDocument/2006/relationships/image" Target="../media/image2.jpg"/><Relationship Id="rId9" Type="http://schemas.openxmlformats.org/officeDocument/2006/relationships/image" Target="../media/image7.jpg"/><Relationship Id="rId1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 descr="A picture containing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2040" t="24194" r="19145" b="25212"/>
          <a:stretch/>
        </p:blipFill>
        <p:spPr>
          <a:xfrm rot="3695194">
            <a:off x="1628531" y="5741497"/>
            <a:ext cx="855063" cy="612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 descr="A close up of a snail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4194" t="23303" r="16835" b="30901"/>
          <a:stretch/>
        </p:blipFill>
        <p:spPr>
          <a:xfrm rot="1221598">
            <a:off x="924391" y="5634244"/>
            <a:ext cx="681122" cy="765844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/>
          <p:nvPr/>
        </p:nvSpPr>
        <p:spPr>
          <a:xfrm>
            <a:off x="114300" y="96252"/>
            <a:ext cx="7543800" cy="1371600"/>
          </a:xfrm>
          <a:prstGeom prst="rect">
            <a:avLst/>
          </a:prstGeom>
          <a:solidFill>
            <a:srgbClr val="945200">
              <a:alpha val="49803"/>
            </a:srgbClr>
          </a:solidFill>
          <a:ln w="12700" cap="flat" cmpd="sng">
            <a:solidFill>
              <a:srgbClr val="9452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114300" y="2341077"/>
            <a:ext cx="7543800" cy="117108"/>
          </a:xfrm>
          <a:prstGeom prst="rect">
            <a:avLst/>
          </a:prstGeom>
          <a:solidFill>
            <a:srgbClr val="945200">
              <a:alpha val="49803"/>
            </a:srgbClr>
          </a:solidFill>
          <a:ln w="12700" cap="flat" cmpd="sng">
            <a:solidFill>
              <a:srgbClr val="9452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/>
          <p:nvPr/>
        </p:nvSpPr>
        <p:spPr>
          <a:xfrm>
            <a:off x="114300" y="8625396"/>
            <a:ext cx="7543800" cy="117108"/>
          </a:xfrm>
          <a:prstGeom prst="rect">
            <a:avLst/>
          </a:prstGeom>
          <a:solidFill>
            <a:srgbClr val="945200">
              <a:alpha val="49803"/>
            </a:srgbClr>
          </a:solidFill>
          <a:ln w="12700" cap="flat" cmpd="sng">
            <a:solidFill>
              <a:srgbClr val="945200">
                <a:alpha val="4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"/>
          <p:cNvSpPr txBox="1"/>
          <p:nvPr/>
        </p:nvSpPr>
        <p:spPr>
          <a:xfrm>
            <a:off x="114300" y="2495203"/>
            <a:ext cx="399227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200" b="1" i="0" u="none" strike="noStrike" cap="none" dirty="0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Étape UN : Recueillir du pollen viable d’un donneur</a:t>
            </a:r>
            <a:endParaRPr dirty="0"/>
          </a:p>
        </p:txBody>
      </p:sp>
      <p:sp>
        <p:nvSpPr>
          <p:cNvPr id="95" name="Google Shape;95;p1"/>
          <p:cNvSpPr txBox="1"/>
          <p:nvPr/>
        </p:nvSpPr>
        <p:spPr>
          <a:xfrm>
            <a:off x="218028" y="238547"/>
            <a:ext cx="625879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800" b="1">
                <a:solidFill>
                  <a:schemeClr val="lt1"/>
                </a:solidFill>
                <a:latin typeface="Gisha"/>
                <a:ea typeface="Gisha"/>
                <a:cs typeface="Gisha"/>
                <a:sym typeface="Gisha"/>
              </a:rPr>
              <a:t>GUIDE DE POLLINISATION DES TOMATES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i="1">
                <a:solidFill>
                  <a:schemeClr val="lt1"/>
                </a:solidFill>
                <a:latin typeface="Gisha"/>
                <a:ea typeface="Gisha"/>
                <a:cs typeface="Gisha"/>
                <a:sym typeface="Gisha"/>
              </a:rPr>
              <a:t>Solanum lycopersicum</a:t>
            </a:r>
            <a:endParaRPr/>
          </a:p>
        </p:txBody>
      </p:sp>
      <p:sp>
        <p:nvSpPr>
          <p:cNvPr id="96" name="Google Shape;96;p1"/>
          <p:cNvSpPr txBox="1"/>
          <p:nvPr/>
        </p:nvSpPr>
        <p:spPr>
          <a:xfrm>
            <a:off x="114300" y="4477664"/>
            <a:ext cx="372204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200" b="1" dirty="0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Étape TROIS : Enlever les pétales pour exposer le stigmate</a:t>
            </a:r>
            <a:endParaRPr dirty="0"/>
          </a:p>
        </p:txBody>
      </p:sp>
      <p:sp>
        <p:nvSpPr>
          <p:cNvPr id="97" name="Google Shape;97;p1"/>
          <p:cNvSpPr txBox="1"/>
          <p:nvPr/>
        </p:nvSpPr>
        <p:spPr>
          <a:xfrm>
            <a:off x="114300" y="6547222"/>
            <a:ext cx="359704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200" b="1" dirty="0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Étape CINQ :  Bien étiqueter le croisement</a:t>
            </a:r>
            <a:endParaRPr dirty="0"/>
          </a:p>
        </p:txBody>
      </p:sp>
      <p:sp>
        <p:nvSpPr>
          <p:cNvPr id="98" name="Google Shape;98;p1"/>
          <p:cNvSpPr txBox="1"/>
          <p:nvPr/>
        </p:nvSpPr>
        <p:spPr>
          <a:xfrm>
            <a:off x="4025370" y="2495203"/>
            <a:ext cx="339304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200" b="1" dirty="0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Étape DEUX : Identifier des fleurs immatures</a:t>
            </a:r>
            <a:endParaRPr dirty="0"/>
          </a:p>
        </p:txBody>
      </p:sp>
      <p:sp>
        <p:nvSpPr>
          <p:cNvPr id="99" name="Google Shape;99;p1"/>
          <p:cNvSpPr txBox="1"/>
          <p:nvPr/>
        </p:nvSpPr>
        <p:spPr>
          <a:xfrm>
            <a:off x="4025370" y="4477664"/>
            <a:ext cx="370214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200" b="1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Étape QUATRE : Transférer le pollen du donneur au stigmate</a:t>
            </a:r>
            <a:endParaRPr/>
          </a:p>
        </p:txBody>
      </p:sp>
      <p:sp>
        <p:nvSpPr>
          <p:cNvPr id="100" name="Google Shape;100;p1"/>
          <p:cNvSpPr txBox="1"/>
          <p:nvPr/>
        </p:nvSpPr>
        <p:spPr>
          <a:xfrm>
            <a:off x="4025370" y="6547202"/>
            <a:ext cx="345087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200" b="1" dirty="0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Étape SIX :  Surveiller et récolter les fruits</a:t>
            </a:r>
            <a:endParaRPr dirty="0"/>
          </a:p>
        </p:txBody>
      </p:sp>
      <p:pic>
        <p:nvPicPr>
          <p:cNvPr id="101" name="Google Shape;101;p1" descr="A picture containing indoo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0209" y="2829207"/>
            <a:ext cx="1154656" cy="1539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" descr="A picture containing person, banana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20328" t="23506" r="26212" b="28007"/>
          <a:stretch/>
        </p:blipFill>
        <p:spPr>
          <a:xfrm rot="-921726">
            <a:off x="315869" y="3355782"/>
            <a:ext cx="559750" cy="676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" descr="A close up of a flower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400000">
            <a:off x="3938494" y="3009374"/>
            <a:ext cx="1646200" cy="1223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" descr="A picture containing green, vegetable, small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l="8670" r="20052"/>
          <a:stretch/>
        </p:blipFill>
        <p:spPr>
          <a:xfrm rot="5400000">
            <a:off x="6584827" y="7543280"/>
            <a:ext cx="933208" cy="981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" descr="A close up of a plan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35354" t="49095" r="27871" b="4816"/>
          <a:stretch/>
        </p:blipFill>
        <p:spPr>
          <a:xfrm rot="5798455">
            <a:off x="2411259" y="5637514"/>
            <a:ext cx="796592" cy="689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"/>
          <p:cNvPicPr preferRelativeResize="0"/>
          <p:nvPr/>
        </p:nvPicPr>
        <p:blipFill rotWithShape="1">
          <a:blip r:embed="rId10">
            <a:alphaModFix/>
          </a:blip>
          <a:srcRect l="34181" t="14824" r="38597" b="31505"/>
          <a:stretch/>
        </p:blipFill>
        <p:spPr>
          <a:xfrm rot="-739169">
            <a:off x="6847942" y="3567084"/>
            <a:ext cx="653165" cy="732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" descr="A close up of a flower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 l="21433" r="33378"/>
          <a:stretch/>
        </p:blipFill>
        <p:spPr>
          <a:xfrm rot="5400000">
            <a:off x="5240127" y="4570742"/>
            <a:ext cx="1129151" cy="1874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" descr="A close up of a hand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 l="29853" t="16111" r="27724" b="26575"/>
          <a:stretch/>
        </p:blipFill>
        <p:spPr>
          <a:xfrm>
            <a:off x="4165458" y="4959373"/>
            <a:ext cx="626827" cy="112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" descr="A picture containing animal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 t="15260" b="7213"/>
          <a:stretch/>
        </p:blipFill>
        <p:spPr>
          <a:xfrm rot="5400000">
            <a:off x="6584540" y="5193594"/>
            <a:ext cx="1111347" cy="646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" descr="A yellow flower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 l="41072" t="19510" r="4938" b="16833"/>
          <a:stretch/>
        </p:blipFill>
        <p:spPr>
          <a:xfrm rot="5400000">
            <a:off x="6476445" y="331169"/>
            <a:ext cx="1047478" cy="926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" descr="A close up of a flower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 l="5947" t="21859" r="1775" b="14052"/>
          <a:stretch/>
        </p:blipFill>
        <p:spPr>
          <a:xfrm rot="5400000">
            <a:off x="31168" y="7273825"/>
            <a:ext cx="1638662" cy="853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" descr="A close up of a flower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 l="14082" r="5776"/>
          <a:stretch/>
        </p:blipFill>
        <p:spPr>
          <a:xfrm rot="5400000">
            <a:off x="6433734" y="6819955"/>
            <a:ext cx="814116" cy="85357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3" name="Google Shape;113;p1"/>
          <p:cNvCxnSpPr>
            <a:stCxn id="114" idx="0"/>
          </p:cNvCxnSpPr>
          <p:nvPr/>
        </p:nvCxnSpPr>
        <p:spPr>
          <a:xfrm rot="10800000" flipH="1">
            <a:off x="6010651" y="926330"/>
            <a:ext cx="682200" cy="7689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15" name="Google Shape;115;p1"/>
          <p:cNvCxnSpPr>
            <a:stCxn id="116" idx="0"/>
          </p:cNvCxnSpPr>
          <p:nvPr/>
        </p:nvCxnSpPr>
        <p:spPr>
          <a:xfrm rot="10800000" flipH="1">
            <a:off x="6894725" y="869225"/>
            <a:ext cx="108300" cy="11658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17" name="Google Shape;117;p1"/>
          <p:cNvCxnSpPr>
            <a:stCxn id="118" idx="0"/>
          </p:cNvCxnSpPr>
          <p:nvPr/>
        </p:nvCxnSpPr>
        <p:spPr>
          <a:xfrm rot="10800000">
            <a:off x="7061275" y="928125"/>
            <a:ext cx="226500" cy="8700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14" name="Google Shape;114;p1"/>
          <p:cNvSpPr txBox="1"/>
          <p:nvPr/>
        </p:nvSpPr>
        <p:spPr>
          <a:xfrm>
            <a:off x="5657757" y="1695230"/>
            <a:ext cx="705787" cy="251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035" b="1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PÉTALE</a:t>
            </a:r>
            <a:endParaRPr/>
          </a:p>
        </p:txBody>
      </p:sp>
      <p:sp>
        <p:nvSpPr>
          <p:cNvPr id="116" name="Google Shape;116;p1"/>
          <p:cNvSpPr txBox="1"/>
          <p:nvPr/>
        </p:nvSpPr>
        <p:spPr>
          <a:xfrm>
            <a:off x="6476825" y="2035025"/>
            <a:ext cx="8358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035" b="1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ÉTAMINE</a:t>
            </a:r>
            <a:endParaRPr/>
          </a:p>
        </p:txBody>
      </p:sp>
      <p:sp>
        <p:nvSpPr>
          <p:cNvPr id="118" name="Google Shape;118;p1"/>
          <p:cNvSpPr txBox="1"/>
          <p:nvPr/>
        </p:nvSpPr>
        <p:spPr>
          <a:xfrm>
            <a:off x="6837475" y="1798125"/>
            <a:ext cx="9006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035" b="1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STIGMATE</a:t>
            </a:r>
            <a:endParaRPr/>
          </a:p>
        </p:txBody>
      </p:sp>
      <p:cxnSp>
        <p:nvCxnSpPr>
          <p:cNvPr id="119" name="Google Shape;119;p1"/>
          <p:cNvCxnSpPr/>
          <p:nvPr/>
        </p:nvCxnSpPr>
        <p:spPr>
          <a:xfrm rot="10800000" flipH="1">
            <a:off x="6374186" y="760278"/>
            <a:ext cx="497449" cy="1137982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20" name="Google Shape;120;p1"/>
          <p:cNvSpPr txBox="1"/>
          <p:nvPr/>
        </p:nvSpPr>
        <p:spPr>
          <a:xfrm>
            <a:off x="5842726" y="1928525"/>
            <a:ext cx="739500" cy="2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035" b="1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SÉPALE</a:t>
            </a:r>
            <a:endParaRPr/>
          </a:p>
        </p:txBody>
      </p:sp>
      <p:sp>
        <p:nvSpPr>
          <p:cNvPr id="121" name="Google Shape;121;p1"/>
          <p:cNvSpPr txBox="1"/>
          <p:nvPr/>
        </p:nvSpPr>
        <p:spPr>
          <a:xfrm>
            <a:off x="156615" y="1512484"/>
            <a:ext cx="5408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200" b="1" dirty="0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Les tomates ont des fleurs parfaites avec des organes mâles et femelles. Les plants sont principalement </a:t>
            </a:r>
            <a:r>
              <a:rPr lang="fr-CA" sz="1200" b="1" dirty="0" err="1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autofécond</a:t>
            </a:r>
            <a:r>
              <a:rPr lang="fr-CA" sz="1200" b="1" dirty="0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, ce qui veut dire que les semences sauvegardées maintiendront leur pureté, à moins qu’une pollinisation contrôlée ne soit faite avant la maturation du pollen.</a:t>
            </a:r>
            <a:endParaRPr dirty="0"/>
          </a:p>
        </p:txBody>
      </p:sp>
      <p:sp>
        <p:nvSpPr>
          <p:cNvPr id="122" name="Google Shape;122;p1"/>
          <p:cNvSpPr txBox="1"/>
          <p:nvPr/>
        </p:nvSpPr>
        <p:spPr>
          <a:xfrm>
            <a:off x="1583449" y="2778679"/>
            <a:ext cx="2222933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000" dirty="0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Quatre à huit fleurs de tomate apparaissent habituellement sur une inflorescence. Repérez des fleurs jaune foncé de 7 à 8 semaines après l’ensemencement. Placez une fleur mature au-dessus de l’ouverture d’une capsule en plastique pour recueillir du pollen. Utilisez une brosse à dents électrique ou le bout de votre doigt pour faire tomber le pollen mature dans la capsule. </a:t>
            </a:r>
            <a:endParaRPr dirty="0"/>
          </a:p>
        </p:txBody>
      </p:sp>
      <p:sp>
        <p:nvSpPr>
          <p:cNvPr id="123" name="Google Shape;123;p1"/>
          <p:cNvSpPr txBox="1"/>
          <p:nvPr/>
        </p:nvSpPr>
        <p:spPr>
          <a:xfrm>
            <a:off x="5373425" y="2778322"/>
            <a:ext cx="208987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000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Repérez des fleurs immatures qui sont environ à un jour de l’anthèse (c.-à-d. la formation de pollen mature) ou de l’ouverture.</a:t>
            </a:r>
            <a:endParaRPr/>
          </a:p>
        </p:txBody>
      </p:sp>
      <p:sp>
        <p:nvSpPr>
          <p:cNvPr id="124" name="Google Shape;124;p1"/>
          <p:cNvSpPr txBox="1"/>
          <p:nvPr/>
        </p:nvSpPr>
        <p:spPr>
          <a:xfrm>
            <a:off x="193148" y="8811452"/>
            <a:ext cx="369597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200" b="1" dirty="0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CONSEILS DE PRO</a:t>
            </a:r>
            <a:endParaRPr sz="1000" dirty="0">
              <a:solidFill>
                <a:schemeClr val="dk1"/>
              </a:solidFill>
              <a:latin typeface="Gisha"/>
              <a:ea typeface="Gisha"/>
              <a:cs typeface="Gisha"/>
              <a:sym typeface="Gisha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lang="fr-CA" sz="900" dirty="0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Le pollen est habituellement à son plus viable tôt le matin.</a:t>
            </a:r>
            <a:endParaRPr sz="1200" dirty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lang="fr-CA" sz="900" dirty="0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Utilisez de l’alcool pour stériliser le matériel entre les différentes sources de pollen.</a:t>
            </a:r>
            <a:endParaRPr sz="1200" dirty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lang="fr-CA" sz="900" dirty="0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Essayez d’attendre une température fraîche, sèche et sans vent, et protégez (couvrez) les croisements avec du sac en coton, du tissus de couverture flottante, etc.</a:t>
            </a:r>
            <a:endParaRPr sz="1200" dirty="0"/>
          </a:p>
        </p:txBody>
      </p:sp>
      <p:sp>
        <p:nvSpPr>
          <p:cNvPr id="125" name="Google Shape;125;p1"/>
          <p:cNvSpPr txBox="1"/>
          <p:nvPr/>
        </p:nvSpPr>
        <p:spPr>
          <a:xfrm>
            <a:off x="5374297" y="3499972"/>
            <a:ext cx="144282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000" dirty="0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Enlevez les fleurs qui ont déjà commencé à s’ouvrir ou qui sont trop petites pour contenir un stigmate femelle viable</a:t>
            </a:r>
            <a:endParaRPr dirty="0"/>
          </a:p>
        </p:txBody>
      </p:sp>
      <p:sp>
        <p:nvSpPr>
          <p:cNvPr id="126" name="Google Shape;126;p1"/>
          <p:cNvSpPr txBox="1"/>
          <p:nvPr/>
        </p:nvSpPr>
        <p:spPr>
          <a:xfrm>
            <a:off x="218029" y="4878734"/>
            <a:ext cx="362337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000" dirty="0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Insérez délicatement des pinces entre les pétales de la fleur et tirez directement vers le haut pour enlever les pétales/l’étamine d’un mouvement rapide. Un seul stigmate restera attaché au calice.</a:t>
            </a:r>
            <a:endParaRPr dirty="0"/>
          </a:p>
        </p:txBody>
      </p:sp>
      <p:sp>
        <p:nvSpPr>
          <p:cNvPr id="127" name="Google Shape;127;p1"/>
          <p:cNvSpPr txBox="1"/>
          <p:nvPr/>
        </p:nvSpPr>
        <p:spPr>
          <a:xfrm>
            <a:off x="3957333" y="6134484"/>
            <a:ext cx="370214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000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À l’aide d’un pinceau stérile ou d’un coton-tige, recouvrez délicatement la surface stigmatique avec le pollen du donneur. </a:t>
            </a:r>
            <a:endParaRPr/>
          </a:p>
        </p:txBody>
      </p:sp>
      <p:sp>
        <p:nvSpPr>
          <p:cNvPr id="128" name="Google Shape;128;p1"/>
          <p:cNvSpPr txBox="1"/>
          <p:nvPr/>
        </p:nvSpPr>
        <p:spPr>
          <a:xfrm>
            <a:off x="4025370" y="6768417"/>
            <a:ext cx="2451449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000" dirty="0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Six à huit semaines peuvent être nécessaires pour que les fruits arrivent à maturité. Les semences sont physiologiquement matures lorsque le fruit est mûr. Elles peuvent alors être récoltées à l’aide de méthodes de fermentation humides. Suivez de bonnes pratiques de gestion de semences qui garantiront une récolte et un entreposage adéquats pour obtenir des semences sûres et propres.</a:t>
            </a:r>
            <a:endParaRPr dirty="0"/>
          </a:p>
        </p:txBody>
      </p:sp>
      <p:sp>
        <p:nvSpPr>
          <p:cNvPr id="129" name="Google Shape;129;p1"/>
          <p:cNvSpPr txBox="1"/>
          <p:nvPr/>
        </p:nvSpPr>
        <p:spPr>
          <a:xfrm>
            <a:off x="1346529" y="6834930"/>
            <a:ext cx="2494873" cy="1785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000" dirty="0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Si vous faites un croisement à l’intérieur sans la présence de pollinisateurs, il n’est pas absolument nécessaire de couvrir la fleur/l’inflorescence. Indiquez les désignations femelle x mâle et la date de croisement sur une petite étiquette. Plus d’une fleur immature peut être </a:t>
            </a:r>
            <a:r>
              <a:rPr lang="fr-CA" sz="1000" dirty="0" err="1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pollinisée</a:t>
            </a:r>
            <a:r>
              <a:rPr lang="fr-CA" sz="1000" dirty="0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rPr>
              <a:t> en même temps sur une même inflorescence. Le cas échéant, vous devez vous assurer de mettre une étiquette à la base de l’inflorescence.</a:t>
            </a:r>
            <a:endParaRPr dirty="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46C9CBDD-D969-6D46-AD7E-B3EE862D9FE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08330" y="9117380"/>
            <a:ext cx="1112434" cy="667461"/>
          </a:xfrm>
          <a:prstGeom prst="rect">
            <a:avLst/>
          </a:prstGeom>
        </p:spPr>
      </p:pic>
      <p:grpSp>
        <p:nvGrpSpPr>
          <p:cNvPr id="50" name="Google Shape;134;p1">
            <a:extLst>
              <a:ext uri="{FF2B5EF4-FFF2-40B4-BE49-F238E27FC236}">
                <a16:creationId xmlns:a16="http://schemas.microsoft.com/office/drawing/2014/main" id="{AA74CA80-9EFB-C744-9C58-6E6C29028A4C}"/>
              </a:ext>
            </a:extLst>
          </p:cNvPr>
          <p:cNvGrpSpPr/>
          <p:nvPr/>
        </p:nvGrpSpPr>
        <p:grpSpPr>
          <a:xfrm>
            <a:off x="3896844" y="8757300"/>
            <a:ext cx="3772407" cy="1169632"/>
            <a:chOff x="3896844" y="8730141"/>
            <a:chExt cx="3772407" cy="1169632"/>
          </a:xfrm>
        </p:grpSpPr>
        <p:sp>
          <p:nvSpPr>
            <p:cNvPr id="51" name="Google Shape;136;p1">
              <a:extLst>
                <a:ext uri="{FF2B5EF4-FFF2-40B4-BE49-F238E27FC236}">
                  <a16:creationId xmlns:a16="http://schemas.microsoft.com/office/drawing/2014/main" id="{55C5CB7C-02CF-7643-895D-0FFEDC74EE77}"/>
                </a:ext>
              </a:extLst>
            </p:cNvPr>
            <p:cNvSpPr txBox="1"/>
            <p:nvPr/>
          </p:nvSpPr>
          <p:spPr>
            <a:xfrm>
              <a:off x="3896844" y="8748207"/>
              <a:ext cx="1806954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CA" sz="1100" b="1">
                  <a:solidFill>
                    <a:schemeClr val="dk1"/>
                  </a:solidFill>
                  <a:latin typeface="Gisha"/>
                  <a:ea typeface="Gisha"/>
                  <a:cs typeface="Gisha"/>
                  <a:sym typeface="Gisha"/>
                </a:rPr>
                <a:t>Initialement publié sur : </a:t>
              </a:r>
              <a:endParaRPr sz="1100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endParaRPr>
            </a:p>
          </p:txBody>
        </p:sp>
        <p:sp>
          <p:nvSpPr>
            <p:cNvPr id="52" name="Google Shape;137;p1">
              <a:extLst>
                <a:ext uri="{FF2B5EF4-FFF2-40B4-BE49-F238E27FC236}">
                  <a16:creationId xmlns:a16="http://schemas.microsoft.com/office/drawing/2014/main" id="{62314DEF-CB59-8C4E-A057-DD2E6A13A7BB}"/>
                </a:ext>
              </a:extLst>
            </p:cNvPr>
            <p:cNvSpPr txBox="1"/>
            <p:nvPr/>
          </p:nvSpPr>
          <p:spPr>
            <a:xfrm>
              <a:off x="3896844" y="9072810"/>
              <a:ext cx="1112435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CA" sz="1100" b="1">
                  <a:solidFill>
                    <a:schemeClr val="dk1"/>
                  </a:solidFill>
                  <a:latin typeface="Gisha"/>
                  <a:ea typeface="Gisha"/>
                  <a:cs typeface="Gisha"/>
                  <a:sym typeface="Gisha"/>
                </a:rPr>
                <a:t>Traduit par : </a:t>
              </a:r>
              <a:endParaRPr sz="1100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endParaRPr>
            </a:p>
          </p:txBody>
        </p:sp>
        <p:sp>
          <p:nvSpPr>
            <p:cNvPr id="53" name="Google Shape;138;p1" descr="C:\Users\Hugo Martorell\Downloads\Combined logo for newsletter FRENCH (1).jpg">
              <a:extLst>
                <a:ext uri="{FF2B5EF4-FFF2-40B4-BE49-F238E27FC236}">
                  <a16:creationId xmlns:a16="http://schemas.microsoft.com/office/drawing/2014/main" id="{27D3D0E3-EBF2-BE44-8F97-7069CA086C14}"/>
                </a:ext>
              </a:extLst>
            </p:cNvPr>
            <p:cNvSpPr/>
            <p:nvPr/>
          </p:nvSpPr>
          <p:spPr>
            <a:xfrm>
              <a:off x="3993846" y="9321397"/>
              <a:ext cx="2035763" cy="577607"/>
            </a:xfrm>
            <a:prstGeom prst="rect">
              <a:avLst/>
            </a:prstGeom>
            <a:noFill/>
            <a:ln>
              <a:noFill/>
            </a:ln>
          </p:spPr>
        </p:sp>
        <p:pic>
          <p:nvPicPr>
            <p:cNvPr id="54" name="Google Shape;139;p1">
              <a:extLst>
                <a:ext uri="{FF2B5EF4-FFF2-40B4-BE49-F238E27FC236}">
                  <a16:creationId xmlns:a16="http://schemas.microsoft.com/office/drawing/2014/main" id="{94C52C49-5148-B64E-AD13-344A3F3576CB}"/>
                </a:ext>
              </a:extLst>
            </p:cNvPr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6423075" y="8730141"/>
              <a:ext cx="1240250" cy="3693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" name="Google Shape;141;p1" descr="C:\Users\Hugo Martorell\Downloads\eOrganic logo large res.png">
              <a:extLst>
                <a:ext uri="{FF2B5EF4-FFF2-40B4-BE49-F238E27FC236}">
                  <a16:creationId xmlns:a16="http://schemas.microsoft.com/office/drawing/2014/main" id="{80742AF3-E097-C54E-BA39-B5EEF0D58DB5}"/>
                </a:ext>
              </a:extLst>
            </p:cNvPr>
            <p:cNvSpPr/>
            <p:nvPr/>
          </p:nvSpPr>
          <p:spPr>
            <a:xfrm>
              <a:off x="5645285" y="8775240"/>
              <a:ext cx="831754" cy="261610"/>
            </a:xfrm>
            <a:prstGeom prst="rect">
              <a:avLst/>
            </a:prstGeom>
            <a:noFill/>
            <a:ln>
              <a:noFill/>
            </a:ln>
          </p:spPr>
        </p:sp>
        <p:sp>
          <p:nvSpPr>
            <p:cNvPr id="56" name="Google Shape;143;p1">
              <a:extLst>
                <a:ext uri="{FF2B5EF4-FFF2-40B4-BE49-F238E27FC236}">
                  <a16:creationId xmlns:a16="http://schemas.microsoft.com/office/drawing/2014/main" id="{BF3610B9-B513-DA4D-B2E4-ADAEF574154F}"/>
                </a:ext>
              </a:extLst>
            </p:cNvPr>
            <p:cNvSpPr txBox="1"/>
            <p:nvPr/>
          </p:nvSpPr>
          <p:spPr>
            <a:xfrm>
              <a:off x="5542157" y="9010036"/>
              <a:ext cx="2127094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CA" sz="800" b="1">
                  <a:solidFill>
                    <a:schemeClr val="dk1"/>
                  </a:solidFill>
                  <a:latin typeface="Gisha"/>
                  <a:ea typeface="Gisha"/>
                  <a:cs typeface="Gisha"/>
                  <a:sym typeface="Gisha"/>
                </a:rPr>
                <a:t>Photos et design par: </a:t>
              </a:r>
              <a:r>
                <a:rPr lang="fr-CA" sz="800">
                  <a:solidFill>
                    <a:schemeClr val="dk1"/>
                  </a:solidFill>
                  <a:latin typeface="Gisha"/>
                  <a:ea typeface="Gisha"/>
                  <a:cs typeface="Gisha"/>
                  <a:sym typeface="Gisha"/>
                </a:rPr>
                <a:t>Hannah Swegarden</a:t>
              </a:r>
              <a:endParaRPr sz="800">
                <a:solidFill>
                  <a:schemeClr val="dk1"/>
                </a:solidFill>
                <a:latin typeface="Gisha"/>
                <a:ea typeface="Gisha"/>
                <a:cs typeface="Gisha"/>
                <a:sym typeface="Gisha"/>
              </a:endParaRPr>
            </a:p>
          </p:txBody>
        </p:sp>
        <p:sp>
          <p:nvSpPr>
            <p:cNvPr id="57" name="Google Shape;142;p1" descr="C:\Users\Hugo Martorell\Desktop\Work SeedChange\Downloads\Visibilité_PCA\Powerpoint\Couleurs\PCA_PPT_Couleurs.jpg">
              <a:extLst>
                <a:ext uri="{FF2B5EF4-FFF2-40B4-BE49-F238E27FC236}">
                  <a16:creationId xmlns:a16="http://schemas.microsoft.com/office/drawing/2014/main" id="{4DEA3A9C-E883-EC47-8ABB-FC6A547F69B9}"/>
                </a:ext>
              </a:extLst>
            </p:cNvPr>
            <p:cNvSpPr/>
            <p:nvPr/>
          </p:nvSpPr>
          <p:spPr>
            <a:xfrm>
              <a:off x="6029609" y="9702362"/>
              <a:ext cx="1440976" cy="197411"/>
            </a:xfrm>
            <a:prstGeom prst="rect">
              <a:avLst/>
            </a:prstGeom>
            <a:noFill/>
            <a:ln>
              <a:noFill/>
            </a:ln>
          </p:spPr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6C766D4B-66C9-EF4E-B91B-7054AF48C14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75665" y="9335220"/>
            <a:ext cx="2082183" cy="59094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1A3455E2-3C67-4545-9692-4368933B3FD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46610" y="8802602"/>
            <a:ext cx="830429" cy="26120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2D174E8-B7D0-9743-AFB4-0F16CCE41DD2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68451"/>
          <a:stretch/>
        </p:blipFill>
        <p:spPr>
          <a:xfrm>
            <a:off x="6084663" y="9691819"/>
            <a:ext cx="1507300" cy="20518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484</Words>
  <Application>Microsoft Macintosh PowerPoint</Application>
  <PresentationFormat>Custom</PresentationFormat>
  <Paragraphs>28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Gisha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Swegarden</dc:creator>
  <cp:lastModifiedBy>Hannah Swegarden</cp:lastModifiedBy>
  <cp:revision>1</cp:revision>
  <dcterms:created xsi:type="dcterms:W3CDTF">2019-01-24T14:11:53Z</dcterms:created>
  <dcterms:modified xsi:type="dcterms:W3CDTF">2021-05-24T01:33:56Z</dcterms:modified>
</cp:coreProperties>
</file>