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7772400" cy="1005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 roundtripDataSignature="AMtx7mg8yMgZeaFAd7t7t7S4TBnYwioJx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266"/>
    <p:restoredTop sz="94658"/>
  </p:normalViewPr>
  <p:slideViewPr>
    <p:cSldViewPr snapToGrid="0" snapToObjects="1" showGuides="1">
      <p:cViewPr>
        <p:scale>
          <a:sx n="168" d="100"/>
          <a:sy n="168" d="100"/>
        </p:scale>
        <p:origin x="1584" y="-1824"/>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customschemas.google.com/relationships/presentationmetadata" Target="metadata"/><Relationship Id="rId10" Type="http://schemas.openxmlformats.org/officeDocument/2006/relationships/tableStyles" Target="tableStyles.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36788" y="1143000"/>
            <a:ext cx="23844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36788" y="1143000"/>
            <a:ext cx="23844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A"/>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695219" y="2516718"/>
            <a:ext cx="6381962" cy="67036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138071" y="3959569"/>
            <a:ext cx="8524029" cy="16759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1262353" y="2332223"/>
            <a:ext cx="8524029" cy="49306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582930" y="1646133"/>
            <a:ext cx="6606540" cy="35018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971550" y="5282989"/>
            <a:ext cx="5829300" cy="24284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50"/>
              </a:spcBef>
              <a:spcAft>
                <a:spcPts val="0"/>
              </a:spcAft>
              <a:buClr>
                <a:schemeClr val="dk1"/>
              </a:buClr>
              <a:buSzPts val="2040"/>
              <a:buNone/>
              <a:defRPr sz="2040"/>
            </a:lvl1pPr>
            <a:lvl2pPr lvl="1" algn="ctr">
              <a:lnSpc>
                <a:spcPct val="90000"/>
              </a:lnSpc>
              <a:spcBef>
                <a:spcPts val="425"/>
              </a:spcBef>
              <a:spcAft>
                <a:spcPts val="0"/>
              </a:spcAft>
              <a:buClr>
                <a:schemeClr val="dk1"/>
              </a:buClr>
              <a:buSzPts val="1700"/>
              <a:buNone/>
              <a:defRPr sz="1700"/>
            </a:lvl2pPr>
            <a:lvl3pPr lvl="2" algn="ctr">
              <a:lnSpc>
                <a:spcPct val="90000"/>
              </a:lnSpc>
              <a:spcBef>
                <a:spcPts val="425"/>
              </a:spcBef>
              <a:spcAft>
                <a:spcPts val="0"/>
              </a:spcAft>
              <a:buClr>
                <a:schemeClr val="dk1"/>
              </a:buClr>
              <a:buSzPts val="1530"/>
              <a:buNone/>
              <a:defRPr sz="1530"/>
            </a:lvl3pPr>
            <a:lvl4pPr lvl="3" algn="ctr">
              <a:lnSpc>
                <a:spcPct val="90000"/>
              </a:lnSpc>
              <a:spcBef>
                <a:spcPts val="425"/>
              </a:spcBef>
              <a:spcAft>
                <a:spcPts val="0"/>
              </a:spcAft>
              <a:buClr>
                <a:schemeClr val="dk1"/>
              </a:buClr>
              <a:buSzPts val="1360"/>
              <a:buNone/>
              <a:defRPr sz="1360"/>
            </a:lvl4pPr>
            <a:lvl5pPr lvl="4" algn="ctr">
              <a:lnSpc>
                <a:spcPct val="90000"/>
              </a:lnSpc>
              <a:spcBef>
                <a:spcPts val="425"/>
              </a:spcBef>
              <a:spcAft>
                <a:spcPts val="0"/>
              </a:spcAft>
              <a:buClr>
                <a:schemeClr val="dk1"/>
              </a:buClr>
              <a:buSzPts val="1360"/>
              <a:buNone/>
              <a:defRPr sz="1360"/>
            </a:lvl5pPr>
            <a:lvl6pPr lvl="5" algn="ctr">
              <a:lnSpc>
                <a:spcPct val="90000"/>
              </a:lnSpc>
              <a:spcBef>
                <a:spcPts val="425"/>
              </a:spcBef>
              <a:spcAft>
                <a:spcPts val="0"/>
              </a:spcAft>
              <a:buClr>
                <a:schemeClr val="dk1"/>
              </a:buClr>
              <a:buSzPts val="1360"/>
              <a:buNone/>
              <a:defRPr sz="1360"/>
            </a:lvl6pPr>
            <a:lvl7pPr lvl="6" algn="ctr">
              <a:lnSpc>
                <a:spcPct val="90000"/>
              </a:lnSpc>
              <a:spcBef>
                <a:spcPts val="425"/>
              </a:spcBef>
              <a:spcAft>
                <a:spcPts val="0"/>
              </a:spcAft>
              <a:buClr>
                <a:schemeClr val="dk1"/>
              </a:buClr>
              <a:buSzPts val="1360"/>
              <a:buNone/>
              <a:defRPr sz="1360"/>
            </a:lvl7pPr>
            <a:lvl8pPr lvl="7" algn="ctr">
              <a:lnSpc>
                <a:spcPct val="90000"/>
              </a:lnSpc>
              <a:spcBef>
                <a:spcPts val="425"/>
              </a:spcBef>
              <a:spcAft>
                <a:spcPts val="0"/>
              </a:spcAft>
              <a:buClr>
                <a:schemeClr val="dk1"/>
              </a:buClr>
              <a:buSzPts val="1360"/>
              <a:buNone/>
              <a:defRPr sz="1360"/>
            </a:lvl8pPr>
            <a:lvl9pPr lvl="8" algn="ctr">
              <a:lnSpc>
                <a:spcPct val="90000"/>
              </a:lnSpc>
              <a:spcBef>
                <a:spcPts val="425"/>
              </a:spcBef>
              <a:spcAft>
                <a:spcPts val="0"/>
              </a:spcAft>
              <a:buClr>
                <a:schemeClr val="dk1"/>
              </a:buClr>
              <a:buSzPts val="1360"/>
              <a:buNone/>
              <a:defRPr sz="1360"/>
            </a:lvl9pPr>
          </a:lstStyle>
          <a:p>
            <a:endParaRPr/>
          </a:p>
        </p:txBody>
      </p:sp>
      <p:sp>
        <p:nvSpPr>
          <p:cNvPr id="22" name="Google Shape;22;p4"/>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30305" y="2507618"/>
            <a:ext cx="6703695" cy="41840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530305" y="6731215"/>
            <a:ext cx="6703695" cy="22002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2040"/>
              <a:buNone/>
              <a:defRPr sz="2040">
                <a:solidFill>
                  <a:schemeClr val="dk1"/>
                </a:solidFill>
              </a:defRPr>
            </a:lvl1pPr>
            <a:lvl2pPr marL="914400" lvl="1" indent="-228600" algn="l">
              <a:lnSpc>
                <a:spcPct val="90000"/>
              </a:lnSpc>
              <a:spcBef>
                <a:spcPts val="425"/>
              </a:spcBef>
              <a:spcAft>
                <a:spcPts val="0"/>
              </a:spcAft>
              <a:buClr>
                <a:srgbClr val="888888"/>
              </a:buClr>
              <a:buSzPts val="1700"/>
              <a:buNone/>
              <a:defRPr sz="1700">
                <a:solidFill>
                  <a:srgbClr val="888888"/>
                </a:solidFill>
              </a:defRPr>
            </a:lvl2pPr>
            <a:lvl3pPr marL="1371600" lvl="2" indent="-228600" algn="l">
              <a:lnSpc>
                <a:spcPct val="90000"/>
              </a:lnSpc>
              <a:spcBef>
                <a:spcPts val="425"/>
              </a:spcBef>
              <a:spcAft>
                <a:spcPts val="0"/>
              </a:spcAft>
              <a:buClr>
                <a:srgbClr val="888888"/>
              </a:buClr>
              <a:buSzPts val="1530"/>
              <a:buNone/>
              <a:defRPr sz="1530">
                <a:solidFill>
                  <a:srgbClr val="888888"/>
                </a:solidFill>
              </a:defRPr>
            </a:lvl3pPr>
            <a:lvl4pPr marL="1828800" lvl="3" indent="-228600" algn="l">
              <a:lnSpc>
                <a:spcPct val="90000"/>
              </a:lnSpc>
              <a:spcBef>
                <a:spcPts val="425"/>
              </a:spcBef>
              <a:spcAft>
                <a:spcPts val="0"/>
              </a:spcAft>
              <a:buClr>
                <a:srgbClr val="888888"/>
              </a:buClr>
              <a:buSzPts val="1360"/>
              <a:buNone/>
              <a:defRPr sz="1360">
                <a:solidFill>
                  <a:srgbClr val="888888"/>
                </a:solidFill>
              </a:defRPr>
            </a:lvl4pPr>
            <a:lvl5pPr marL="2286000" lvl="4" indent="-228600" algn="l">
              <a:lnSpc>
                <a:spcPct val="90000"/>
              </a:lnSpc>
              <a:spcBef>
                <a:spcPts val="425"/>
              </a:spcBef>
              <a:spcAft>
                <a:spcPts val="0"/>
              </a:spcAft>
              <a:buClr>
                <a:srgbClr val="888888"/>
              </a:buClr>
              <a:buSzPts val="1360"/>
              <a:buNone/>
              <a:defRPr sz="1360">
                <a:solidFill>
                  <a:srgbClr val="888888"/>
                </a:solidFill>
              </a:defRPr>
            </a:lvl5pPr>
            <a:lvl6pPr marL="2743200" lvl="5" indent="-228600" algn="l">
              <a:lnSpc>
                <a:spcPct val="90000"/>
              </a:lnSpc>
              <a:spcBef>
                <a:spcPts val="425"/>
              </a:spcBef>
              <a:spcAft>
                <a:spcPts val="0"/>
              </a:spcAft>
              <a:buClr>
                <a:srgbClr val="888888"/>
              </a:buClr>
              <a:buSzPts val="1360"/>
              <a:buNone/>
              <a:defRPr sz="1360">
                <a:solidFill>
                  <a:srgbClr val="888888"/>
                </a:solidFill>
              </a:defRPr>
            </a:lvl6pPr>
            <a:lvl7pPr marL="3200400" lvl="6" indent="-228600" algn="l">
              <a:lnSpc>
                <a:spcPct val="90000"/>
              </a:lnSpc>
              <a:spcBef>
                <a:spcPts val="425"/>
              </a:spcBef>
              <a:spcAft>
                <a:spcPts val="0"/>
              </a:spcAft>
              <a:buClr>
                <a:srgbClr val="888888"/>
              </a:buClr>
              <a:buSzPts val="1360"/>
              <a:buNone/>
              <a:defRPr sz="1360">
                <a:solidFill>
                  <a:srgbClr val="888888"/>
                </a:solidFill>
              </a:defRPr>
            </a:lvl7pPr>
            <a:lvl8pPr marL="3657600" lvl="7" indent="-228600" algn="l">
              <a:lnSpc>
                <a:spcPct val="90000"/>
              </a:lnSpc>
              <a:spcBef>
                <a:spcPts val="425"/>
              </a:spcBef>
              <a:spcAft>
                <a:spcPts val="0"/>
              </a:spcAft>
              <a:buClr>
                <a:srgbClr val="888888"/>
              </a:buClr>
              <a:buSzPts val="1360"/>
              <a:buNone/>
              <a:defRPr sz="1360">
                <a:solidFill>
                  <a:srgbClr val="888888"/>
                </a:solidFill>
              </a:defRPr>
            </a:lvl8pPr>
            <a:lvl9pPr marL="4114800" lvl="8" indent="-228600" algn="l">
              <a:lnSpc>
                <a:spcPct val="90000"/>
              </a:lnSpc>
              <a:spcBef>
                <a:spcPts val="425"/>
              </a:spcBef>
              <a:spcAft>
                <a:spcPts val="0"/>
              </a:spcAft>
              <a:buClr>
                <a:srgbClr val="888888"/>
              </a:buClr>
              <a:buSzPts val="1360"/>
              <a:buNone/>
              <a:defRPr sz="1360">
                <a:solidFill>
                  <a:srgbClr val="888888"/>
                </a:solidFill>
              </a:defRPr>
            </a:lvl9pPr>
          </a:lstStyle>
          <a:p>
            <a:endParaRPr/>
          </a:p>
        </p:txBody>
      </p:sp>
      <p:sp>
        <p:nvSpPr>
          <p:cNvPr id="34" name="Google Shape;34;p6"/>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534353"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0" name="Google Shape;40;p7"/>
          <p:cNvSpPr txBox="1">
            <a:spLocks noGrp="1"/>
          </p:cNvSpPr>
          <p:nvPr>
            <p:ph type="body" idx="2"/>
          </p:nvPr>
        </p:nvSpPr>
        <p:spPr>
          <a:xfrm>
            <a:off x="3934778"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1" name="Google Shape;41;p7"/>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535365"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535366" y="2465706"/>
            <a:ext cx="3288089"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7" name="Google Shape;47;p8"/>
          <p:cNvSpPr txBox="1">
            <a:spLocks noGrp="1"/>
          </p:cNvSpPr>
          <p:nvPr>
            <p:ph type="body" idx="2"/>
          </p:nvPr>
        </p:nvSpPr>
        <p:spPr>
          <a:xfrm>
            <a:off x="535366" y="3674110"/>
            <a:ext cx="3288089"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8" name="Google Shape;48;p8"/>
          <p:cNvSpPr txBox="1">
            <a:spLocks noGrp="1"/>
          </p:cNvSpPr>
          <p:nvPr>
            <p:ph type="body" idx="3"/>
          </p:nvPr>
        </p:nvSpPr>
        <p:spPr>
          <a:xfrm>
            <a:off x="3934778" y="2465706"/>
            <a:ext cx="3304282"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9" name="Google Shape;49;p8"/>
          <p:cNvSpPr txBox="1">
            <a:spLocks noGrp="1"/>
          </p:cNvSpPr>
          <p:nvPr>
            <p:ph type="body" idx="4"/>
          </p:nvPr>
        </p:nvSpPr>
        <p:spPr>
          <a:xfrm>
            <a:off x="3934778" y="3674110"/>
            <a:ext cx="3304282"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50" name="Google Shape;50;p8"/>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L="457200" lvl="0" indent="-401320" algn="l">
              <a:lnSpc>
                <a:spcPct val="90000"/>
              </a:lnSpc>
              <a:spcBef>
                <a:spcPts val="850"/>
              </a:spcBef>
              <a:spcAft>
                <a:spcPts val="0"/>
              </a:spcAft>
              <a:buClr>
                <a:schemeClr val="dk1"/>
              </a:buClr>
              <a:buSzPts val="2720"/>
              <a:buChar char="•"/>
              <a:defRPr sz="2720"/>
            </a:lvl1pPr>
            <a:lvl2pPr marL="914400" lvl="1" indent="-379730" algn="l">
              <a:lnSpc>
                <a:spcPct val="90000"/>
              </a:lnSpc>
              <a:spcBef>
                <a:spcPts val="425"/>
              </a:spcBef>
              <a:spcAft>
                <a:spcPts val="0"/>
              </a:spcAft>
              <a:buClr>
                <a:schemeClr val="dk1"/>
              </a:buClr>
              <a:buSzPts val="2380"/>
              <a:buChar char="•"/>
              <a:defRPr sz="2380"/>
            </a:lvl2pPr>
            <a:lvl3pPr marL="1371600" lvl="2" indent="-358139" algn="l">
              <a:lnSpc>
                <a:spcPct val="90000"/>
              </a:lnSpc>
              <a:spcBef>
                <a:spcPts val="425"/>
              </a:spcBef>
              <a:spcAft>
                <a:spcPts val="0"/>
              </a:spcAft>
              <a:buClr>
                <a:schemeClr val="dk1"/>
              </a:buClr>
              <a:buSzPts val="2040"/>
              <a:buChar char="•"/>
              <a:defRPr sz="2040"/>
            </a:lvl3pPr>
            <a:lvl4pPr marL="1828800" lvl="3" indent="-336550" algn="l">
              <a:lnSpc>
                <a:spcPct val="90000"/>
              </a:lnSpc>
              <a:spcBef>
                <a:spcPts val="425"/>
              </a:spcBef>
              <a:spcAft>
                <a:spcPts val="0"/>
              </a:spcAft>
              <a:buClr>
                <a:schemeClr val="dk1"/>
              </a:buClr>
              <a:buSzPts val="1700"/>
              <a:buChar char="•"/>
              <a:defRPr sz="1700"/>
            </a:lvl4pPr>
            <a:lvl5pPr marL="2286000" lvl="4" indent="-336550" algn="l">
              <a:lnSpc>
                <a:spcPct val="90000"/>
              </a:lnSpc>
              <a:spcBef>
                <a:spcPts val="425"/>
              </a:spcBef>
              <a:spcAft>
                <a:spcPts val="0"/>
              </a:spcAft>
              <a:buClr>
                <a:schemeClr val="dk1"/>
              </a:buClr>
              <a:buSzPts val="1700"/>
              <a:buChar char="•"/>
              <a:defRPr sz="1700"/>
            </a:lvl5pPr>
            <a:lvl6pPr marL="2743200" lvl="5" indent="-336550" algn="l">
              <a:lnSpc>
                <a:spcPct val="90000"/>
              </a:lnSpc>
              <a:spcBef>
                <a:spcPts val="425"/>
              </a:spcBef>
              <a:spcAft>
                <a:spcPts val="0"/>
              </a:spcAft>
              <a:buClr>
                <a:schemeClr val="dk1"/>
              </a:buClr>
              <a:buSzPts val="1700"/>
              <a:buChar char="•"/>
              <a:defRPr sz="1700"/>
            </a:lvl6pPr>
            <a:lvl7pPr marL="3200400" lvl="6" indent="-336550" algn="l">
              <a:lnSpc>
                <a:spcPct val="90000"/>
              </a:lnSpc>
              <a:spcBef>
                <a:spcPts val="425"/>
              </a:spcBef>
              <a:spcAft>
                <a:spcPts val="0"/>
              </a:spcAft>
              <a:buClr>
                <a:schemeClr val="dk1"/>
              </a:buClr>
              <a:buSzPts val="1700"/>
              <a:buChar char="•"/>
              <a:defRPr sz="1700"/>
            </a:lvl7pPr>
            <a:lvl8pPr marL="3657600" lvl="7" indent="-336550" algn="l">
              <a:lnSpc>
                <a:spcPct val="90000"/>
              </a:lnSpc>
              <a:spcBef>
                <a:spcPts val="425"/>
              </a:spcBef>
              <a:spcAft>
                <a:spcPts val="0"/>
              </a:spcAft>
              <a:buClr>
                <a:schemeClr val="dk1"/>
              </a:buClr>
              <a:buSzPts val="1700"/>
              <a:buChar char="•"/>
              <a:defRPr sz="1700"/>
            </a:lvl8pPr>
            <a:lvl9pPr marL="4114800" lvl="8" indent="-336550" algn="l">
              <a:lnSpc>
                <a:spcPct val="90000"/>
              </a:lnSpc>
              <a:spcBef>
                <a:spcPts val="425"/>
              </a:spcBef>
              <a:spcAft>
                <a:spcPts val="0"/>
              </a:spcAft>
              <a:buClr>
                <a:schemeClr val="dk1"/>
              </a:buClr>
              <a:buSzPts val="1700"/>
              <a:buChar char="•"/>
              <a:defRPr sz="1700"/>
            </a:lvl9pPr>
          </a:lstStyle>
          <a:p>
            <a:endParaRPr/>
          </a:p>
        </p:txBody>
      </p:sp>
      <p:sp>
        <p:nvSpPr>
          <p:cNvPr id="61" name="Google Shape;61;p10"/>
          <p:cNvSpPr txBox="1">
            <a:spLocks noGrp="1"/>
          </p:cNvSpPr>
          <p:nvPr>
            <p:ph type="body" idx="2"/>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2" name="Google Shape;62;p10"/>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a:spLocks noGrp="1"/>
          </p:cNvSpPr>
          <p:nvPr>
            <p:ph type="pic" idx="2"/>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850"/>
              </a:spcBef>
              <a:spcAft>
                <a:spcPts val="0"/>
              </a:spcAft>
              <a:buClr>
                <a:schemeClr val="dk1"/>
              </a:buClr>
              <a:buSzPts val="2720"/>
              <a:buFont typeface="Arial"/>
              <a:buNone/>
              <a:defRPr sz="2720" b="0" i="0" u="none" strike="noStrike" cap="none">
                <a:solidFill>
                  <a:schemeClr val="dk1"/>
                </a:solidFill>
                <a:latin typeface="Calibri"/>
                <a:ea typeface="Calibri"/>
                <a:cs typeface="Calibri"/>
                <a:sym typeface="Calibri"/>
              </a:defRPr>
            </a:lvl1pPr>
            <a:lvl2pPr marR="0" lvl="1" algn="l" rtl="0">
              <a:lnSpc>
                <a:spcPct val="90000"/>
              </a:lnSpc>
              <a:spcBef>
                <a:spcPts val="425"/>
              </a:spcBef>
              <a:spcAft>
                <a:spcPts val="0"/>
              </a:spcAft>
              <a:buClr>
                <a:schemeClr val="dk1"/>
              </a:buClr>
              <a:buSzPts val="2380"/>
              <a:buFont typeface="Arial"/>
              <a:buNone/>
              <a:defRPr sz="2380" b="0" i="0" u="none" strike="noStrike" cap="none">
                <a:solidFill>
                  <a:schemeClr val="dk1"/>
                </a:solidFill>
                <a:latin typeface="Calibri"/>
                <a:ea typeface="Calibri"/>
                <a:cs typeface="Calibri"/>
                <a:sym typeface="Calibri"/>
              </a:defRPr>
            </a:lvl2pPr>
            <a:lvl3pPr marR="0" lvl="2" algn="l" rtl="0">
              <a:lnSpc>
                <a:spcPct val="90000"/>
              </a:lnSpc>
              <a:spcBef>
                <a:spcPts val="425"/>
              </a:spcBef>
              <a:spcAft>
                <a:spcPts val="0"/>
              </a:spcAft>
              <a:buClr>
                <a:schemeClr val="dk1"/>
              </a:buClr>
              <a:buSzPts val="2040"/>
              <a:buFont typeface="Arial"/>
              <a:buNone/>
              <a:defRPr sz="2040" b="0" i="0" u="none" strike="noStrike" cap="none">
                <a:solidFill>
                  <a:schemeClr val="dk1"/>
                </a:solidFill>
                <a:latin typeface="Calibri"/>
                <a:ea typeface="Calibri"/>
                <a:cs typeface="Calibri"/>
                <a:sym typeface="Calibri"/>
              </a:defRPr>
            </a:lvl3pPr>
            <a:lvl4pPr marR="0" lvl="3"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4pPr>
            <a:lvl5pPr marR="0" lvl="4"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5pPr>
            <a:lvl6pPr marR="0" lvl="5"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6pPr>
            <a:lvl7pPr marR="0" lvl="6"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7pPr>
            <a:lvl8pPr marR="0" lvl="7"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8pPr>
            <a:lvl9pPr marR="0" lvl="8" algn="l" rtl="0">
              <a:lnSpc>
                <a:spcPct val="90000"/>
              </a:lnSpc>
              <a:spcBef>
                <a:spcPts val="425"/>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body" idx="1"/>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9" name="Google Shape;69;p11"/>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740"/>
              <a:buFont typeface="Calibri"/>
              <a:buNone/>
              <a:defRPr sz="37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marR="0" lvl="0" indent="-379730" algn="l" rtl="0">
              <a:lnSpc>
                <a:spcPct val="90000"/>
              </a:lnSpc>
              <a:spcBef>
                <a:spcPts val="850"/>
              </a:spcBef>
              <a:spcAft>
                <a:spcPts val="0"/>
              </a:spcAft>
              <a:buClr>
                <a:schemeClr val="dk1"/>
              </a:buClr>
              <a:buSzPts val="2380"/>
              <a:buFont typeface="Arial"/>
              <a:buChar char="•"/>
              <a:defRPr sz="2380" b="0" i="0" u="none" strike="noStrike" cap="none">
                <a:solidFill>
                  <a:schemeClr val="dk1"/>
                </a:solidFill>
                <a:latin typeface="Calibri"/>
                <a:ea typeface="Calibri"/>
                <a:cs typeface="Calibri"/>
                <a:sym typeface="Calibri"/>
              </a:defRPr>
            </a:lvl1pPr>
            <a:lvl2pPr marL="914400" marR="0" lvl="1" indent="-358140" algn="l" rtl="0">
              <a:lnSpc>
                <a:spcPct val="90000"/>
              </a:lnSpc>
              <a:spcBef>
                <a:spcPts val="425"/>
              </a:spcBef>
              <a:spcAft>
                <a:spcPts val="0"/>
              </a:spcAft>
              <a:buClr>
                <a:schemeClr val="dk1"/>
              </a:buClr>
              <a:buSzPts val="2040"/>
              <a:buFont typeface="Arial"/>
              <a:buChar char="•"/>
              <a:defRPr sz="204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2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5755"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4pPr>
            <a:lvl5pPr marL="2286000" marR="0" lvl="4"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5pPr>
            <a:lvl6pPr marL="2743200" marR="0" lvl="5"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6pPr>
            <a:lvl7pPr marL="3200400" marR="0" lvl="6"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7pPr>
            <a:lvl8pPr marL="3657600" marR="0" lvl="7"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8pPr>
            <a:lvl9pPr marL="4114800" marR="0" lvl="8"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20" b="0" i="0" u="none" strike="noStrike" cap="none">
                <a:solidFill>
                  <a:srgbClr val="888888"/>
                </a:solidFill>
                <a:latin typeface="Calibri"/>
                <a:ea typeface="Calibri"/>
                <a:cs typeface="Calibri"/>
                <a:sym typeface="Calibri"/>
              </a:defRPr>
            </a:lvl1pPr>
            <a:lvl2pPr marL="0" marR="0" lvl="1" indent="0" algn="r" rtl="0">
              <a:spcBef>
                <a:spcPts val="0"/>
              </a:spcBef>
              <a:buNone/>
              <a:defRPr sz="1020" b="0" i="0" u="none" strike="noStrike" cap="none">
                <a:solidFill>
                  <a:srgbClr val="888888"/>
                </a:solidFill>
                <a:latin typeface="Calibri"/>
                <a:ea typeface="Calibri"/>
                <a:cs typeface="Calibri"/>
                <a:sym typeface="Calibri"/>
              </a:defRPr>
            </a:lvl2pPr>
            <a:lvl3pPr marL="0" marR="0" lvl="2" indent="0" algn="r" rtl="0">
              <a:spcBef>
                <a:spcPts val="0"/>
              </a:spcBef>
              <a:buNone/>
              <a:defRPr sz="1020" b="0" i="0" u="none" strike="noStrike" cap="none">
                <a:solidFill>
                  <a:srgbClr val="888888"/>
                </a:solidFill>
                <a:latin typeface="Calibri"/>
                <a:ea typeface="Calibri"/>
                <a:cs typeface="Calibri"/>
                <a:sym typeface="Calibri"/>
              </a:defRPr>
            </a:lvl3pPr>
            <a:lvl4pPr marL="0" marR="0" lvl="3" indent="0" algn="r" rtl="0">
              <a:spcBef>
                <a:spcPts val="0"/>
              </a:spcBef>
              <a:buNone/>
              <a:defRPr sz="1020" b="0" i="0" u="none" strike="noStrike" cap="none">
                <a:solidFill>
                  <a:srgbClr val="888888"/>
                </a:solidFill>
                <a:latin typeface="Calibri"/>
                <a:ea typeface="Calibri"/>
                <a:cs typeface="Calibri"/>
                <a:sym typeface="Calibri"/>
              </a:defRPr>
            </a:lvl4pPr>
            <a:lvl5pPr marL="0" marR="0" lvl="4" indent="0" algn="r" rtl="0">
              <a:spcBef>
                <a:spcPts val="0"/>
              </a:spcBef>
              <a:buNone/>
              <a:defRPr sz="1020" b="0" i="0" u="none" strike="noStrike" cap="none">
                <a:solidFill>
                  <a:srgbClr val="888888"/>
                </a:solidFill>
                <a:latin typeface="Calibri"/>
                <a:ea typeface="Calibri"/>
                <a:cs typeface="Calibri"/>
                <a:sym typeface="Calibri"/>
              </a:defRPr>
            </a:lvl5pPr>
            <a:lvl6pPr marL="0" marR="0" lvl="5" indent="0" algn="r" rtl="0">
              <a:spcBef>
                <a:spcPts val="0"/>
              </a:spcBef>
              <a:buNone/>
              <a:defRPr sz="1020" b="0" i="0" u="none" strike="noStrike" cap="none">
                <a:solidFill>
                  <a:srgbClr val="888888"/>
                </a:solidFill>
                <a:latin typeface="Calibri"/>
                <a:ea typeface="Calibri"/>
                <a:cs typeface="Calibri"/>
                <a:sym typeface="Calibri"/>
              </a:defRPr>
            </a:lvl6pPr>
            <a:lvl7pPr marL="0" marR="0" lvl="6" indent="0" algn="r" rtl="0">
              <a:spcBef>
                <a:spcPts val="0"/>
              </a:spcBef>
              <a:buNone/>
              <a:defRPr sz="1020" b="0" i="0" u="none" strike="noStrike" cap="none">
                <a:solidFill>
                  <a:srgbClr val="888888"/>
                </a:solidFill>
                <a:latin typeface="Calibri"/>
                <a:ea typeface="Calibri"/>
                <a:cs typeface="Calibri"/>
                <a:sym typeface="Calibri"/>
              </a:defRPr>
            </a:lvl7pPr>
            <a:lvl8pPr marL="0" marR="0" lvl="7" indent="0" algn="r" rtl="0">
              <a:spcBef>
                <a:spcPts val="0"/>
              </a:spcBef>
              <a:buNone/>
              <a:defRPr sz="1020" b="0" i="0" u="none" strike="noStrike" cap="none">
                <a:solidFill>
                  <a:srgbClr val="888888"/>
                </a:solidFill>
                <a:latin typeface="Calibri"/>
                <a:ea typeface="Calibri"/>
                <a:cs typeface="Calibri"/>
                <a:sym typeface="Calibri"/>
              </a:defRPr>
            </a:lvl8pPr>
            <a:lvl9pPr marL="0" marR="0" lvl="8" indent="0" algn="r" rtl="0">
              <a:spcBef>
                <a:spcPts val="0"/>
              </a:spcBef>
              <a:buNone/>
              <a:defRPr sz="10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tiff"/><Relationship Id="rId3" Type="http://schemas.openxmlformats.org/officeDocument/2006/relationships/image" Target="../media/image1.jpg"/><Relationship Id="rId21" Type="http://schemas.openxmlformats.org/officeDocument/2006/relationships/image" Target="../media/image19.tiff"/><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14300" y="96252"/>
            <a:ext cx="7543800" cy="1371600"/>
          </a:xfrm>
          <a:prstGeom prst="rect">
            <a:avLst/>
          </a:prstGeom>
          <a:solidFill>
            <a:srgbClr val="941651">
              <a:alpha val="49803"/>
            </a:srgbClr>
          </a:solidFill>
          <a:ln w="12700" cap="flat" cmpd="sng">
            <a:solidFill>
              <a:srgbClr val="94165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14300" y="2318217"/>
            <a:ext cx="7543800" cy="117108"/>
          </a:xfrm>
          <a:prstGeom prst="rect">
            <a:avLst/>
          </a:prstGeom>
          <a:solidFill>
            <a:srgbClr val="941651">
              <a:alpha val="49803"/>
            </a:srgbClr>
          </a:solidFill>
          <a:ln w="12700" cap="flat" cmpd="sng">
            <a:solidFill>
              <a:srgbClr val="94165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36026" y="8644255"/>
            <a:ext cx="7543800" cy="117108"/>
          </a:xfrm>
          <a:prstGeom prst="rect">
            <a:avLst/>
          </a:prstGeom>
          <a:solidFill>
            <a:srgbClr val="941651">
              <a:alpha val="49803"/>
            </a:srgbClr>
          </a:solidFill>
          <a:ln w="12700" cap="flat" cmpd="sng">
            <a:solidFill>
              <a:srgbClr val="941651">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txBox="1"/>
          <p:nvPr/>
        </p:nvSpPr>
        <p:spPr>
          <a:xfrm>
            <a:off x="194500" y="2440856"/>
            <a:ext cx="37017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i="0" u="none" strike="noStrike" cap="none" dirty="0">
                <a:solidFill>
                  <a:schemeClr val="dk1"/>
                </a:solidFill>
                <a:latin typeface="Gisha"/>
                <a:ea typeface="Gisha"/>
                <a:cs typeface="Gisha"/>
                <a:sym typeface="Gisha"/>
              </a:rPr>
              <a:t>Étape UN : Bien étiqueter les fleurs femelles matures</a:t>
            </a:r>
            <a:endParaRPr dirty="0"/>
          </a:p>
        </p:txBody>
      </p:sp>
      <p:sp>
        <p:nvSpPr>
          <p:cNvPr id="93" name="Google Shape;93;p1"/>
          <p:cNvSpPr txBox="1"/>
          <p:nvPr/>
        </p:nvSpPr>
        <p:spPr>
          <a:xfrm>
            <a:off x="216693" y="215117"/>
            <a:ext cx="6258792"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2600" b="1" dirty="0">
                <a:solidFill>
                  <a:schemeClr val="lt1"/>
                </a:solidFill>
                <a:latin typeface="Gisha"/>
                <a:ea typeface="Gisha"/>
                <a:cs typeface="Gisha"/>
                <a:sym typeface="Gisha"/>
              </a:rPr>
              <a:t>GUIDE DE POLLINISATION DES COURGES</a:t>
            </a:r>
            <a:endParaRPr dirty="0"/>
          </a:p>
          <a:p>
            <a:pPr marL="0" marR="0" lvl="0" indent="0" algn="l" rtl="0">
              <a:spcBef>
                <a:spcPts val="0"/>
              </a:spcBef>
              <a:spcAft>
                <a:spcPts val="0"/>
              </a:spcAft>
              <a:buNone/>
            </a:pPr>
            <a:r>
              <a:rPr lang="fr-CA" sz="1600" i="1" dirty="0" err="1">
                <a:solidFill>
                  <a:schemeClr val="lt1"/>
                </a:solidFill>
                <a:latin typeface="Gisha"/>
                <a:ea typeface="Gisha"/>
                <a:cs typeface="Gisha"/>
                <a:sym typeface="Gisha"/>
              </a:rPr>
              <a:t>Cucurbita</a:t>
            </a:r>
            <a:r>
              <a:rPr lang="fr-CA" sz="1600" i="1" dirty="0">
                <a:solidFill>
                  <a:schemeClr val="lt1"/>
                </a:solidFill>
                <a:latin typeface="Gisha"/>
                <a:ea typeface="Gisha"/>
                <a:cs typeface="Gisha"/>
                <a:sym typeface="Gisha"/>
              </a:rPr>
              <a:t> </a:t>
            </a:r>
            <a:r>
              <a:rPr lang="fr-CA" sz="1600" i="1" dirty="0" err="1">
                <a:solidFill>
                  <a:schemeClr val="lt1"/>
                </a:solidFill>
                <a:latin typeface="Gisha"/>
                <a:ea typeface="Gisha"/>
                <a:cs typeface="Gisha"/>
                <a:sym typeface="Gisha"/>
              </a:rPr>
              <a:t>moschata</a:t>
            </a:r>
            <a:endParaRPr sz="1600" i="1" dirty="0">
              <a:solidFill>
                <a:schemeClr val="lt1"/>
              </a:solidFill>
              <a:latin typeface="Gisha"/>
              <a:ea typeface="Gisha"/>
              <a:cs typeface="Gisha"/>
              <a:sym typeface="Gisha"/>
            </a:endParaRPr>
          </a:p>
        </p:txBody>
      </p:sp>
      <p:sp>
        <p:nvSpPr>
          <p:cNvPr id="94" name="Google Shape;94;p1"/>
          <p:cNvSpPr txBox="1"/>
          <p:nvPr/>
        </p:nvSpPr>
        <p:spPr>
          <a:xfrm>
            <a:off x="244001" y="4563137"/>
            <a:ext cx="36383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TROIS : Enlever les pétales pour exposer l’anthère</a:t>
            </a:r>
            <a:endParaRPr dirty="0"/>
          </a:p>
        </p:txBody>
      </p:sp>
      <p:sp>
        <p:nvSpPr>
          <p:cNvPr id="95" name="Google Shape;95;p1"/>
          <p:cNvSpPr txBox="1"/>
          <p:nvPr/>
        </p:nvSpPr>
        <p:spPr>
          <a:xfrm>
            <a:off x="249063" y="6625452"/>
            <a:ext cx="36371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a:solidFill>
                  <a:schemeClr val="dk1"/>
                </a:solidFill>
                <a:latin typeface="Gisha"/>
                <a:ea typeface="Gisha"/>
                <a:cs typeface="Gisha"/>
                <a:sym typeface="Gisha"/>
              </a:rPr>
              <a:t>Étape CINQ : Transférer le pollen du donneur au stigmate</a:t>
            </a:r>
            <a:endParaRPr/>
          </a:p>
        </p:txBody>
      </p:sp>
      <p:sp>
        <p:nvSpPr>
          <p:cNvPr id="96" name="Google Shape;96;p1"/>
          <p:cNvSpPr txBox="1"/>
          <p:nvPr/>
        </p:nvSpPr>
        <p:spPr>
          <a:xfrm>
            <a:off x="4040032" y="2468297"/>
            <a:ext cx="35519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DEUX : Repérer les fleurs mâles matures</a:t>
            </a:r>
            <a:endParaRPr dirty="0"/>
          </a:p>
        </p:txBody>
      </p:sp>
      <p:sp>
        <p:nvSpPr>
          <p:cNvPr id="97" name="Google Shape;97;p1"/>
          <p:cNvSpPr txBox="1"/>
          <p:nvPr/>
        </p:nvSpPr>
        <p:spPr>
          <a:xfrm>
            <a:off x="4070258" y="4563137"/>
            <a:ext cx="355660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Étape QUATRE : Enlever les pétales pour exposer le stigmate</a:t>
            </a:r>
            <a:endParaRPr dirty="0"/>
          </a:p>
        </p:txBody>
      </p:sp>
      <p:sp>
        <p:nvSpPr>
          <p:cNvPr id="98" name="Google Shape;98;p1"/>
          <p:cNvSpPr txBox="1"/>
          <p:nvPr/>
        </p:nvSpPr>
        <p:spPr>
          <a:xfrm>
            <a:off x="4070258" y="6612024"/>
            <a:ext cx="358784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a:solidFill>
                  <a:schemeClr val="dk1"/>
                </a:solidFill>
                <a:latin typeface="Gisha"/>
                <a:ea typeface="Gisha"/>
                <a:cs typeface="Gisha"/>
                <a:sym typeface="Gisha"/>
              </a:rPr>
              <a:t>Étape SIX :  Protéger et surveiller la croissance</a:t>
            </a:r>
            <a:endParaRPr/>
          </a:p>
        </p:txBody>
      </p:sp>
      <p:pic>
        <p:nvPicPr>
          <p:cNvPr id="99" name="Google Shape;99;p1" descr="A picture containing tree&#10;&#10;Description automatically generated"/>
          <p:cNvPicPr preferRelativeResize="0"/>
          <p:nvPr/>
        </p:nvPicPr>
        <p:blipFill rotWithShape="1">
          <a:blip r:embed="rId3">
            <a:alphaModFix/>
          </a:blip>
          <a:srcRect r="30377"/>
          <a:stretch/>
        </p:blipFill>
        <p:spPr>
          <a:xfrm>
            <a:off x="4142304" y="6902359"/>
            <a:ext cx="866975" cy="1613625"/>
          </a:xfrm>
          <a:prstGeom prst="rect">
            <a:avLst/>
          </a:prstGeom>
          <a:noFill/>
          <a:ln>
            <a:noFill/>
          </a:ln>
        </p:spPr>
      </p:pic>
      <p:pic>
        <p:nvPicPr>
          <p:cNvPr id="100" name="Google Shape;100;p1" descr="A close up of a flower&#10;&#10;Description automatically generated"/>
          <p:cNvPicPr preferRelativeResize="0"/>
          <p:nvPr/>
        </p:nvPicPr>
        <p:blipFill rotWithShape="1">
          <a:blip r:embed="rId4">
            <a:alphaModFix/>
          </a:blip>
          <a:srcRect/>
          <a:stretch/>
        </p:blipFill>
        <p:spPr>
          <a:xfrm>
            <a:off x="2881006" y="7538734"/>
            <a:ext cx="722448" cy="963264"/>
          </a:xfrm>
          <a:prstGeom prst="rect">
            <a:avLst/>
          </a:prstGeom>
          <a:noFill/>
          <a:ln>
            <a:noFill/>
          </a:ln>
        </p:spPr>
      </p:pic>
      <p:pic>
        <p:nvPicPr>
          <p:cNvPr id="101" name="Google Shape;101;p1" descr="A hand holding a banana&#10;&#10;Description automatically generated"/>
          <p:cNvPicPr preferRelativeResize="0"/>
          <p:nvPr/>
        </p:nvPicPr>
        <p:blipFill rotWithShape="1">
          <a:blip r:embed="rId5">
            <a:alphaModFix/>
          </a:blip>
          <a:srcRect l="28939" t="26349" r="8068" b="21362"/>
          <a:stretch/>
        </p:blipFill>
        <p:spPr>
          <a:xfrm>
            <a:off x="1750644" y="7538734"/>
            <a:ext cx="870356" cy="963264"/>
          </a:xfrm>
          <a:prstGeom prst="rect">
            <a:avLst/>
          </a:prstGeom>
          <a:noFill/>
          <a:ln>
            <a:noFill/>
          </a:ln>
        </p:spPr>
      </p:pic>
      <p:pic>
        <p:nvPicPr>
          <p:cNvPr id="102" name="Google Shape;102;p1" descr="A hand holding a piece of broccoli&#10;&#10;Description automatically generated"/>
          <p:cNvPicPr preferRelativeResize="0"/>
          <p:nvPr/>
        </p:nvPicPr>
        <p:blipFill rotWithShape="1">
          <a:blip r:embed="rId6">
            <a:alphaModFix/>
          </a:blip>
          <a:srcRect/>
          <a:stretch/>
        </p:blipFill>
        <p:spPr>
          <a:xfrm>
            <a:off x="438041" y="7100222"/>
            <a:ext cx="1128182" cy="1406786"/>
          </a:xfrm>
          <a:prstGeom prst="rect">
            <a:avLst/>
          </a:prstGeom>
          <a:noFill/>
          <a:ln>
            <a:noFill/>
          </a:ln>
        </p:spPr>
      </p:pic>
      <p:pic>
        <p:nvPicPr>
          <p:cNvPr id="103" name="Google Shape;103;p1" descr="A close up of a flower&#10;&#10;Description automatically generated"/>
          <p:cNvPicPr preferRelativeResize="0"/>
          <p:nvPr/>
        </p:nvPicPr>
        <p:blipFill rotWithShape="1">
          <a:blip r:embed="rId7">
            <a:alphaModFix/>
          </a:blip>
          <a:srcRect/>
          <a:stretch/>
        </p:blipFill>
        <p:spPr>
          <a:xfrm>
            <a:off x="6667832" y="5461135"/>
            <a:ext cx="802753" cy="1070337"/>
          </a:xfrm>
          <a:prstGeom prst="rect">
            <a:avLst/>
          </a:prstGeom>
          <a:noFill/>
          <a:ln>
            <a:noFill/>
          </a:ln>
        </p:spPr>
      </p:pic>
      <p:pic>
        <p:nvPicPr>
          <p:cNvPr id="104" name="Google Shape;104;p1" descr="A hand holding a banana&#10;&#10;Description automatically generated"/>
          <p:cNvPicPr preferRelativeResize="0"/>
          <p:nvPr/>
        </p:nvPicPr>
        <p:blipFill rotWithShape="1">
          <a:blip r:embed="rId8">
            <a:alphaModFix/>
          </a:blip>
          <a:srcRect/>
          <a:stretch/>
        </p:blipFill>
        <p:spPr>
          <a:xfrm>
            <a:off x="5589274" y="5478642"/>
            <a:ext cx="802753" cy="1070337"/>
          </a:xfrm>
          <a:prstGeom prst="rect">
            <a:avLst/>
          </a:prstGeom>
          <a:noFill/>
          <a:ln>
            <a:noFill/>
          </a:ln>
        </p:spPr>
      </p:pic>
      <p:pic>
        <p:nvPicPr>
          <p:cNvPr id="105" name="Google Shape;105;p1" descr="A hand holding a hot dog in a garden&#10;&#10;Description automatically generated"/>
          <p:cNvPicPr preferRelativeResize="0"/>
          <p:nvPr/>
        </p:nvPicPr>
        <p:blipFill rotWithShape="1">
          <a:blip r:embed="rId9">
            <a:alphaModFix/>
          </a:blip>
          <a:srcRect t="11119" b="18496"/>
          <a:stretch/>
        </p:blipFill>
        <p:spPr>
          <a:xfrm>
            <a:off x="4172954" y="5478642"/>
            <a:ext cx="1140515" cy="1070337"/>
          </a:xfrm>
          <a:prstGeom prst="rect">
            <a:avLst/>
          </a:prstGeom>
          <a:noFill/>
          <a:ln>
            <a:noFill/>
          </a:ln>
        </p:spPr>
      </p:pic>
      <p:pic>
        <p:nvPicPr>
          <p:cNvPr id="106" name="Google Shape;106;p1" descr="A close up of a flower&#10;&#10;Description automatically generated"/>
          <p:cNvPicPr preferRelativeResize="0"/>
          <p:nvPr/>
        </p:nvPicPr>
        <p:blipFill rotWithShape="1">
          <a:blip r:embed="rId10">
            <a:alphaModFix/>
          </a:blip>
          <a:srcRect l="3834" t="-4158" r="-3833" b="12456"/>
          <a:stretch/>
        </p:blipFill>
        <p:spPr>
          <a:xfrm>
            <a:off x="6326848" y="175385"/>
            <a:ext cx="1159547" cy="1159547"/>
          </a:xfrm>
          <a:prstGeom prst="rect">
            <a:avLst/>
          </a:prstGeom>
          <a:noFill/>
          <a:ln>
            <a:noFill/>
          </a:ln>
        </p:spPr>
      </p:pic>
      <p:pic>
        <p:nvPicPr>
          <p:cNvPr id="107" name="Google Shape;107;p1" descr="A close up of a hand holding a flower&#10;&#10;Description automatically generated"/>
          <p:cNvPicPr preferRelativeResize="0"/>
          <p:nvPr/>
        </p:nvPicPr>
        <p:blipFill rotWithShape="1">
          <a:blip r:embed="rId11">
            <a:alphaModFix/>
          </a:blip>
          <a:srcRect/>
          <a:stretch/>
        </p:blipFill>
        <p:spPr>
          <a:xfrm>
            <a:off x="2621017" y="5001657"/>
            <a:ext cx="1079896" cy="1558222"/>
          </a:xfrm>
          <a:prstGeom prst="rect">
            <a:avLst/>
          </a:prstGeom>
          <a:noFill/>
          <a:ln>
            <a:noFill/>
          </a:ln>
        </p:spPr>
      </p:pic>
      <p:pic>
        <p:nvPicPr>
          <p:cNvPr id="108" name="Google Shape;108;p1" descr="A hand holding a fruit&#10;&#10;Description automatically generated"/>
          <p:cNvPicPr preferRelativeResize="0"/>
          <p:nvPr/>
        </p:nvPicPr>
        <p:blipFill rotWithShape="1">
          <a:blip r:embed="rId12">
            <a:alphaModFix/>
          </a:blip>
          <a:srcRect/>
          <a:stretch/>
        </p:blipFill>
        <p:spPr>
          <a:xfrm>
            <a:off x="344354" y="5016011"/>
            <a:ext cx="1124433" cy="1596013"/>
          </a:xfrm>
          <a:prstGeom prst="rect">
            <a:avLst/>
          </a:prstGeom>
          <a:noFill/>
          <a:ln>
            <a:noFill/>
          </a:ln>
        </p:spPr>
      </p:pic>
      <p:pic>
        <p:nvPicPr>
          <p:cNvPr id="109" name="Google Shape;109;p1" descr="A hand holding a plant&#10;&#10;Description automatically generated"/>
          <p:cNvPicPr preferRelativeResize="0"/>
          <p:nvPr/>
        </p:nvPicPr>
        <p:blipFill rotWithShape="1">
          <a:blip r:embed="rId13">
            <a:alphaModFix/>
          </a:blip>
          <a:srcRect/>
          <a:stretch/>
        </p:blipFill>
        <p:spPr>
          <a:xfrm>
            <a:off x="4155294" y="2813388"/>
            <a:ext cx="1254732" cy="1672976"/>
          </a:xfrm>
          <a:prstGeom prst="rect">
            <a:avLst/>
          </a:prstGeom>
          <a:noFill/>
          <a:ln>
            <a:noFill/>
          </a:ln>
        </p:spPr>
      </p:pic>
      <p:pic>
        <p:nvPicPr>
          <p:cNvPr id="110" name="Google Shape;110;p1" descr="A close up of a flower&#10;&#10;Description automatically generated"/>
          <p:cNvPicPr preferRelativeResize="0"/>
          <p:nvPr/>
        </p:nvPicPr>
        <p:blipFill rotWithShape="1">
          <a:blip r:embed="rId14">
            <a:alphaModFix/>
          </a:blip>
          <a:srcRect l="21772" t="13967" r="18088" b="43909"/>
          <a:stretch/>
        </p:blipFill>
        <p:spPr>
          <a:xfrm rot="970010">
            <a:off x="5222513" y="2905153"/>
            <a:ext cx="713510" cy="666365"/>
          </a:xfrm>
          <a:prstGeom prst="rect">
            <a:avLst/>
          </a:prstGeom>
          <a:noFill/>
          <a:ln>
            <a:noFill/>
          </a:ln>
        </p:spPr>
      </p:pic>
      <p:pic>
        <p:nvPicPr>
          <p:cNvPr id="111" name="Google Shape;111;p1" descr="A hand holding a fruit&#10;&#10;Description automatically generated"/>
          <p:cNvPicPr preferRelativeResize="0"/>
          <p:nvPr/>
        </p:nvPicPr>
        <p:blipFill rotWithShape="1">
          <a:blip r:embed="rId15">
            <a:alphaModFix/>
          </a:blip>
          <a:srcRect/>
          <a:stretch/>
        </p:blipFill>
        <p:spPr>
          <a:xfrm>
            <a:off x="344354" y="2940621"/>
            <a:ext cx="1266471" cy="1576428"/>
          </a:xfrm>
          <a:prstGeom prst="rect">
            <a:avLst/>
          </a:prstGeom>
          <a:noFill/>
          <a:ln>
            <a:noFill/>
          </a:ln>
        </p:spPr>
      </p:pic>
      <p:pic>
        <p:nvPicPr>
          <p:cNvPr id="112" name="Google Shape;112;p1" descr="A picture containing person, floor, indoor, table&#10;&#10;Description automatically generated"/>
          <p:cNvPicPr preferRelativeResize="0"/>
          <p:nvPr/>
        </p:nvPicPr>
        <p:blipFill rotWithShape="1">
          <a:blip r:embed="rId16">
            <a:alphaModFix/>
          </a:blip>
          <a:srcRect l="53431" t="32376" r="4078" b="42238"/>
          <a:stretch/>
        </p:blipFill>
        <p:spPr>
          <a:xfrm rot="3545480">
            <a:off x="1302606" y="2997346"/>
            <a:ext cx="676168" cy="538575"/>
          </a:xfrm>
          <a:prstGeom prst="rect">
            <a:avLst/>
          </a:prstGeom>
          <a:noFill/>
          <a:ln>
            <a:noFill/>
          </a:ln>
        </p:spPr>
      </p:pic>
      <p:pic>
        <p:nvPicPr>
          <p:cNvPr id="113" name="Google Shape;113;p1" descr="A snake hanging from a tree&#10;&#10;Description automatically generated"/>
          <p:cNvPicPr preferRelativeResize="0"/>
          <p:nvPr/>
        </p:nvPicPr>
        <p:blipFill rotWithShape="1">
          <a:blip r:embed="rId17">
            <a:alphaModFix/>
          </a:blip>
          <a:srcRect l="-2339" t="5016" b="5497"/>
          <a:stretch/>
        </p:blipFill>
        <p:spPr>
          <a:xfrm rot="5400000">
            <a:off x="6659592" y="7672454"/>
            <a:ext cx="1015663" cy="666091"/>
          </a:xfrm>
          <a:prstGeom prst="rect">
            <a:avLst/>
          </a:prstGeom>
          <a:noFill/>
          <a:ln>
            <a:noFill/>
          </a:ln>
        </p:spPr>
      </p:pic>
      <p:sp>
        <p:nvSpPr>
          <p:cNvPr id="114" name="Google Shape;114;p1"/>
          <p:cNvSpPr txBox="1"/>
          <p:nvPr/>
        </p:nvSpPr>
        <p:spPr>
          <a:xfrm>
            <a:off x="6015950" y="2889033"/>
            <a:ext cx="1522509" cy="101562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CA" sz="1000" dirty="0">
                <a:solidFill>
                  <a:schemeClr val="dk1"/>
                </a:solidFill>
                <a:latin typeface="Gisha"/>
                <a:ea typeface="Gisha"/>
                <a:cs typeface="Gisha"/>
                <a:sym typeface="Gisha"/>
              </a:rPr>
              <a:t>Les fleurs mâles ont un pédicelle droit et étroit. Les étamines sont chargées de pollen qui n’est répandu que par des pollinisateurs actifs. </a:t>
            </a:r>
            <a:endParaRPr sz="1035" dirty="0">
              <a:solidFill>
                <a:schemeClr val="dk1"/>
              </a:solidFill>
              <a:latin typeface="Gisha"/>
              <a:ea typeface="Gisha"/>
              <a:cs typeface="Gisha"/>
              <a:sym typeface="Gisha"/>
            </a:endParaRPr>
          </a:p>
        </p:txBody>
      </p:sp>
      <p:sp>
        <p:nvSpPr>
          <p:cNvPr id="115" name="Google Shape;115;p1"/>
          <p:cNvSpPr txBox="1"/>
          <p:nvPr/>
        </p:nvSpPr>
        <p:spPr>
          <a:xfrm>
            <a:off x="1515399" y="4903422"/>
            <a:ext cx="1124400" cy="17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dirty="0">
                <a:solidFill>
                  <a:schemeClr val="dk1"/>
                </a:solidFill>
                <a:latin typeface="Gisha"/>
                <a:ea typeface="Gisha"/>
                <a:cs typeface="Gisha"/>
                <a:sym typeface="Gisha"/>
              </a:rPr>
              <a:t>Coupez doucement la fleur mâle du plant et enlevez les pétales pour exposer l’anthère. Vérifiez la qualité du pollen avant de poursuivre.</a:t>
            </a:r>
            <a:endParaRPr sz="1035" dirty="0">
              <a:solidFill>
                <a:schemeClr val="dk1"/>
              </a:solidFill>
              <a:latin typeface="Gisha"/>
              <a:ea typeface="Gisha"/>
              <a:cs typeface="Gisha"/>
              <a:sym typeface="Gisha"/>
            </a:endParaRPr>
          </a:p>
        </p:txBody>
      </p:sp>
      <p:sp>
        <p:nvSpPr>
          <p:cNvPr id="116" name="Google Shape;116;p1"/>
          <p:cNvSpPr txBox="1"/>
          <p:nvPr/>
        </p:nvSpPr>
        <p:spPr>
          <a:xfrm>
            <a:off x="4137470" y="4982223"/>
            <a:ext cx="348939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dirty="0">
                <a:solidFill>
                  <a:schemeClr val="dk1"/>
                </a:solidFill>
                <a:latin typeface="Gisha"/>
                <a:ea typeface="Gisha"/>
                <a:cs typeface="Gisha"/>
                <a:sym typeface="Gisha"/>
              </a:rPr>
              <a:t>Sans endommager l’ovaire, enlevez les pétales de la fleur femelle pour accéder à l’organe reproducteur (le stigmate).</a:t>
            </a:r>
            <a:endParaRPr dirty="0"/>
          </a:p>
        </p:txBody>
      </p:sp>
      <p:sp>
        <p:nvSpPr>
          <p:cNvPr id="117" name="Google Shape;117;p1"/>
          <p:cNvSpPr txBox="1"/>
          <p:nvPr/>
        </p:nvSpPr>
        <p:spPr>
          <a:xfrm>
            <a:off x="1517073" y="6979726"/>
            <a:ext cx="234781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a:solidFill>
                  <a:schemeClr val="dk1"/>
                </a:solidFill>
                <a:latin typeface="Gisha"/>
                <a:ea typeface="Gisha"/>
                <a:cs typeface="Gisha"/>
                <a:sym typeface="Gisha"/>
              </a:rPr>
              <a:t>Frottez délicatement le pollen sur la surface stigmatique. Vous devriez voir des grains de pollen sur le stigmate.</a:t>
            </a:r>
            <a:endParaRPr/>
          </a:p>
        </p:txBody>
      </p:sp>
      <p:sp>
        <p:nvSpPr>
          <p:cNvPr id="118" name="Google Shape;118;p1"/>
          <p:cNvSpPr txBox="1"/>
          <p:nvPr/>
        </p:nvSpPr>
        <p:spPr>
          <a:xfrm>
            <a:off x="4995529" y="6848698"/>
            <a:ext cx="2644746" cy="861734"/>
          </a:xfrm>
          <a:prstGeom prst="rect">
            <a:avLst/>
          </a:prstGeom>
          <a:noFill/>
          <a:ln>
            <a:noFill/>
          </a:ln>
        </p:spPr>
        <p:txBody>
          <a:bodyPr spcFirstLastPara="1" wrap="square" lIns="91425" tIns="45700" rIns="91425" bIns="45700" anchor="t" anchorCtr="0">
            <a:spAutoFit/>
          </a:bodyPr>
          <a:lstStyle/>
          <a:p>
            <a:pPr lvl="0"/>
            <a:r>
              <a:rPr lang="fr-CA" sz="1000" dirty="0">
                <a:solidFill>
                  <a:schemeClr val="dk1"/>
                </a:solidFill>
                <a:latin typeface="Gisha"/>
                <a:ea typeface="Gisha"/>
                <a:cs typeface="Gisha"/>
                <a:sym typeface="Gisha"/>
              </a:rPr>
              <a:t>À l’aide d’un sac en papier et d’une attache ou d’une brocheuse, couvrez la fleur femelle et l’ovaire pour empêcher une pollinisation croisée.  Les fruits pousseront et pourraient exiger plus de</a:t>
            </a:r>
            <a:endParaRPr sz="1000" dirty="0"/>
          </a:p>
        </p:txBody>
      </p:sp>
      <p:cxnSp>
        <p:nvCxnSpPr>
          <p:cNvPr id="119" name="Google Shape;119;p1"/>
          <p:cNvCxnSpPr>
            <a:stCxn id="120" idx="0"/>
          </p:cNvCxnSpPr>
          <p:nvPr/>
        </p:nvCxnSpPr>
        <p:spPr>
          <a:xfrm rot="10800000" flipH="1">
            <a:off x="6082249" y="926325"/>
            <a:ext cx="663000" cy="768900"/>
          </a:xfrm>
          <a:prstGeom prst="straightConnector1">
            <a:avLst/>
          </a:prstGeom>
          <a:noFill/>
          <a:ln w="19050" cap="flat" cmpd="sng">
            <a:solidFill>
              <a:srgbClr val="595959"/>
            </a:solidFill>
            <a:prstDash val="solid"/>
            <a:miter lim="800000"/>
            <a:headEnd type="none" w="sm" len="sm"/>
            <a:tailEnd type="triangle" w="med" len="med"/>
          </a:ln>
        </p:spPr>
      </p:cxnSp>
      <p:cxnSp>
        <p:nvCxnSpPr>
          <p:cNvPr id="121" name="Google Shape;121;p1"/>
          <p:cNvCxnSpPr>
            <a:cxnSpLocks/>
            <a:stCxn id="122" idx="2"/>
          </p:cNvCxnSpPr>
          <p:nvPr/>
        </p:nvCxnSpPr>
        <p:spPr>
          <a:xfrm flipH="1">
            <a:off x="5620932" y="2979983"/>
            <a:ext cx="414056" cy="226226"/>
          </a:xfrm>
          <a:prstGeom prst="straightConnector1">
            <a:avLst/>
          </a:prstGeom>
          <a:noFill/>
          <a:ln w="19050" cap="flat" cmpd="sng">
            <a:solidFill>
              <a:srgbClr val="595959"/>
            </a:solidFill>
            <a:prstDash val="solid"/>
            <a:miter lim="800000"/>
            <a:headEnd type="none" w="sm" len="sm"/>
            <a:tailEnd type="triangle" w="med" len="med"/>
          </a:ln>
        </p:spPr>
      </p:cxnSp>
      <p:cxnSp>
        <p:nvCxnSpPr>
          <p:cNvPr id="123" name="Google Shape;123;p1"/>
          <p:cNvCxnSpPr>
            <a:stCxn id="124" idx="0"/>
          </p:cNvCxnSpPr>
          <p:nvPr/>
        </p:nvCxnSpPr>
        <p:spPr>
          <a:xfrm rot="10800000">
            <a:off x="6961525" y="782075"/>
            <a:ext cx="182100" cy="1044900"/>
          </a:xfrm>
          <a:prstGeom prst="straightConnector1">
            <a:avLst/>
          </a:prstGeom>
          <a:noFill/>
          <a:ln w="19050" cap="flat" cmpd="sng">
            <a:solidFill>
              <a:srgbClr val="595959"/>
            </a:solidFill>
            <a:prstDash val="solid"/>
            <a:miter lim="800000"/>
            <a:headEnd type="none" w="sm" len="sm"/>
            <a:tailEnd type="triangle" w="med" len="med"/>
          </a:ln>
        </p:spPr>
      </p:cxnSp>
      <p:sp>
        <p:nvSpPr>
          <p:cNvPr id="120" name="Google Shape;120;p1"/>
          <p:cNvSpPr txBox="1"/>
          <p:nvPr/>
        </p:nvSpPr>
        <p:spPr>
          <a:xfrm>
            <a:off x="5657749" y="1695225"/>
            <a:ext cx="8490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200" b="1">
                <a:solidFill>
                  <a:schemeClr val="dk1"/>
                </a:solidFill>
                <a:latin typeface="Gisha"/>
                <a:ea typeface="Gisha"/>
                <a:cs typeface="Gisha"/>
                <a:sym typeface="Gisha"/>
              </a:rPr>
              <a:t>PÉTALE</a:t>
            </a:r>
            <a:endParaRPr/>
          </a:p>
        </p:txBody>
      </p:sp>
      <p:sp>
        <p:nvSpPr>
          <p:cNvPr id="122" name="Google Shape;122;p1"/>
          <p:cNvSpPr txBox="1"/>
          <p:nvPr/>
        </p:nvSpPr>
        <p:spPr>
          <a:xfrm>
            <a:off x="5599571" y="2733762"/>
            <a:ext cx="870834"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b="1" dirty="0">
                <a:solidFill>
                  <a:schemeClr val="dk1"/>
                </a:solidFill>
                <a:latin typeface="Gisha"/>
                <a:ea typeface="Gisha"/>
                <a:cs typeface="Gisha"/>
                <a:sym typeface="Gisha"/>
              </a:rPr>
              <a:t>ÉTAMINE</a:t>
            </a:r>
            <a:endParaRPr dirty="0"/>
          </a:p>
        </p:txBody>
      </p:sp>
      <p:sp>
        <p:nvSpPr>
          <p:cNvPr id="124" name="Google Shape;124;p1"/>
          <p:cNvSpPr txBox="1"/>
          <p:nvPr/>
        </p:nvSpPr>
        <p:spPr>
          <a:xfrm>
            <a:off x="6646975" y="1826975"/>
            <a:ext cx="9933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200" b="1">
                <a:solidFill>
                  <a:schemeClr val="dk1"/>
                </a:solidFill>
                <a:latin typeface="Gisha"/>
                <a:ea typeface="Gisha"/>
                <a:cs typeface="Gisha"/>
                <a:sym typeface="Gisha"/>
              </a:rPr>
              <a:t>STIGMATE</a:t>
            </a:r>
            <a:endParaRPr/>
          </a:p>
        </p:txBody>
      </p:sp>
      <p:cxnSp>
        <p:nvCxnSpPr>
          <p:cNvPr id="125" name="Google Shape;125;p1"/>
          <p:cNvCxnSpPr>
            <a:stCxn id="126" idx="1"/>
          </p:cNvCxnSpPr>
          <p:nvPr/>
        </p:nvCxnSpPr>
        <p:spPr>
          <a:xfrm rot="10800000">
            <a:off x="849090" y="3514566"/>
            <a:ext cx="903600" cy="892200"/>
          </a:xfrm>
          <a:prstGeom prst="straightConnector1">
            <a:avLst/>
          </a:prstGeom>
          <a:noFill/>
          <a:ln w="19050" cap="flat" cmpd="sng">
            <a:solidFill>
              <a:srgbClr val="7F7F7F"/>
            </a:solidFill>
            <a:prstDash val="solid"/>
            <a:miter lim="800000"/>
            <a:headEnd type="none" w="sm" len="sm"/>
            <a:tailEnd type="triangle" w="med" len="med"/>
          </a:ln>
        </p:spPr>
      </p:cxnSp>
      <p:sp>
        <p:nvSpPr>
          <p:cNvPr id="126" name="Google Shape;126;p1"/>
          <p:cNvSpPr txBox="1"/>
          <p:nvPr/>
        </p:nvSpPr>
        <p:spPr>
          <a:xfrm>
            <a:off x="1752690" y="4283656"/>
            <a:ext cx="687382"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b="1">
                <a:solidFill>
                  <a:schemeClr val="dk1"/>
                </a:solidFill>
                <a:latin typeface="Gisha"/>
                <a:ea typeface="Gisha"/>
                <a:cs typeface="Gisha"/>
                <a:sym typeface="Gisha"/>
              </a:rPr>
              <a:t>OVAIRE</a:t>
            </a:r>
            <a:endParaRPr/>
          </a:p>
        </p:txBody>
      </p:sp>
      <p:sp>
        <p:nvSpPr>
          <p:cNvPr id="127" name="Google Shape;127;p1"/>
          <p:cNvSpPr txBox="1"/>
          <p:nvPr/>
        </p:nvSpPr>
        <p:spPr>
          <a:xfrm>
            <a:off x="1646300" y="3995695"/>
            <a:ext cx="974700" cy="246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1000" b="1">
                <a:solidFill>
                  <a:schemeClr val="dk1"/>
                </a:solidFill>
                <a:latin typeface="Gisha"/>
                <a:ea typeface="Gisha"/>
                <a:cs typeface="Gisha"/>
                <a:sym typeface="Gisha"/>
              </a:rPr>
              <a:t>PÉDICELLE</a:t>
            </a:r>
            <a:endParaRPr/>
          </a:p>
        </p:txBody>
      </p:sp>
      <p:cxnSp>
        <p:nvCxnSpPr>
          <p:cNvPr id="128" name="Google Shape;128;p1"/>
          <p:cNvCxnSpPr/>
          <p:nvPr/>
        </p:nvCxnSpPr>
        <p:spPr>
          <a:xfrm rot="10800000">
            <a:off x="1115875" y="3590970"/>
            <a:ext cx="629700" cy="474600"/>
          </a:xfrm>
          <a:prstGeom prst="straightConnector1">
            <a:avLst/>
          </a:prstGeom>
          <a:noFill/>
          <a:ln w="19050" cap="flat" cmpd="sng">
            <a:solidFill>
              <a:srgbClr val="7F7F7F"/>
            </a:solidFill>
            <a:prstDash val="solid"/>
            <a:miter lim="800000"/>
            <a:headEnd type="none" w="sm" len="sm"/>
            <a:tailEnd type="triangle" w="med" len="med"/>
          </a:ln>
        </p:spPr>
      </p:cxnSp>
      <p:sp>
        <p:nvSpPr>
          <p:cNvPr id="129" name="Google Shape;129;p1"/>
          <p:cNvSpPr txBox="1"/>
          <p:nvPr/>
        </p:nvSpPr>
        <p:spPr>
          <a:xfrm>
            <a:off x="201663" y="8813340"/>
            <a:ext cx="3662737"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CONSEILS DE PRO</a:t>
            </a:r>
            <a:endParaRPr sz="1000" dirty="0">
              <a:solidFill>
                <a:schemeClr val="dk1"/>
              </a:solidFill>
              <a:latin typeface="Gisha"/>
              <a:ea typeface="Gisha"/>
              <a:cs typeface="Gisha"/>
              <a:sym typeface="Gisha"/>
            </a:endParaRPr>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Le pollen est habituellement à son plus viable tôt le matin. </a:t>
            </a:r>
            <a:endParaRPr dirty="0"/>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Les grains de pollen viables sont gros et exigent beaucoup d’humidité.</a:t>
            </a:r>
            <a:endParaRPr dirty="0"/>
          </a:p>
          <a:p>
            <a:pPr marL="171450" marR="0" lvl="0" indent="-171450" algn="l" rtl="0">
              <a:spcBef>
                <a:spcPts val="0"/>
              </a:spcBef>
              <a:spcAft>
                <a:spcPts val="0"/>
              </a:spcAft>
              <a:buClr>
                <a:schemeClr val="dk1"/>
              </a:buClr>
              <a:buSzPts val="1000"/>
              <a:buFont typeface="Arial"/>
              <a:buChar char="•"/>
            </a:pPr>
            <a:r>
              <a:rPr lang="fr-CA" sz="1000" dirty="0">
                <a:solidFill>
                  <a:schemeClr val="dk1"/>
                </a:solidFill>
                <a:latin typeface="Gisha"/>
                <a:ea typeface="Gisha"/>
                <a:cs typeface="Gisha"/>
                <a:sym typeface="Gisha"/>
              </a:rPr>
              <a:t>Cette méthode fonctionne aussi pour croiser l’espèce </a:t>
            </a:r>
            <a:r>
              <a:rPr lang="fr-CA" sz="1000" i="1" dirty="0" err="1">
                <a:solidFill>
                  <a:schemeClr val="dk1"/>
                </a:solidFill>
                <a:latin typeface="Gisha"/>
                <a:ea typeface="Gisha"/>
                <a:cs typeface="Gisha"/>
                <a:sym typeface="Gisha"/>
              </a:rPr>
              <a:t>Cucurbita</a:t>
            </a:r>
            <a:r>
              <a:rPr lang="fr-CA" sz="1000" i="1" dirty="0">
                <a:solidFill>
                  <a:schemeClr val="dk1"/>
                </a:solidFill>
                <a:latin typeface="Gisha"/>
                <a:ea typeface="Gisha"/>
                <a:cs typeface="Gisha"/>
                <a:sym typeface="Gisha"/>
              </a:rPr>
              <a:t> </a:t>
            </a:r>
            <a:r>
              <a:rPr lang="fr-CA" sz="1000" i="1" dirty="0" err="1">
                <a:solidFill>
                  <a:schemeClr val="dk1"/>
                </a:solidFill>
                <a:latin typeface="Gisha"/>
                <a:ea typeface="Gisha"/>
                <a:cs typeface="Gisha"/>
                <a:sym typeface="Gisha"/>
              </a:rPr>
              <a:t>pepo</a:t>
            </a:r>
            <a:r>
              <a:rPr lang="fr-CA" sz="1000" dirty="0">
                <a:solidFill>
                  <a:schemeClr val="dk1"/>
                </a:solidFill>
                <a:latin typeface="Gisha"/>
                <a:ea typeface="Gisha"/>
                <a:cs typeface="Gisha"/>
                <a:sym typeface="Gisha"/>
              </a:rPr>
              <a:t>!</a:t>
            </a:r>
            <a:endParaRPr dirty="0"/>
          </a:p>
        </p:txBody>
      </p:sp>
      <p:sp>
        <p:nvSpPr>
          <p:cNvPr id="130" name="Google Shape;130;p1"/>
          <p:cNvSpPr txBox="1"/>
          <p:nvPr/>
        </p:nvSpPr>
        <p:spPr>
          <a:xfrm>
            <a:off x="178125" y="1477625"/>
            <a:ext cx="5569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200" b="1" dirty="0">
                <a:solidFill>
                  <a:schemeClr val="dk1"/>
                </a:solidFill>
                <a:latin typeface="Gisha"/>
                <a:ea typeface="Gisha"/>
                <a:cs typeface="Gisha"/>
                <a:sym typeface="Gisha"/>
              </a:rPr>
              <a:t>Les fruits des </a:t>
            </a:r>
            <a:r>
              <a:rPr lang="fr-CA" sz="1200" b="1" i="1" dirty="0" err="1">
                <a:solidFill>
                  <a:schemeClr val="dk1"/>
                </a:solidFill>
                <a:latin typeface="Gisha"/>
                <a:ea typeface="Gisha"/>
                <a:cs typeface="Gisha"/>
                <a:sym typeface="Gisha"/>
              </a:rPr>
              <a:t>Cucurbita</a:t>
            </a:r>
            <a:r>
              <a:rPr lang="fr-CA" sz="1200" b="1" i="1" dirty="0">
                <a:solidFill>
                  <a:schemeClr val="dk1"/>
                </a:solidFill>
                <a:latin typeface="Gisha"/>
                <a:ea typeface="Gisha"/>
                <a:cs typeface="Gisha"/>
                <a:sym typeface="Gisha"/>
              </a:rPr>
              <a:t> </a:t>
            </a:r>
            <a:r>
              <a:rPr lang="fr-CA" sz="1200" b="1" i="1" dirty="0" err="1">
                <a:solidFill>
                  <a:schemeClr val="dk1"/>
                </a:solidFill>
                <a:latin typeface="Gisha"/>
                <a:ea typeface="Gisha"/>
                <a:cs typeface="Gisha"/>
                <a:sym typeface="Gisha"/>
              </a:rPr>
              <a:t>moschata</a:t>
            </a:r>
            <a:r>
              <a:rPr lang="fr-CA" sz="1200" b="1" i="1" dirty="0">
                <a:solidFill>
                  <a:schemeClr val="dk1"/>
                </a:solidFill>
                <a:latin typeface="Gisha"/>
                <a:ea typeface="Gisha"/>
                <a:cs typeface="Gisha"/>
                <a:sym typeface="Gisha"/>
              </a:rPr>
              <a:t> </a:t>
            </a:r>
            <a:r>
              <a:rPr lang="fr-CA" sz="1200" b="1" dirty="0">
                <a:solidFill>
                  <a:schemeClr val="dk1"/>
                </a:solidFill>
                <a:latin typeface="Gisha"/>
                <a:ea typeface="Gisha"/>
                <a:cs typeface="Gisha"/>
                <a:sym typeface="Gisha"/>
              </a:rPr>
              <a:t>varient beaucoup, mais la plupart des courges ont des fleurs mâles et femelles sur un même plant (monoïque). La fécondation se fait par pollinisation croisée et les pollinisateurs sont indispensables pour une bonne mise à fruits.</a:t>
            </a:r>
            <a:endParaRPr dirty="0"/>
          </a:p>
        </p:txBody>
      </p:sp>
      <p:grpSp>
        <p:nvGrpSpPr>
          <p:cNvPr id="131" name="Google Shape;131;p1"/>
          <p:cNvGrpSpPr/>
          <p:nvPr/>
        </p:nvGrpSpPr>
        <p:grpSpPr>
          <a:xfrm>
            <a:off x="1940895" y="2758234"/>
            <a:ext cx="1955394" cy="1798884"/>
            <a:chOff x="2042758" y="2809938"/>
            <a:chExt cx="1845052" cy="1744790"/>
          </a:xfrm>
        </p:grpSpPr>
        <p:sp>
          <p:nvSpPr>
            <p:cNvPr id="132" name="Google Shape;132;p1"/>
            <p:cNvSpPr txBox="1"/>
            <p:nvPr/>
          </p:nvSpPr>
          <p:spPr>
            <a:xfrm>
              <a:off x="2042758" y="2809938"/>
              <a:ext cx="1845052" cy="11343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CA" sz="1000" dirty="0">
                  <a:solidFill>
                    <a:schemeClr val="dk1"/>
                  </a:solidFill>
                  <a:latin typeface="Gisha"/>
                  <a:ea typeface="Gisha"/>
                  <a:cs typeface="Gisha"/>
                  <a:sym typeface="Gisha"/>
                </a:rPr>
                <a:t>Les fleurs mâles apparaissent en premier, suivies des fleurs femelles. Ces dernières se caractérisent par un pédicelle légèrement gonflé qui contient l’ovaire. Le stigmate, qui est l’organe reproducteur femelle,</a:t>
              </a:r>
              <a:endParaRPr sz="1035" dirty="0">
                <a:solidFill>
                  <a:schemeClr val="dk1"/>
                </a:solidFill>
                <a:latin typeface="Gisha"/>
                <a:ea typeface="Gisha"/>
                <a:cs typeface="Gisha"/>
                <a:sym typeface="Gisha"/>
              </a:endParaRPr>
            </a:p>
          </p:txBody>
        </p:sp>
        <p:sp>
          <p:nvSpPr>
            <p:cNvPr id="133" name="Google Shape;133;p1"/>
            <p:cNvSpPr txBox="1"/>
            <p:nvPr/>
          </p:nvSpPr>
          <p:spPr>
            <a:xfrm>
              <a:off x="2555964" y="3868129"/>
              <a:ext cx="1331846" cy="6865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CA" sz="1000" dirty="0">
                  <a:solidFill>
                    <a:schemeClr val="dk1"/>
                  </a:solidFill>
                  <a:latin typeface="Gisha"/>
                  <a:ea typeface="Gisha"/>
                  <a:cs typeface="Gisha"/>
                  <a:sym typeface="Gisha"/>
                </a:rPr>
                <a:t>est une grosse grappe située en centre de la fleur femelle.</a:t>
              </a:r>
              <a:endParaRPr dirty="0"/>
            </a:p>
          </p:txBody>
        </p:sp>
      </p:grpSp>
      <p:sp>
        <p:nvSpPr>
          <p:cNvPr id="134" name="Google Shape;134;p1"/>
          <p:cNvSpPr txBox="1"/>
          <p:nvPr/>
        </p:nvSpPr>
        <p:spPr>
          <a:xfrm>
            <a:off x="5398675" y="3800925"/>
            <a:ext cx="2157100" cy="861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CA" sz="1000" dirty="0">
                <a:solidFill>
                  <a:schemeClr val="dk1"/>
                </a:solidFill>
                <a:latin typeface="Gisha"/>
                <a:ea typeface="Gisha"/>
                <a:cs typeface="Gisha"/>
                <a:sym typeface="Gisha"/>
              </a:rPr>
              <a:t>Évitez le pollen foncé ou flétri. Les fleurs mâles et les fleurs femelles immatures doivent être attachées et protégées des pollinisateurs si le croisement est fait à l’extérieur.</a:t>
            </a:r>
            <a:endParaRPr sz="1000" dirty="0">
              <a:solidFill>
                <a:schemeClr val="dk1"/>
              </a:solidFill>
              <a:latin typeface="Gisha"/>
              <a:ea typeface="Gisha"/>
              <a:cs typeface="Gisha"/>
              <a:sym typeface="Gisha"/>
            </a:endParaRPr>
          </a:p>
        </p:txBody>
      </p:sp>
      <p:sp>
        <p:nvSpPr>
          <p:cNvPr id="135" name="Google Shape;135;p1"/>
          <p:cNvSpPr txBox="1"/>
          <p:nvPr/>
        </p:nvSpPr>
        <p:spPr>
          <a:xfrm>
            <a:off x="5016755" y="7630744"/>
            <a:ext cx="1944769" cy="1015622"/>
          </a:xfrm>
          <a:prstGeom prst="rect">
            <a:avLst/>
          </a:prstGeom>
          <a:noFill/>
          <a:ln>
            <a:noFill/>
          </a:ln>
        </p:spPr>
        <p:txBody>
          <a:bodyPr spcFirstLastPara="1" wrap="square" lIns="91425" tIns="45700" rIns="91425" bIns="45700" anchor="t" anchorCtr="0">
            <a:spAutoFit/>
          </a:bodyPr>
          <a:lstStyle/>
          <a:p>
            <a:pPr lvl="0"/>
            <a:r>
              <a:rPr lang="fr-CA" sz="1000" dirty="0">
                <a:solidFill>
                  <a:schemeClr val="dk1"/>
                </a:solidFill>
                <a:latin typeface="Gisha"/>
                <a:ea typeface="Gisha"/>
                <a:cs typeface="Gisha"/>
                <a:sym typeface="Gisha"/>
              </a:rPr>
              <a:t>soutien. Suivez de bonnes pratiques de gestion de semences qui garantiront une récolte et un entreposage adéquats pour obtenir des semences sûres et propres.</a:t>
            </a:r>
            <a:endParaRPr sz="1000" dirty="0">
              <a:solidFill>
                <a:schemeClr val="dk1"/>
              </a:solidFill>
              <a:latin typeface="Gisha"/>
              <a:ea typeface="Gisha"/>
              <a:cs typeface="Gisha"/>
              <a:sym typeface="Gisha"/>
            </a:endParaRPr>
          </a:p>
        </p:txBody>
      </p:sp>
      <p:grpSp>
        <p:nvGrpSpPr>
          <p:cNvPr id="2" name="Group 1">
            <a:extLst>
              <a:ext uri="{FF2B5EF4-FFF2-40B4-BE49-F238E27FC236}">
                <a16:creationId xmlns:a16="http://schemas.microsoft.com/office/drawing/2014/main" id="{36613FCE-C37D-C244-9E87-855623DC0C45}"/>
              </a:ext>
            </a:extLst>
          </p:cNvPr>
          <p:cNvGrpSpPr/>
          <p:nvPr/>
        </p:nvGrpSpPr>
        <p:grpSpPr>
          <a:xfrm>
            <a:off x="3896844" y="8768241"/>
            <a:ext cx="3772407" cy="1169632"/>
            <a:chOff x="3896844" y="8730141"/>
            <a:chExt cx="3772407" cy="1169632"/>
          </a:xfrm>
        </p:grpSpPr>
        <p:pic>
          <p:nvPicPr>
            <p:cNvPr id="67" name="Picture 66">
              <a:extLst>
                <a:ext uri="{FF2B5EF4-FFF2-40B4-BE49-F238E27FC236}">
                  <a16:creationId xmlns:a16="http://schemas.microsoft.com/office/drawing/2014/main" id="{859CE450-B300-A74A-85EC-336D7EF5BC28}"/>
                </a:ext>
              </a:extLst>
            </p:cNvPr>
            <p:cNvPicPr>
              <a:picLocks noChangeAspect="1"/>
            </p:cNvPicPr>
            <p:nvPr/>
          </p:nvPicPr>
          <p:blipFill>
            <a:blip r:embed="rId18"/>
            <a:stretch>
              <a:fillRect/>
            </a:stretch>
          </p:blipFill>
          <p:spPr>
            <a:xfrm>
              <a:off x="6008330" y="9090221"/>
              <a:ext cx="1112434" cy="667461"/>
            </a:xfrm>
            <a:prstGeom prst="rect">
              <a:avLst/>
            </a:prstGeom>
          </p:spPr>
        </p:pic>
        <p:grpSp>
          <p:nvGrpSpPr>
            <p:cNvPr id="68" name="Google Shape;134;p1">
              <a:extLst>
                <a:ext uri="{FF2B5EF4-FFF2-40B4-BE49-F238E27FC236}">
                  <a16:creationId xmlns:a16="http://schemas.microsoft.com/office/drawing/2014/main" id="{5FEA63E8-7B14-E14E-A099-0541030FE752}"/>
                </a:ext>
              </a:extLst>
            </p:cNvPr>
            <p:cNvGrpSpPr/>
            <p:nvPr/>
          </p:nvGrpSpPr>
          <p:grpSpPr>
            <a:xfrm>
              <a:off x="3896844" y="8730141"/>
              <a:ext cx="3772407" cy="1169632"/>
              <a:chOff x="3896844" y="8730141"/>
              <a:chExt cx="3772407" cy="1169632"/>
            </a:xfrm>
          </p:grpSpPr>
          <p:sp>
            <p:nvSpPr>
              <p:cNvPr id="69" name="Google Shape;136;p1">
                <a:extLst>
                  <a:ext uri="{FF2B5EF4-FFF2-40B4-BE49-F238E27FC236}">
                    <a16:creationId xmlns:a16="http://schemas.microsoft.com/office/drawing/2014/main" id="{F9C9C7E0-417A-8F4C-A8F1-3330B5A4D7F9}"/>
                  </a:ext>
                </a:extLst>
              </p:cNvPr>
              <p:cNvSpPr txBox="1"/>
              <p:nvPr/>
            </p:nvSpPr>
            <p:spPr>
              <a:xfrm>
                <a:off x="3896844" y="8748207"/>
                <a:ext cx="1806954"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b="1" dirty="0">
                    <a:solidFill>
                      <a:schemeClr val="dk1"/>
                    </a:solidFill>
                    <a:latin typeface="Gisha"/>
                    <a:ea typeface="Gisha"/>
                    <a:cs typeface="Gisha"/>
                    <a:sym typeface="Gisha"/>
                  </a:rPr>
                  <a:t>Initialement publié sur : </a:t>
                </a:r>
                <a:endParaRPr sz="1100" dirty="0">
                  <a:solidFill>
                    <a:schemeClr val="dk1"/>
                  </a:solidFill>
                  <a:latin typeface="Gisha"/>
                  <a:ea typeface="Gisha"/>
                  <a:cs typeface="Gisha"/>
                  <a:sym typeface="Gisha"/>
                </a:endParaRPr>
              </a:p>
            </p:txBody>
          </p:sp>
          <p:sp>
            <p:nvSpPr>
              <p:cNvPr id="70" name="Google Shape;137;p1">
                <a:extLst>
                  <a:ext uri="{FF2B5EF4-FFF2-40B4-BE49-F238E27FC236}">
                    <a16:creationId xmlns:a16="http://schemas.microsoft.com/office/drawing/2014/main" id="{4BD946E4-3E45-7B45-981A-010E34343ADA}"/>
                  </a:ext>
                </a:extLst>
              </p:cNvPr>
              <p:cNvSpPr txBox="1"/>
              <p:nvPr/>
            </p:nvSpPr>
            <p:spPr>
              <a:xfrm>
                <a:off x="3896844" y="9072810"/>
                <a:ext cx="111243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CA" sz="1100" b="1">
                    <a:solidFill>
                      <a:schemeClr val="dk1"/>
                    </a:solidFill>
                    <a:latin typeface="Gisha"/>
                    <a:ea typeface="Gisha"/>
                    <a:cs typeface="Gisha"/>
                    <a:sym typeface="Gisha"/>
                  </a:rPr>
                  <a:t>Traduit par : </a:t>
                </a:r>
                <a:endParaRPr sz="1100">
                  <a:solidFill>
                    <a:schemeClr val="dk1"/>
                  </a:solidFill>
                  <a:latin typeface="Gisha"/>
                  <a:ea typeface="Gisha"/>
                  <a:cs typeface="Gisha"/>
                  <a:sym typeface="Gisha"/>
                </a:endParaRPr>
              </a:p>
            </p:txBody>
          </p:sp>
          <p:sp>
            <p:nvSpPr>
              <p:cNvPr id="71" name="Google Shape;138;p1" descr="C:\Users\Hugo Martorell\Downloads\Combined logo for newsletter FRENCH (1).jpg">
                <a:extLst>
                  <a:ext uri="{FF2B5EF4-FFF2-40B4-BE49-F238E27FC236}">
                    <a16:creationId xmlns:a16="http://schemas.microsoft.com/office/drawing/2014/main" id="{E869A578-700E-2B44-8840-8DCC0F8CCE51}"/>
                  </a:ext>
                </a:extLst>
              </p:cNvPr>
              <p:cNvSpPr/>
              <p:nvPr/>
            </p:nvSpPr>
            <p:spPr>
              <a:xfrm>
                <a:off x="3993846" y="9321397"/>
                <a:ext cx="2035763" cy="577607"/>
              </a:xfrm>
              <a:prstGeom prst="rect">
                <a:avLst/>
              </a:prstGeom>
              <a:noFill/>
              <a:ln>
                <a:noFill/>
              </a:ln>
            </p:spPr>
          </p:sp>
          <p:pic>
            <p:nvPicPr>
              <p:cNvPr id="72" name="Google Shape;139;p1">
                <a:extLst>
                  <a:ext uri="{FF2B5EF4-FFF2-40B4-BE49-F238E27FC236}">
                    <a16:creationId xmlns:a16="http://schemas.microsoft.com/office/drawing/2014/main" id="{51992F12-C488-1D49-A812-EF70C8E50CDE}"/>
                  </a:ext>
                </a:extLst>
              </p:cNvPr>
              <p:cNvPicPr preferRelativeResize="0"/>
              <p:nvPr/>
            </p:nvPicPr>
            <p:blipFill rotWithShape="1">
              <a:blip r:embed="rId19">
                <a:alphaModFix/>
              </a:blip>
              <a:srcRect/>
              <a:stretch/>
            </p:blipFill>
            <p:spPr>
              <a:xfrm>
                <a:off x="6423075" y="8730141"/>
                <a:ext cx="1240250" cy="369332"/>
              </a:xfrm>
              <a:prstGeom prst="rect">
                <a:avLst/>
              </a:prstGeom>
              <a:noFill/>
              <a:ln>
                <a:noFill/>
              </a:ln>
            </p:spPr>
          </p:pic>
          <p:sp>
            <p:nvSpPr>
              <p:cNvPr id="73" name="Google Shape;141;p1" descr="C:\Users\Hugo Martorell\Downloads\eOrganic logo large res.png">
                <a:extLst>
                  <a:ext uri="{FF2B5EF4-FFF2-40B4-BE49-F238E27FC236}">
                    <a16:creationId xmlns:a16="http://schemas.microsoft.com/office/drawing/2014/main" id="{B0A66F3D-5927-3744-9135-C1AB79FA34A3}"/>
                  </a:ext>
                </a:extLst>
              </p:cNvPr>
              <p:cNvSpPr/>
              <p:nvPr/>
            </p:nvSpPr>
            <p:spPr>
              <a:xfrm>
                <a:off x="5645285" y="8775240"/>
                <a:ext cx="831754" cy="261610"/>
              </a:xfrm>
              <a:prstGeom prst="rect">
                <a:avLst/>
              </a:prstGeom>
              <a:noFill/>
              <a:ln>
                <a:noFill/>
              </a:ln>
            </p:spPr>
          </p:sp>
          <p:sp>
            <p:nvSpPr>
              <p:cNvPr id="74" name="Google Shape;143;p1">
                <a:extLst>
                  <a:ext uri="{FF2B5EF4-FFF2-40B4-BE49-F238E27FC236}">
                    <a16:creationId xmlns:a16="http://schemas.microsoft.com/office/drawing/2014/main" id="{ADE1F10F-4315-CD45-AF85-0CBDD0F81BBD}"/>
                  </a:ext>
                </a:extLst>
              </p:cNvPr>
              <p:cNvSpPr txBox="1"/>
              <p:nvPr/>
            </p:nvSpPr>
            <p:spPr>
              <a:xfrm>
                <a:off x="5542157" y="9010036"/>
                <a:ext cx="2127094"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CA" sz="800" b="1">
                    <a:solidFill>
                      <a:schemeClr val="dk1"/>
                    </a:solidFill>
                    <a:latin typeface="Gisha"/>
                    <a:ea typeface="Gisha"/>
                    <a:cs typeface="Gisha"/>
                    <a:sym typeface="Gisha"/>
                  </a:rPr>
                  <a:t>Photos et design par: </a:t>
                </a:r>
                <a:r>
                  <a:rPr lang="fr-CA" sz="800">
                    <a:solidFill>
                      <a:schemeClr val="dk1"/>
                    </a:solidFill>
                    <a:latin typeface="Gisha"/>
                    <a:ea typeface="Gisha"/>
                    <a:cs typeface="Gisha"/>
                    <a:sym typeface="Gisha"/>
                  </a:rPr>
                  <a:t>Hannah Swegarden</a:t>
                </a:r>
                <a:endParaRPr sz="800">
                  <a:solidFill>
                    <a:schemeClr val="dk1"/>
                  </a:solidFill>
                  <a:latin typeface="Gisha"/>
                  <a:ea typeface="Gisha"/>
                  <a:cs typeface="Gisha"/>
                  <a:sym typeface="Gisha"/>
                </a:endParaRPr>
              </a:p>
            </p:txBody>
          </p:sp>
          <p:sp>
            <p:nvSpPr>
              <p:cNvPr id="75" name="Google Shape;142;p1" descr="C:\Users\Hugo Martorell\Desktop\Work SeedChange\Downloads\Visibilité_PCA\Powerpoint\Couleurs\PCA_PPT_Couleurs.jpg">
                <a:extLst>
                  <a:ext uri="{FF2B5EF4-FFF2-40B4-BE49-F238E27FC236}">
                    <a16:creationId xmlns:a16="http://schemas.microsoft.com/office/drawing/2014/main" id="{417BEC76-1BB2-7543-A1D9-D8BB899AF68E}"/>
                  </a:ext>
                </a:extLst>
              </p:cNvPr>
              <p:cNvSpPr/>
              <p:nvPr/>
            </p:nvSpPr>
            <p:spPr>
              <a:xfrm>
                <a:off x="6029609" y="9702362"/>
                <a:ext cx="1440976" cy="197411"/>
              </a:xfrm>
              <a:prstGeom prst="rect">
                <a:avLst/>
              </a:prstGeom>
              <a:noFill/>
              <a:ln>
                <a:noFill/>
              </a:ln>
            </p:spPr>
          </p:sp>
        </p:grpSp>
        <p:pic>
          <p:nvPicPr>
            <p:cNvPr id="76" name="Picture 75">
              <a:extLst>
                <a:ext uri="{FF2B5EF4-FFF2-40B4-BE49-F238E27FC236}">
                  <a16:creationId xmlns:a16="http://schemas.microsoft.com/office/drawing/2014/main" id="{FF1C26BE-6D6A-1641-84C9-A4FDB940FC59}"/>
                </a:ext>
              </a:extLst>
            </p:cNvPr>
            <p:cNvPicPr>
              <a:picLocks noChangeAspect="1"/>
            </p:cNvPicPr>
            <p:nvPr/>
          </p:nvPicPr>
          <p:blipFill>
            <a:blip r:embed="rId20"/>
            <a:stretch>
              <a:fillRect/>
            </a:stretch>
          </p:blipFill>
          <p:spPr>
            <a:xfrm>
              <a:off x="3975665" y="9308061"/>
              <a:ext cx="2082183" cy="590943"/>
            </a:xfrm>
            <a:prstGeom prst="rect">
              <a:avLst/>
            </a:prstGeom>
          </p:spPr>
        </p:pic>
        <p:pic>
          <p:nvPicPr>
            <p:cNvPr id="77" name="Picture 76">
              <a:extLst>
                <a:ext uri="{FF2B5EF4-FFF2-40B4-BE49-F238E27FC236}">
                  <a16:creationId xmlns:a16="http://schemas.microsoft.com/office/drawing/2014/main" id="{D00893D2-DEC4-9F4A-8D3C-896F429863F0}"/>
                </a:ext>
              </a:extLst>
            </p:cNvPr>
            <p:cNvPicPr>
              <a:picLocks noChangeAspect="1"/>
            </p:cNvPicPr>
            <p:nvPr/>
          </p:nvPicPr>
          <p:blipFill>
            <a:blip r:embed="rId21"/>
            <a:stretch>
              <a:fillRect/>
            </a:stretch>
          </p:blipFill>
          <p:spPr>
            <a:xfrm>
              <a:off x="5646610" y="8775443"/>
              <a:ext cx="830429" cy="261203"/>
            </a:xfrm>
            <a:prstGeom prst="rect">
              <a:avLst/>
            </a:prstGeom>
          </p:spPr>
        </p:pic>
        <p:pic>
          <p:nvPicPr>
            <p:cNvPr id="78" name="Picture 77">
              <a:extLst>
                <a:ext uri="{FF2B5EF4-FFF2-40B4-BE49-F238E27FC236}">
                  <a16:creationId xmlns:a16="http://schemas.microsoft.com/office/drawing/2014/main" id="{0A06BD73-40CD-264C-A5E7-A5B0B3D2C1FA}"/>
                </a:ext>
              </a:extLst>
            </p:cNvPr>
            <p:cNvPicPr>
              <a:picLocks noChangeAspect="1"/>
            </p:cNvPicPr>
            <p:nvPr/>
          </p:nvPicPr>
          <p:blipFill rotWithShape="1">
            <a:blip r:embed="rId22"/>
            <a:srcRect t="68451"/>
            <a:stretch/>
          </p:blipFill>
          <p:spPr>
            <a:xfrm>
              <a:off x="6084663" y="9664660"/>
              <a:ext cx="1507300" cy="205183"/>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387</Words>
  <Application>Microsoft Macintosh PowerPoint</Application>
  <PresentationFormat>Custom</PresentationFormat>
  <Paragraphs>31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Gisha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2</cp:revision>
  <dcterms:created xsi:type="dcterms:W3CDTF">2019-01-24T14:11:53Z</dcterms:created>
  <dcterms:modified xsi:type="dcterms:W3CDTF">2021-05-24T01:46:36Z</dcterms:modified>
</cp:coreProperties>
</file>