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i37/bIsMHAF0h3rOmUnHM46Ygb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4685"/>
  </p:normalViewPr>
  <p:slideViewPr>
    <p:cSldViewPr snapToGrid="0" snapToObjects="1" showGuides="1">
      <p:cViewPr>
        <p:scale>
          <a:sx n="92" d="100"/>
          <a:sy n="92" d="100"/>
        </p:scale>
        <p:origin x="2656" y="16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22" name="Google Shape;22;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34" name="Google Shape;34;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7" name="Google Shape;47;p8"/>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9" name="Google Shape;49;p8"/>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61" name="Google Shape;61;p10"/>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2" name="Google Shape;62;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720"/>
              <a:buFont typeface="Arial"/>
              <a:buNone/>
              <a:defRPr sz="272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380"/>
              <a:buFont typeface="Arial"/>
              <a:buNone/>
              <a:defRPr sz="238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9" name="Google Shape;69;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tiff"/><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tiff"/><Relationship Id="rId2" Type="http://schemas.openxmlformats.org/officeDocument/2006/relationships/notesSlide" Target="../notesSlides/notesSlide1.xml"/><Relationship Id="rId16" Type="http://schemas.openxmlformats.org/officeDocument/2006/relationships/image" Target="../media/image14.tiff"/><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tif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14300" y="96252"/>
            <a:ext cx="7543800" cy="1371600"/>
          </a:xfrm>
          <a:prstGeom prst="rect">
            <a:avLst/>
          </a:prstGeom>
          <a:solidFill>
            <a:srgbClr val="DC5F25">
              <a:alpha val="49803"/>
            </a:srgbClr>
          </a:solidFill>
          <a:ln w="12700" cap="flat" cmpd="sng">
            <a:solidFill>
              <a:srgbClr val="DC5F25">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14300" y="2285657"/>
            <a:ext cx="7543800" cy="117108"/>
          </a:xfrm>
          <a:prstGeom prst="rect">
            <a:avLst/>
          </a:prstGeom>
          <a:solidFill>
            <a:srgbClr val="DC5F25">
              <a:alpha val="49803"/>
            </a:srgbClr>
          </a:solidFill>
          <a:ln w="12700" cap="flat" cmpd="sng">
            <a:solidFill>
              <a:srgbClr val="DC5F25">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125451" y="8565566"/>
            <a:ext cx="7543800" cy="117108"/>
          </a:xfrm>
          <a:prstGeom prst="rect">
            <a:avLst/>
          </a:prstGeom>
          <a:solidFill>
            <a:srgbClr val="DC5F25">
              <a:alpha val="49803"/>
            </a:srgbClr>
          </a:solidFill>
          <a:ln w="12700" cap="flat" cmpd="sng">
            <a:solidFill>
              <a:srgbClr val="DC5F25">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114300" y="2449532"/>
            <a:ext cx="359989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i="0" u="none" strike="noStrike" cap="none" dirty="0">
                <a:solidFill>
                  <a:schemeClr val="dk1"/>
                </a:solidFill>
                <a:latin typeface="Gisha"/>
                <a:ea typeface="Gisha"/>
                <a:cs typeface="Gisha"/>
                <a:sym typeface="Gisha"/>
              </a:rPr>
              <a:t>Étape UN : Recueillir du pollen viable d’un donneur</a:t>
            </a:r>
            <a:endParaRPr dirty="0"/>
          </a:p>
        </p:txBody>
      </p:sp>
      <p:sp>
        <p:nvSpPr>
          <p:cNvPr id="93" name="Google Shape;93;p1"/>
          <p:cNvSpPr txBox="1"/>
          <p:nvPr/>
        </p:nvSpPr>
        <p:spPr>
          <a:xfrm>
            <a:off x="230464" y="272718"/>
            <a:ext cx="603626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400" b="1" dirty="0">
                <a:solidFill>
                  <a:schemeClr val="lt1"/>
                </a:solidFill>
                <a:latin typeface="Gisha"/>
                <a:ea typeface="Gisha"/>
                <a:cs typeface="Gisha"/>
                <a:sym typeface="Gisha"/>
              </a:rPr>
              <a:t>GUIDE DE POLLINISATION DES POMMES DE TERRE</a:t>
            </a:r>
            <a:endParaRPr dirty="0"/>
          </a:p>
          <a:p>
            <a:pPr marL="0" marR="0" lvl="0" indent="0" algn="l" rtl="0">
              <a:spcBef>
                <a:spcPts val="0"/>
              </a:spcBef>
              <a:spcAft>
                <a:spcPts val="0"/>
              </a:spcAft>
              <a:buNone/>
            </a:pPr>
            <a:r>
              <a:rPr lang="fr-CA" sz="1600" i="1" dirty="0" err="1">
                <a:solidFill>
                  <a:schemeClr val="lt1"/>
                </a:solidFill>
                <a:latin typeface="Gisha"/>
                <a:ea typeface="Gisha"/>
                <a:cs typeface="Gisha"/>
                <a:sym typeface="Gisha"/>
              </a:rPr>
              <a:t>Solanum</a:t>
            </a:r>
            <a:r>
              <a:rPr lang="fr-CA" sz="1600" i="1" dirty="0">
                <a:solidFill>
                  <a:schemeClr val="lt1"/>
                </a:solidFill>
                <a:latin typeface="Gisha"/>
                <a:ea typeface="Gisha"/>
                <a:cs typeface="Gisha"/>
                <a:sym typeface="Gisha"/>
              </a:rPr>
              <a:t> </a:t>
            </a:r>
            <a:r>
              <a:rPr lang="fr-CA" sz="1600" i="1" dirty="0" err="1">
                <a:solidFill>
                  <a:schemeClr val="lt1"/>
                </a:solidFill>
                <a:latin typeface="Gisha"/>
                <a:ea typeface="Gisha"/>
                <a:cs typeface="Gisha"/>
                <a:sym typeface="Gisha"/>
              </a:rPr>
              <a:t>tuberosum</a:t>
            </a:r>
            <a:endParaRPr dirty="0"/>
          </a:p>
        </p:txBody>
      </p:sp>
      <p:sp>
        <p:nvSpPr>
          <p:cNvPr id="94" name="Google Shape;94;p1"/>
          <p:cNvSpPr txBox="1"/>
          <p:nvPr/>
        </p:nvSpPr>
        <p:spPr>
          <a:xfrm>
            <a:off x="114300" y="4629795"/>
            <a:ext cx="34530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TROIS :  Préparer le transfert de pollen</a:t>
            </a:r>
            <a:endParaRPr dirty="0"/>
          </a:p>
        </p:txBody>
      </p:sp>
      <p:sp>
        <p:nvSpPr>
          <p:cNvPr id="95" name="Google Shape;95;p1"/>
          <p:cNvSpPr txBox="1"/>
          <p:nvPr/>
        </p:nvSpPr>
        <p:spPr>
          <a:xfrm>
            <a:off x="114300" y="6592470"/>
            <a:ext cx="345307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a:solidFill>
                  <a:schemeClr val="dk1"/>
                </a:solidFill>
                <a:latin typeface="Gisha"/>
                <a:ea typeface="Gisha"/>
                <a:cs typeface="Gisha"/>
                <a:sym typeface="Gisha"/>
              </a:rPr>
              <a:t>Étape CINQ :  Bien étiqueter le croisement</a:t>
            </a:r>
            <a:endParaRPr sz="1200">
              <a:solidFill>
                <a:schemeClr val="dk1"/>
              </a:solidFill>
              <a:latin typeface="Gisha"/>
              <a:ea typeface="Gisha"/>
              <a:cs typeface="Gisha"/>
              <a:sym typeface="Gisha"/>
            </a:endParaRPr>
          </a:p>
        </p:txBody>
      </p:sp>
      <p:sp>
        <p:nvSpPr>
          <p:cNvPr id="96" name="Google Shape;96;p1"/>
          <p:cNvSpPr txBox="1"/>
          <p:nvPr/>
        </p:nvSpPr>
        <p:spPr>
          <a:xfrm>
            <a:off x="3886200" y="2452902"/>
            <a:ext cx="37719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DEUX : Cerner des fleurs femelles réceptrices </a:t>
            </a:r>
            <a:endParaRPr sz="1200" dirty="0">
              <a:solidFill>
                <a:schemeClr val="dk1"/>
              </a:solidFill>
              <a:latin typeface="Gisha"/>
              <a:ea typeface="Gisha"/>
              <a:cs typeface="Gisha"/>
              <a:sym typeface="Gisha"/>
            </a:endParaRPr>
          </a:p>
        </p:txBody>
      </p:sp>
      <p:sp>
        <p:nvSpPr>
          <p:cNvPr id="97" name="Google Shape;97;p1"/>
          <p:cNvSpPr txBox="1"/>
          <p:nvPr/>
        </p:nvSpPr>
        <p:spPr>
          <a:xfrm>
            <a:off x="3886198" y="4629795"/>
            <a:ext cx="37295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QUATRE : Transférer le pollen du donneur au stigmate</a:t>
            </a:r>
            <a:endParaRPr dirty="0"/>
          </a:p>
        </p:txBody>
      </p:sp>
      <p:sp>
        <p:nvSpPr>
          <p:cNvPr id="98" name="Google Shape;98;p1"/>
          <p:cNvSpPr txBox="1"/>
          <p:nvPr/>
        </p:nvSpPr>
        <p:spPr>
          <a:xfrm>
            <a:off x="3896844" y="6608213"/>
            <a:ext cx="362603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SIX : Surveiller et récolter les fruits matures</a:t>
            </a:r>
            <a:endParaRPr sz="1200" dirty="0">
              <a:solidFill>
                <a:schemeClr val="dk1"/>
              </a:solidFill>
              <a:latin typeface="Gisha"/>
              <a:ea typeface="Gisha"/>
              <a:cs typeface="Gisha"/>
              <a:sym typeface="Gisha"/>
            </a:endParaRPr>
          </a:p>
        </p:txBody>
      </p:sp>
      <p:sp>
        <p:nvSpPr>
          <p:cNvPr id="99" name="Google Shape;99;p1"/>
          <p:cNvSpPr txBox="1"/>
          <p:nvPr/>
        </p:nvSpPr>
        <p:spPr>
          <a:xfrm>
            <a:off x="4976455" y="2822584"/>
            <a:ext cx="2615508"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dirty="0">
                <a:solidFill>
                  <a:schemeClr val="dk1"/>
                </a:solidFill>
                <a:latin typeface="Gisha"/>
                <a:ea typeface="Gisha"/>
                <a:cs typeface="Gisha"/>
                <a:sym typeface="Gisha"/>
              </a:rPr>
              <a:t>Les fleurs sur la cyme s’ouvrent 2 ou 3 à la fois et le stigmate femelle demeure normalement réceptif pendant 2 jours. Repérez une cyme qui en est à sa première pousse de floraison.  Retirez les bourgeons qui ne sont pas ouverts ou gardez-les pour faire d’autres croisements similaires dans un avenir rapproché. L’émasculation n’est habituellement pas nécessaire, mais peut se faire si les semences autofécondées sont un problème.</a:t>
            </a:r>
            <a:endParaRPr sz="1000" dirty="0"/>
          </a:p>
        </p:txBody>
      </p:sp>
      <p:sp>
        <p:nvSpPr>
          <p:cNvPr id="100" name="Google Shape;100;p1"/>
          <p:cNvSpPr txBox="1"/>
          <p:nvPr/>
        </p:nvSpPr>
        <p:spPr>
          <a:xfrm>
            <a:off x="114299" y="8740680"/>
            <a:ext cx="3715302" cy="12464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CONSEILS DE PRO</a:t>
            </a:r>
            <a:endParaRPr sz="1000" dirty="0">
              <a:solidFill>
                <a:schemeClr val="dk1"/>
              </a:solidFill>
              <a:latin typeface="Gisha"/>
              <a:ea typeface="Gisha"/>
              <a:cs typeface="Gisha"/>
              <a:sym typeface="Gisha"/>
            </a:endParaRPr>
          </a:p>
          <a:p>
            <a:pPr marL="171450" marR="0" lvl="0" indent="-171450" algn="l" rtl="0">
              <a:spcBef>
                <a:spcPts val="0"/>
              </a:spcBef>
              <a:spcAft>
                <a:spcPts val="0"/>
              </a:spcAft>
              <a:buClr>
                <a:schemeClr val="dk1"/>
              </a:buClr>
              <a:buSzPts val="900"/>
              <a:buFont typeface="Arial"/>
              <a:buChar char="•"/>
            </a:pPr>
            <a:r>
              <a:rPr lang="fr-CA" sz="900" dirty="0">
                <a:solidFill>
                  <a:schemeClr val="dk1"/>
                </a:solidFill>
                <a:latin typeface="Gisha"/>
                <a:ea typeface="Gisha"/>
                <a:cs typeface="Gisha"/>
                <a:sym typeface="Gisha"/>
              </a:rPr>
              <a:t>Plantez des tubercules propres et de qualité pour obtenir des plants qui fleurissent.</a:t>
            </a:r>
            <a:endParaRPr dirty="0"/>
          </a:p>
          <a:p>
            <a:pPr marL="171450" marR="0" lvl="0" indent="-171450" algn="l" rtl="0">
              <a:spcBef>
                <a:spcPts val="0"/>
              </a:spcBef>
              <a:spcAft>
                <a:spcPts val="0"/>
              </a:spcAft>
              <a:buClr>
                <a:schemeClr val="dk1"/>
              </a:buClr>
              <a:buSzPts val="900"/>
              <a:buFont typeface="Arial"/>
              <a:buChar char="•"/>
            </a:pPr>
            <a:r>
              <a:rPr lang="fr-CA" sz="900" dirty="0">
                <a:solidFill>
                  <a:schemeClr val="dk1"/>
                </a:solidFill>
                <a:latin typeface="Gisha"/>
                <a:ea typeface="Gisha"/>
                <a:cs typeface="Gisha"/>
                <a:sym typeface="Gisha"/>
              </a:rPr>
              <a:t>De nombreux cultivars modernes produisent peu de pollen, ou encore, du pollen stérile. </a:t>
            </a:r>
            <a:endParaRPr dirty="0"/>
          </a:p>
          <a:p>
            <a:pPr marL="171450" marR="0" lvl="0" indent="-171450" algn="l" rtl="0">
              <a:spcBef>
                <a:spcPts val="0"/>
              </a:spcBef>
              <a:spcAft>
                <a:spcPts val="0"/>
              </a:spcAft>
              <a:buClr>
                <a:schemeClr val="dk1"/>
              </a:buClr>
              <a:buSzPts val="900"/>
              <a:buFont typeface="Arial"/>
              <a:buChar char="•"/>
            </a:pPr>
            <a:r>
              <a:rPr lang="fr-CA" sz="900" dirty="0">
                <a:solidFill>
                  <a:schemeClr val="dk1"/>
                </a:solidFill>
                <a:latin typeface="Gisha"/>
                <a:ea typeface="Gisha"/>
                <a:cs typeface="Gisha"/>
                <a:sym typeface="Gisha"/>
              </a:rPr>
              <a:t>La génétique des pommes de terre est très complexe. Ne soyez donc pas surpris si la prochaine génération est très différentes des tubercules originales!</a:t>
            </a:r>
            <a:endParaRPr dirty="0"/>
          </a:p>
        </p:txBody>
      </p:sp>
      <p:pic>
        <p:nvPicPr>
          <p:cNvPr id="101" name="Google Shape;101;p1" descr="A yellow flower&#10;&#10;Description automatically generated"/>
          <p:cNvPicPr preferRelativeResize="0"/>
          <p:nvPr/>
        </p:nvPicPr>
        <p:blipFill rotWithShape="1">
          <a:blip r:embed="rId3">
            <a:alphaModFix/>
          </a:blip>
          <a:srcRect l="14535" t="9352" b="23273"/>
          <a:stretch/>
        </p:blipFill>
        <p:spPr>
          <a:xfrm>
            <a:off x="6367520" y="218575"/>
            <a:ext cx="1095785" cy="1151788"/>
          </a:xfrm>
          <a:prstGeom prst="rect">
            <a:avLst/>
          </a:prstGeom>
          <a:noFill/>
          <a:ln>
            <a:noFill/>
          </a:ln>
        </p:spPr>
      </p:pic>
      <p:pic>
        <p:nvPicPr>
          <p:cNvPr id="102" name="Google Shape;102;p1" descr="A picture containing person, indoor, building, table&#10;&#10;Description automatically generated"/>
          <p:cNvPicPr preferRelativeResize="0"/>
          <p:nvPr/>
        </p:nvPicPr>
        <p:blipFill rotWithShape="1">
          <a:blip r:embed="rId4">
            <a:alphaModFix/>
          </a:blip>
          <a:srcRect l="6277" t="14618" r="11553" b="19408"/>
          <a:stretch/>
        </p:blipFill>
        <p:spPr>
          <a:xfrm>
            <a:off x="340462" y="6892284"/>
            <a:ext cx="1351393" cy="1558518"/>
          </a:xfrm>
          <a:prstGeom prst="rect">
            <a:avLst/>
          </a:prstGeom>
          <a:noFill/>
          <a:ln>
            <a:noFill/>
          </a:ln>
        </p:spPr>
      </p:pic>
      <p:sp>
        <p:nvSpPr>
          <p:cNvPr id="103" name="Google Shape;103;p1"/>
          <p:cNvSpPr txBox="1"/>
          <p:nvPr/>
        </p:nvSpPr>
        <p:spPr>
          <a:xfrm>
            <a:off x="114299" y="1488340"/>
            <a:ext cx="611004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dirty="0">
                <a:solidFill>
                  <a:schemeClr val="dk1"/>
                </a:solidFill>
                <a:latin typeface="Gisha"/>
                <a:ea typeface="Gisha"/>
                <a:cs typeface="Gisha"/>
                <a:sym typeface="Gisha"/>
              </a:rPr>
              <a:t>Les pommes de terre se propagent typiquement de manière clonale (par l’entremise de tubercules), mais leurs fleurs sont parfaites, c’est-à-dire qu’elles comprennent des parties mâles et femelles. Les pommes de terre sont sensibles à l’autofécondation et nécessitent une pollinisation croisée afin de former des véritables semences de pomme de terre. </a:t>
            </a:r>
            <a:endParaRPr dirty="0"/>
          </a:p>
        </p:txBody>
      </p:sp>
      <p:pic>
        <p:nvPicPr>
          <p:cNvPr id="104" name="Google Shape;104;p1" descr="A hand holding a garden&#10;&#10;Description automatically generated"/>
          <p:cNvPicPr preferRelativeResize="0"/>
          <p:nvPr/>
        </p:nvPicPr>
        <p:blipFill rotWithShape="1">
          <a:blip r:embed="rId5">
            <a:alphaModFix/>
          </a:blip>
          <a:srcRect l="8448" r="20957" b="24439"/>
          <a:stretch/>
        </p:blipFill>
        <p:spPr>
          <a:xfrm>
            <a:off x="6360703" y="6942203"/>
            <a:ext cx="1076326" cy="1501057"/>
          </a:xfrm>
          <a:prstGeom prst="rect">
            <a:avLst/>
          </a:prstGeom>
          <a:noFill/>
          <a:ln>
            <a:noFill/>
          </a:ln>
        </p:spPr>
      </p:pic>
      <p:pic>
        <p:nvPicPr>
          <p:cNvPr id="107" name="Google Shape;107;p1" descr="A picture containing cup, person, food&#10;&#10;Description automatically generated"/>
          <p:cNvPicPr preferRelativeResize="0"/>
          <p:nvPr/>
        </p:nvPicPr>
        <p:blipFill rotWithShape="1">
          <a:blip r:embed="rId6">
            <a:alphaModFix/>
          </a:blip>
          <a:srcRect l="16547" t="8081" b="15696"/>
          <a:stretch/>
        </p:blipFill>
        <p:spPr>
          <a:xfrm>
            <a:off x="4030811" y="5091460"/>
            <a:ext cx="1251674" cy="1393406"/>
          </a:xfrm>
          <a:prstGeom prst="rect">
            <a:avLst/>
          </a:prstGeom>
          <a:noFill/>
          <a:ln>
            <a:noFill/>
          </a:ln>
        </p:spPr>
      </p:pic>
      <p:pic>
        <p:nvPicPr>
          <p:cNvPr id="108" name="Google Shape;108;p1" descr="A hand holding a baby&#10;&#10;Description automatically generated"/>
          <p:cNvPicPr preferRelativeResize="0"/>
          <p:nvPr/>
        </p:nvPicPr>
        <p:blipFill rotWithShape="1">
          <a:blip r:embed="rId7">
            <a:alphaModFix/>
          </a:blip>
          <a:srcRect l="1459" r="3471" b="24545"/>
          <a:stretch/>
        </p:blipFill>
        <p:spPr>
          <a:xfrm>
            <a:off x="273423" y="2957923"/>
            <a:ext cx="1451378" cy="1535889"/>
          </a:xfrm>
          <a:prstGeom prst="rect">
            <a:avLst/>
          </a:prstGeom>
          <a:noFill/>
          <a:ln>
            <a:noFill/>
          </a:ln>
        </p:spPr>
      </p:pic>
      <p:cxnSp>
        <p:nvCxnSpPr>
          <p:cNvPr id="109" name="Google Shape;109;p1"/>
          <p:cNvCxnSpPr>
            <a:cxnSpLocks/>
            <a:stCxn id="110" idx="0"/>
          </p:cNvCxnSpPr>
          <p:nvPr/>
        </p:nvCxnSpPr>
        <p:spPr>
          <a:xfrm flipV="1">
            <a:off x="6467870" y="710986"/>
            <a:ext cx="203245" cy="830998"/>
          </a:xfrm>
          <a:prstGeom prst="straightConnector1">
            <a:avLst/>
          </a:prstGeom>
          <a:noFill/>
          <a:ln w="19050" cap="flat" cmpd="sng">
            <a:solidFill>
              <a:srgbClr val="595959"/>
            </a:solidFill>
            <a:prstDash val="solid"/>
            <a:miter lim="800000"/>
            <a:headEnd type="none" w="sm" len="sm"/>
            <a:tailEnd type="triangle" w="med" len="med"/>
          </a:ln>
        </p:spPr>
      </p:cxnSp>
      <p:cxnSp>
        <p:nvCxnSpPr>
          <p:cNvPr id="111" name="Google Shape;111;p1"/>
          <p:cNvCxnSpPr>
            <a:stCxn id="112" idx="0"/>
          </p:cNvCxnSpPr>
          <p:nvPr/>
        </p:nvCxnSpPr>
        <p:spPr>
          <a:xfrm rot="10800000" flipH="1">
            <a:off x="7160915" y="1242123"/>
            <a:ext cx="87000" cy="321600"/>
          </a:xfrm>
          <a:prstGeom prst="straightConnector1">
            <a:avLst/>
          </a:prstGeom>
          <a:noFill/>
          <a:ln w="19050" cap="flat" cmpd="sng">
            <a:solidFill>
              <a:srgbClr val="595959"/>
            </a:solidFill>
            <a:prstDash val="solid"/>
            <a:miter lim="800000"/>
            <a:headEnd type="none" w="sm" len="sm"/>
            <a:tailEnd type="triangle" w="med" len="med"/>
          </a:ln>
        </p:spPr>
      </p:cxnSp>
      <p:cxnSp>
        <p:nvCxnSpPr>
          <p:cNvPr id="113" name="Google Shape;113;p1"/>
          <p:cNvCxnSpPr>
            <a:cxnSpLocks/>
            <a:stCxn id="114" idx="0"/>
          </p:cNvCxnSpPr>
          <p:nvPr/>
        </p:nvCxnSpPr>
        <p:spPr>
          <a:xfrm flipV="1">
            <a:off x="6742797" y="832920"/>
            <a:ext cx="202728" cy="1090520"/>
          </a:xfrm>
          <a:prstGeom prst="straightConnector1">
            <a:avLst/>
          </a:prstGeom>
          <a:noFill/>
          <a:ln w="19050" cap="flat" cmpd="sng">
            <a:solidFill>
              <a:srgbClr val="595959"/>
            </a:solidFill>
            <a:prstDash val="solid"/>
            <a:miter lim="800000"/>
            <a:headEnd type="none" w="sm" len="sm"/>
            <a:tailEnd type="triangle" w="med" len="med"/>
          </a:ln>
        </p:spPr>
      </p:cxnSp>
      <p:sp>
        <p:nvSpPr>
          <p:cNvPr id="110" name="Google Shape;110;p1"/>
          <p:cNvSpPr txBox="1"/>
          <p:nvPr/>
        </p:nvSpPr>
        <p:spPr>
          <a:xfrm>
            <a:off x="6085070" y="1541984"/>
            <a:ext cx="765600" cy="25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dirty="0">
                <a:solidFill>
                  <a:schemeClr val="dk1"/>
                </a:solidFill>
                <a:latin typeface="Gisha"/>
                <a:ea typeface="Gisha"/>
                <a:cs typeface="Gisha"/>
                <a:sym typeface="Gisha"/>
              </a:rPr>
              <a:t>PÉTALE</a:t>
            </a:r>
            <a:endParaRPr dirty="0"/>
          </a:p>
        </p:txBody>
      </p:sp>
      <p:sp>
        <p:nvSpPr>
          <p:cNvPr id="112" name="Google Shape;112;p1"/>
          <p:cNvSpPr txBox="1"/>
          <p:nvPr/>
        </p:nvSpPr>
        <p:spPr>
          <a:xfrm>
            <a:off x="6706116" y="1563723"/>
            <a:ext cx="909598" cy="251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a:solidFill>
                  <a:schemeClr val="dk1"/>
                </a:solidFill>
                <a:latin typeface="Gisha"/>
                <a:ea typeface="Gisha"/>
                <a:cs typeface="Gisha"/>
                <a:sym typeface="Gisha"/>
              </a:rPr>
              <a:t>ANTHÈRES</a:t>
            </a:r>
            <a:endParaRPr/>
          </a:p>
        </p:txBody>
      </p:sp>
      <p:sp>
        <p:nvSpPr>
          <p:cNvPr id="114" name="Google Shape;114;p1"/>
          <p:cNvSpPr txBox="1"/>
          <p:nvPr/>
        </p:nvSpPr>
        <p:spPr>
          <a:xfrm>
            <a:off x="6259947" y="1923440"/>
            <a:ext cx="965700" cy="25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dirty="0">
                <a:solidFill>
                  <a:schemeClr val="dk1"/>
                </a:solidFill>
                <a:latin typeface="Gisha"/>
                <a:ea typeface="Gisha"/>
                <a:cs typeface="Gisha"/>
                <a:sym typeface="Gisha"/>
              </a:rPr>
              <a:t>STIGMATE</a:t>
            </a:r>
            <a:endParaRPr dirty="0"/>
          </a:p>
        </p:txBody>
      </p:sp>
      <p:pic>
        <p:nvPicPr>
          <p:cNvPr id="115" name="Google Shape;115;p1" descr="A hand holding a toothbrush&#10;&#10;Description automatically generated"/>
          <p:cNvPicPr preferRelativeResize="0"/>
          <p:nvPr/>
        </p:nvPicPr>
        <p:blipFill rotWithShape="1">
          <a:blip r:embed="rId8">
            <a:alphaModFix/>
          </a:blip>
          <a:srcRect l="26857" t="20378" b="40179"/>
          <a:stretch/>
        </p:blipFill>
        <p:spPr>
          <a:xfrm>
            <a:off x="1277927" y="5579086"/>
            <a:ext cx="1186616" cy="853186"/>
          </a:xfrm>
          <a:prstGeom prst="rect">
            <a:avLst/>
          </a:prstGeom>
          <a:noFill/>
          <a:ln>
            <a:noFill/>
          </a:ln>
        </p:spPr>
      </p:pic>
      <p:pic>
        <p:nvPicPr>
          <p:cNvPr id="116" name="Google Shape;116;p1" descr="A hand holding a baby&#10;&#10;Description automatically generated"/>
          <p:cNvPicPr preferRelativeResize="0"/>
          <p:nvPr/>
        </p:nvPicPr>
        <p:blipFill rotWithShape="1">
          <a:blip r:embed="rId9">
            <a:alphaModFix/>
          </a:blip>
          <a:srcRect l="16547" t="32638" b="4242"/>
          <a:stretch/>
        </p:blipFill>
        <p:spPr>
          <a:xfrm>
            <a:off x="2586123" y="5577846"/>
            <a:ext cx="855390" cy="862620"/>
          </a:xfrm>
          <a:prstGeom prst="rect">
            <a:avLst/>
          </a:prstGeom>
          <a:noFill/>
          <a:ln>
            <a:noFill/>
          </a:ln>
        </p:spPr>
      </p:pic>
      <p:pic>
        <p:nvPicPr>
          <p:cNvPr id="117" name="Google Shape;117;p1"/>
          <p:cNvPicPr preferRelativeResize="0"/>
          <p:nvPr/>
        </p:nvPicPr>
        <p:blipFill rotWithShape="1">
          <a:blip r:embed="rId10">
            <a:alphaModFix/>
          </a:blip>
          <a:srcRect l="37898" t="34940" r="16345" b="35722"/>
          <a:stretch/>
        </p:blipFill>
        <p:spPr>
          <a:xfrm rot="19944147">
            <a:off x="4767726" y="5795913"/>
            <a:ext cx="798307" cy="631694"/>
          </a:xfrm>
          <a:prstGeom prst="rect">
            <a:avLst/>
          </a:prstGeom>
          <a:noFill/>
          <a:ln>
            <a:noFill/>
          </a:ln>
        </p:spPr>
      </p:pic>
      <p:pic>
        <p:nvPicPr>
          <p:cNvPr id="118" name="Google Shape;118;p1"/>
          <p:cNvPicPr preferRelativeResize="0"/>
          <p:nvPr/>
        </p:nvPicPr>
        <p:blipFill rotWithShape="1">
          <a:blip r:embed="rId11">
            <a:alphaModFix/>
          </a:blip>
          <a:srcRect/>
          <a:stretch/>
        </p:blipFill>
        <p:spPr>
          <a:xfrm>
            <a:off x="4000259" y="2881499"/>
            <a:ext cx="959532" cy="1646216"/>
          </a:xfrm>
          <a:prstGeom prst="rect">
            <a:avLst/>
          </a:prstGeom>
          <a:noFill/>
          <a:ln>
            <a:noFill/>
          </a:ln>
        </p:spPr>
      </p:pic>
      <p:sp>
        <p:nvSpPr>
          <p:cNvPr id="119" name="Google Shape;119;p1"/>
          <p:cNvSpPr txBox="1"/>
          <p:nvPr/>
        </p:nvSpPr>
        <p:spPr>
          <a:xfrm>
            <a:off x="1738156" y="2863512"/>
            <a:ext cx="2158688"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dirty="0">
                <a:solidFill>
                  <a:schemeClr val="dk1"/>
                </a:solidFill>
                <a:latin typeface="Gisha"/>
                <a:ea typeface="Gisha"/>
                <a:cs typeface="Gisha"/>
                <a:sym typeface="Gisha"/>
              </a:rPr>
              <a:t>Quatre à huit fleurs de pomme de terre apparaissent habituellement sur une cyme (inflorescence). Placez les anthères d’une fleur mature au-dessus de l’ouverture d’une capsule en plastique pour recueillir du pollen. Utilisez une brosse à dents électrique ou le bout de votre doigt pour faire tomber le pollen mature dans la capsule.</a:t>
            </a:r>
            <a:endParaRPr dirty="0"/>
          </a:p>
        </p:txBody>
      </p:sp>
      <p:sp>
        <p:nvSpPr>
          <p:cNvPr id="120" name="Google Shape;120;p1"/>
          <p:cNvSpPr txBox="1"/>
          <p:nvPr/>
        </p:nvSpPr>
        <p:spPr>
          <a:xfrm>
            <a:off x="200846" y="4918902"/>
            <a:ext cx="334077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00" dirty="0">
                <a:solidFill>
                  <a:schemeClr val="dk1"/>
                </a:solidFill>
                <a:latin typeface="Gisha"/>
                <a:ea typeface="Gisha"/>
                <a:cs typeface="Gisha"/>
                <a:sym typeface="Gisha"/>
              </a:rPr>
              <a:t>Fermez la capsule de plastique et tapez délicatement celle-ci pour brasser le pollen. Ouvrez doucement la capsule, qui devrait contenir du pollen.</a:t>
            </a:r>
            <a:endParaRPr dirty="0"/>
          </a:p>
        </p:txBody>
      </p:sp>
      <p:sp>
        <p:nvSpPr>
          <p:cNvPr id="121" name="Google Shape;121;p1"/>
          <p:cNvSpPr txBox="1"/>
          <p:nvPr/>
        </p:nvSpPr>
        <p:spPr>
          <a:xfrm>
            <a:off x="3917787" y="7049833"/>
            <a:ext cx="2469058" cy="1323399"/>
          </a:xfrm>
          <a:prstGeom prst="rect">
            <a:avLst/>
          </a:prstGeom>
          <a:noFill/>
          <a:ln>
            <a:noFill/>
          </a:ln>
        </p:spPr>
        <p:txBody>
          <a:bodyPr spcFirstLastPara="1" wrap="square" lIns="91425" tIns="45700" rIns="91425" bIns="45700" anchor="t" anchorCtr="0">
            <a:spAutoFit/>
          </a:bodyPr>
          <a:lstStyle/>
          <a:p>
            <a:r>
              <a:rPr lang="fr-CA" sz="1000" dirty="0">
                <a:solidFill>
                  <a:schemeClr val="dk1"/>
                </a:solidFill>
                <a:latin typeface="Gisha"/>
                <a:ea typeface="Gisha"/>
                <a:cs typeface="Gisha"/>
                <a:sym typeface="Gisha"/>
              </a:rPr>
              <a:t>De jeunes fruits se développeront après une pollinisation réussie. Chaque fruit contiendra &lt;100 semences. Placez la cyme de fruits en entier dans un sac en papier. Suivez de bonnes pratiques de gestion des semences qui garantiront une récolte et un entreposage adéquats pour obtenir des semences de qualité.</a:t>
            </a:r>
            <a:endParaRPr lang="fr-CA" sz="1000" dirty="0"/>
          </a:p>
        </p:txBody>
      </p:sp>
      <p:sp>
        <p:nvSpPr>
          <p:cNvPr id="122" name="Google Shape;122;p1"/>
          <p:cNvSpPr txBox="1"/>
          <p:nvPr/>
        </p:nvSpPr>
        <p:spPr>
          <a:xfrm>
            <a:off x="5188369" y="5000593"/>
            <a:ext cx="2274936" cy="553957"/>
          </a:xfrm>
          <a:prstGeom prst="rect">
            <a:avLst/>
          </a:prstGeom>
          <a:noFill/>
          <a:ln>
            <a:noFill/>
          </a:ln>
        </p:spPr>
        <p:txBody>
          <a:bodyPr spcFirstLastPara="1" wrap="square" lIns="91425" tIns="45700" rIns="91425" bIns="45700" anchor="t" anchorCtr="0">
            <a:spAutoFit/>
          </a:bodyPr>
          <a:lstStyle/>
          <a:p>
            <a:pPr lvl="0" algn="r"/>
            <a:r>
              <a:rPr lang="fr-CA" sz="1000" dirty="0">
                <a:solidFill>
                  <a:schemeClr val="dk1"/>
                </a:solidFill>
                <a:latin typeface="Gisha"/>
                <a:ea typeface="Gisha"/>
                <a:cs typeface="Gisha"/>
                <a:sym typeface="Gisha"/>
              </a:rPr>
              <a:t>Trempez délicatement le stigmate femelle dans la capsule remplie de pollen pour couvrir la surface</a:t>
            </a:r>
            <a:endParaRPr sz="1000" dirty="0"/>
          </a:p>
        </p:txBody>
      </p:sp>
      <p:sp>
        <p:nvSpPr>
          <p:cNvPr id="123" name="Google Shape;123;p1"/>
          <p:cNvSpPr txBox="1"/>
          <p:nvPr/>
        </p:nvSpPr>
        <p:spPr>
          <a:xfrm>
            <a:off x="5369923" y="5469202"/>
            <a:ext cx="2100662"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A" sz="1000" dirty="0">
                <a:solidFill>
                  <a:schemeClr val="dk1"/>
                </a:solidFill>
                <a:latin typeface="Gisha"/>
                <a:ea typeface="Gisha"/>
                <a:cs typeface="Gisha"/>
                <a:sym typeface="Gisha"/>
              </a:rPr>
              <a:t>surface stigmatique en entier de manière égale. Continuez la pollinisation de toutes les fleurs ouvertes sur la cyme choisie. Scellez et conservez le pollen pour une utilisation future.</a:t>
            </a:r>
            <a:endParaRPr dirty="0"/>
          </a:p>
        </p:txBody>
      </p:sp>
      <p:sp>
        <p:nvSpPr>
          <p:cNvPr id="125" name="Google Shape;125;p1"/>
          <p:cNvSpPr txBox="1"/>
          <p:nvPr/>
        </p:nvSpPr>
        <p:spPr>
          <a:xfrm>
            <a:off x="1738156" y="6963012"/>
            <a:ext cx="2091445" cy="1477287"/>
          </a:xfrm>
          <a:prstGeom prst="rect">
            <a:avLst/>
          </a:prstGeom>
          <a:noFill/>
          <a:ln>
            <a:noFill/>
          </a:ln>
        </p:spPr>
        <p:txBody>
          <a:bodyPr spcFirstLastPara="1" wrap="square" lIns="91425" tIns="45700" rIns="91425" bIns="45700" anchor="t" anchorCtr="0">
            <a:spAutoFit/>
          </a:bodyPr>
          <a:lstStyle/>
          <a:p>
            <a:r>
              <a:rPr lang="fr-CA" sz="1000" dirty="0">
                <a:solidFill>
                  <a:schemeClr val="dk1"/>
                </a:solidFill>
                <a:latin typeface="Gisha"/>
                <a:ea typeface="Gisha"/>
                <a:cs typeface="Gisha"/>
                <a:sym typeface="Gisha"/>
              </a:rPr>
              <a:t>Identifiez la cyme complète à l’aide d’une étiquette durable et couvrez-la d’un sac à pollinisation si c’est à l’extérieur. D’autres croisements pourront être faits lorsque des bourgeons s’ouvriront sur la cyme. Jetez un coup d’</a:t>
            </a:r>
            <a:r>
              <a:rPr lang="fr-CA" sz="1000" dirty="0" err="1">
                <a:solidFill>
                  <a:schemeClr val="dk1"/>
                </a:solidFill>
                <a:latin typeface="Gisha"/>
                <a:ea typeface="Gisha"/>
                <a:cs typeface="Gisha"/>
                <a:sym typeface="Gisha"/>
              </a:rPr>
              <a:t>oeil</a:t>
            </a:r>
            <a:r>
              <a:rPr lang="fr-CA" sz="1000" dirty="0">
                <a:solidFill>
                  <a:schemeClr val="dk1"/>
                </a:solidFill>
                <a:latin typeface="Gisha"/>
                <a:ea typeface="Gisha"/>
                <a:cs typeface="Gisha"/>
                <a:sym typeface="Gisha"/>
              </a:rPr>
              <a:t> deux semaines plus tard pour voir de jeunes fruits.</a:t>
            </a:r>
            <a:endParaRPr lang="fr-CA" sz="1000" dirty="0"/>
          </a:p>
        </p:txBody>
      </p:sp>
      <p:pic>
        <p:nvPicPr>
          <p:cNvPr id="126" name="Google Shape;126;p1"/>
          <p:cNvPicPr preferRelativeResize="0"/>
          <p:nvPr/>
        </p:nvPicPr>
        <p:blipFill rotWithShape="1">
          <a:blip r:embed="rId12">
            <a:alphaModFix/>
          </a:blip>
          <a:srcRect t="2718" b="22001"/>
          <a:stretch/>
        </p:blipFill>
        <p:spPr>
          <a:xfrm>
            <a:off x="300957" y="5580075"/>
            <a:ext cx="855390" cy="858597"/>
          </a:xfrm>
          <a:prstGeom prst="rect">
            <a:avLst/>
          </a:prstGeom>
          <a:noFill/>
          <a:ln>
            <a:noFill/>
          </a:ln>
        </p:spPr>
      </p:pic>
      <p:grpSp>
        <p:nvGrpSpPr>
          <p:cNvPr id="2" name="Group 1">
            <a:extLst>
              <a:ext uri="{FF2B5EF4-FFF2-40B4-BE49-F238E27FC236}">
                <a16:creationId xmlns:a16="http://schemas.microsoft.com/office/drawing/2014/main" id="{3CF2728D-AD78-2E43-B776-4467C7E8DED6}"/>
              </a:ext>
            </a:extLst>
          </p:cNvPr>
          <p:cNvGrpSpPr/>
          <p:nvPr/>
        </p:nvGrpSpPr>
        <p:grpSpPr>
          <a:xfrm>
            <a:off x="3896844" y="8699329"/>
            <a:ext cx="3772407" cy="1169632"/>
            <a:chOff x="3896844" y="8730141"/>
            <a:chExt cx="3772407" cy="1169632"/>
          </a:xfrm>
        </p:grpSpPr>
        <p:pic>
          <p:nvPicPr>
            <p:cNvPr id="47" name="Picture 46">
              <a:extLst>
                <a:ext uri="{FF2B5EF4-FFF2-40B4-BE49-F238E27FC236}">
                  <a16:creationId xmlns:a16="http://schemas.microsoft.com/office/drawing/2014/main" id="{48575E93-95FF-4545-B792-42ECF1D95D51}"/>
                </a:ext>
              </a:extLst>
            </p:cNvPr>
            <p:cNvPicPr>
              <a:picLocks noChangeAspect="1"/>
            </p:cNvPicPr>
            <p:nvPr/>
          </p:nvPicPr>
          <p:blipFill>
            <a:blip r:embed="rId13"/>
            <a:stretch>
              <a:fillRect/>
            </a:stretch>
          </p:blipFill>
          <p:spPr>
            <a:xfrm>
              <a:off x="6008330" y="9090221"/>
              <a:ext cx="1112434" cy="667461"/>
            </a:xfrm>
            <a:prstGeom prst="rect">
              <a:avLst/>
            </a:prstGeom>
          </p:spPr>
        </p:pic>
        <p:grpSp>
          <p:nvGrpSpPr>
            <p:cNvPr id="48" name="Google Shape;134;p1">
              <a:extLst>
                <a:ext uri="{FF2B5EF4-FFF2-40B4-BE49-F238E27FC236}">
                  <a16:creationId xmlns:a16="http://schemas.microsoft.com/office/drawing/2014/main" id="{40690802-35D5-6741-9C8C-475CE4462522}"/>
                </a:ext>
              </a:extLst>
            </p:cNvPr>
            <p:cNvGrpSpPr/>
            <p:nvPr/>
          </p:nvGrpSpPr>
          <p:grpSpPr>
            <a:xfrm>
              <a:off x="3896844" y="8730141"/>
              <a:ext cx="3772407" cy="1169632"/>
              <a:chOff x="3896844" y="8730141"/>
              <a:chExt cx="3772407" cy="1169632"/>
            </a:xfrm>
          </p:grpSpPr>
          <p:sp>
            <p:nvSpPr>
              <p:cNvPr id="49" name="Google Shape;136;p1">
                <a:extLst>
                  <a:ext uri="{FF2B5EF4-FFF2-40B4-BE49-F238E27FC236}">
                    <a16:creationId xmlns:a16="http://schemas.microsoft.com/office/drawing/2014/main" id="{27D34024-449C-EE48-BA9E-6131D4BBAED4}"/>
                  </a:ext>
                </a:extLst>
              </p:cNvPr>
              <p:cNvSpPr txBox="1"/>
              <p:nvPr/>
            </p:nvSpPr>
            <p:spPr>
              <a:xfrm>
                <a:off x="3896844" y="8748207"/>
                <a:ext cx="18069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dirty="0">
                    <a:solidFill>
                      <a:schemeClr val="dk1"/>
                    </a:solidFill>
                    <a:latin typeface="Gisha"/>
                    <a:ea typeface="Gisha"/>
                    <a:cs typeface="Gisha"/>
                    <a:sym typeface="Gisha"/>
                  </a:rPr>
                  <a:t>Initialement publié sur : </a:t>
                </a:r>
                <a:endParaRPr sz="1100" dirty="0">
                  <a:solidFill>
                    <a:schemeClr val="dk1"/>
                  </a:solidFill>
                  <a:latin typeface="Gisha"/>
                  <a:ea typeface="Gisha"/>
                  <a:cs typeface="Gisha"/>
                  <a:sym typeface="Gisha"/>
                </a:endParaRPr>
              </a:p>
            </p:txBody>
          </p:sp>
          <p:sp>
            <p:nvSpPr>
              <p:cNvPr id="50" name="Google Shape;137;p1">
                <a:extLst>
                  <a:ext uri="{FF2B5EF4-FFF2-40B4-BE49-F238E27FC236}">
                    <a16:creationId xmlns:a16="http://schemas.microsoft.com/office/drawing/2014/main" id="{32E97EB8-10DB-E24D-8C22-892AC116C929}"/>
                  </a:ext>
                </a:extLst>
              </p:cNvPr>
              <p:cNvSpPr txBox="1"/>
              <p:nvPr/>
            </p:nvSpPr>
            <p:spPr>
              <a:xfrm>
                <a:off x="3896844" y="9072810"/>
                <a:ext cx="11124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Traduit par : </a:t>
                </a:r>
                <a:endParaRPr sz="1100">
                  <a:solidFill>
                    <a:schemeClr val="dk1"/>
                  </a:solidFill>
                  <a:latin typeface="Gisha"/>
                  <a:ea typeface="Gisha"/>
                  <a:cs typeface="Gisha"/>
                  <a:sym typeface="Gisha"/>
                </a:endParaRPr>
              </a:p>
            </p:txBody>
          </p:sp>
          <p:sp>
            <p:nvSpPr>
              <p:cNvPr id="51" name="Google Shape;138;p1" descr="C:\Users\Hugo Martorell\Downloads\Combined logo for newsletter FRENCH (1).jpg">
                <a:extLst>
                  <a:ext uri="{FF2B5EF4-FFF2-40B4-BE49-F238E27FC236}">
                    <a16:creationId xmlns:a16="http://schemas.microsoft.com/office/drawing/2014/main" id="{9DA7AA4A-3B46-1C45-B6FD-4BD24DAC8AFE}"/>
                  </a:ext>
                </a:extLst>
              </p:cNvPr>
              <p:cNvSpPr/>
              <p:nvPr/>
            </p:nvSpPr>
            <p:spPr>
              <a:xfrm>
                <a:off x="3993846" y="9321397"/>
                <a:ext cx="2035763" cy="577607"/>
              </a:xfrm>
              <a:prstGeom prst="rect">
                <a:avLst/>
              </a:prstGeom>
              <a:noFill/>
              <a:ln>
                <a:noFill/>
              </a:ln>
            </p:spPr>
          </p:sp>
          <p:pic>
            <p:nvPicPr>
              <p:cNvPr id="52" name="Google Shape;139;p1">
                <a:extLst>
                  <a:ext uri="{FF2B5EF4-FFF2-40B4-BE49-F238E27FC236}">
                    <a16:creationId xmlns:a16="http://schemas.microsoft.com/office/drawing/2014/main" id="{9B1CFE61-E4D6-C343-AD37-F62CB57CD120}"/>
                  </a:ext>
                </a:extLst>
              </p:cNvPr>
              <p:cNvPicPr preferRelativeResize="0"/>
              <p:nvPr/>
            </p:nvPicPr>
            <p:blipFill rotWithShape="1">
              <a:blip r:embed="rId14">
                <a:alphaModFix/>
              </a:blip>
              <a:srcRect/>
              <a:stretch/>
            </p:blipFill>
            <p:spPr>
              <a:xfrm>
                <a:off x="6423075" y="8730141"/>
                <a:ext cx="1240250" cy="369332"/>
              </a:xfrm>
              <a:prstGeom prst="rect">
                <a:avLst/>
              </a:prstGeom>
              <a:noFill/>
              <a:ln>
                <a:noFill/>
              </a:ln>
            </p:spPr>
          </p:pic>
          <p:sp>
            <p:nvSpPr>
              <p:cNvPr id="53" name="Google Shape;141;p1" descr="C:\Users\Hugo Martorell\Downloads\eOrganic logo large res.png">
                <a:extLst>
                  <a:ext uri="{FF2B5EF4-FFF2-40B4-BE49-F238E27FC236}">
                    <a16:creationId xmlns:a16="http://schemas.microsoft.com/office/drawing/2014/main" id="{396B46FA-8018-F740-905F-92D16B7E97BA}"/>
                  </a:ext>
                </a:extLst>
              </p:cNvPr>
              <p:cNvSpPr/>
              <p:nvPr/>
            </p:nvSpPr>
            <p:spPr>
              <a:xfrm>
                <a:off x="5645285" y="8775240"/>
                <a:ext cx="831754" cy="261610"/>
              </a:xfrm>
              <a:prstGeom prst="rect">
                <a:avLst/>
              </a:prstGeom>
              <a:noFill/>
              <a:ln>
                <a:noFill/>
              </a:ln>
            </p:spPr>
          </p:sp>
          <p:sp>
            <p:nvSpPr>
              <p:cNvPr id="54" name="Google Shape;143;p1">
                <a:extLst>
                  <a:ext uri="{FF2B5EF4-FFF2-40B4-BE49-F238E27FC236}">
                    <a16:creationId xmlns:a16="http://schemas.microsoft.com/office/drawing/2014/main" id="{E8E3267C-E693-6146-AD2C-D277B047B562}"/>
                  </a:ext>
                </a:extLst>
              </p:cNvPr>
              <p:cNvSpPr txBox="1"/>
              <p:nvPr/>
            </p:nvSpPr>
            <p:spPr>
              <a:xfrm>
                <a:off x="5542157" y="9010036"/>
                <a:ext cx="2127094"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800" b="1">
                    <a:solidFill>
                      <a:schemeClr val="dk1"/>
                    </a:solidFill>
                    <a:latin typeface="Gisha"/>
                    <a:ea typeface="Gisha"/>
                    <a:cs typeface="Gisha"/>
                    <a:sym typeface="Gisha"/>
                  </a:rPr>
                  <a:t>Photos et design par: </a:t>
                </a:r>
                <a:r>
                  <a:rPr lang="fr-CA" sz="800">
                    <a:solidFill>
                      <a:schemeClr val="dk1"/>
                    </a:solidFill>
                    <a:latin typeface="Gisha"/>
                    <a:ea typeface="Gisha"/>
                    <a:cs typeface="Gisha"/>
                    <a:sym typeface="Gisha"/>
                  </a:rPr>
                  <a:t>Hannah Swegarden</a:t>
                </a:r>
                <a:endParaRPr sz="800">
                  <a:solidFill>
                    <a:schemeClr val="dk1"/>
                  </a:solidFill>
                  <a:latin typeface="Gisha"/>
                  <a:ea typeface="Gisha"/>
                  <a:cs typeface="Gisha"/>
                  <a:sym typeface="Gisha"/>
                </a:endParaRPr>
              </a:p>
            </p:txBody>
          </p:sp>
          <p:sp>
            <p:nvSpPr>
              <p:cNvPr id="55" name="Google Shape;142;p1" descr="C:\Users\Hugo Martorell\Desktop\Work SeedChange\Downloads\Visibilité_PCA\Powerpoint\Couleurs\PCA_PPT_Couleurs.jpg">
                <a:extLst>
                  <a:ext uri="{FF2B5EF4-FFF2-40B4-BE49-F238E27FC236}">
                    <a16:creationId xmlns:a16="http://schemas.microsoft.com/office/drawing/2014/main" id="{11D32EA4-9416-344E-9F31-9DD1906A98DD}"/>
                  </a:ext>
                </a:extLst>
              </p:cNvPr>
              <p:cNvSpPr/>
              <p:nvPr/>
            </p:nvSpPr>
            <p:spPr>
              <a:xfrm>
                <a:off x="6029609" y="9702362"/>
                <a:ext cx="1440976" cy="197411"/>
              </a:xfrm>
              <a:prstGeom prst="rect">
                <a:avLst/>
              </a:prstGeom>
              <a:noFill/>
              <a:ln>
                <a:noFill/>
              </a:ln>
            </p:spPr>
          </p:sp>
        </p:grpSp>
        <p:pic>
          <p:nvPicPr>
            <p:cNvPr id="56" name="Picture 55">
              <a:extLst>
                <a:ext uri="{FF2B5EF4-FFF2-40B4-BE49-F238E27FC236}">
                  <a16:creationId xmlns:a16="http://schemas.microsoft.com/office/drawing/2014/main" id="{3A5ECF4B-07AD-1540-B581-1A50E9E9FD4A}"/>
                </a:ext>
              </a:extLst>
            </p:cNvPr>
            <p:cNvPicPr>
              <a:picLocks noChangeAspect="1"/>
            </p:cNvPicPr>
            <p:nvPr/>
          </p:nvPicPr>
          <p:blipFill>
            <a:blip r:embed="rId15"/>
            <a:stretch>
              <a:fillRect/>
            </a:stretch>
          </p:blipFill>
          <p:spPr>
            <a:xfrm>
              <a:off x="3975665" y="9308061"/>
              <a:ext cx="2082183" cy="590943"/>
            </a:xfrm>
            <a:prstGeom prst="rect">
              <a:avLst/>
            </a:prstGeom>
          </p:spPr>
        </p:pic>
        <p:pic>
          <p:nvPicPr>
            <p:cNvPr id="57" name="Picture 56">
              <a:extLst>
                <a:ext uri="{FF2B5EF4-FFF2-40B4-BE49-F238E27FC236}">
                  <a16:creationId xmlns:a16="http://schemas.microsoft.com/office/drawing/2014/main" id="{D3A69CE0-99AA-5B4D-8F3D-D65F98C1B6AE}"/>
                </a:ext>
              </a:extLst>
            </p:cNvPr>
            <p:cNvPicPr>
              <a:picLocks noChangeAspect="1"/>
            </p:cNvPicPr>
            <p:nvPr/>
          </p:nvPicPr>
          <p:blipFill>
            <a:blip r:embed="rId16"/>
            <a:stretch>
              <a:fillRect/>
            </a:stretch>
          </p:blipFill>
          <p:spPr>
            <a:xfrm>
              <a:off x="5646610" y="8775443"/>
              <a:ext cx="830429" cy="261203"/>
            </a:xfrm>
            <a:prstGeom prst="rect">
              <a:avLst/>
            </a:prstGeom>
          </p:spPr>
        </p:pic>
        <p:pic>
          <p:nvPicPr>
            <p:cNvPr id="58" name="Picture 57">
              <a:extLst>
                <a:ext uri="{FF2B5EF4-FFF2-40B4-BE49-F238E27FC236}">
                  <a16:creationId xmlns:a16="http://schemas.microsoft.com/office/drawing/2014/main" id="{6AF24592-705B-9D45-8873-827AA34A9E98}"/>
                </a:ext>
              </a:extLst>
            </p:cNvPr>
            <p:cNvPicPr>
              <a:picLocks noChangeAspect="1"/>
            </p:cNvPicPr>
            <p:nvPr/>
          </p:nvPicPr>
          <p:blipFill rotWithShape="1">
            <a:blip r:embed="rId17"/>
            <a:srcRect t="68451"/>
            <a:stretch/>
          </p:blipFill>
          <p:spPr>
            <a:xfrm>
              <a:off x="6084663" y="9664660"/>
              <a:ext cx="1507300" cy="20518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493</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Swegarden</dc:creator>
  <cp:lastModifiedBy>Hannah Swegarden</cp:lastModifiedBy>
  <cp:revision>2</cp:revision>
  <dcterms:created xsi:type="dcterms:W3CDTF">2019-01-24T14:11:53Z</dcterms:created>
  <dcterms:modified xsi:type="dcterms:W3CDTF">2021-05-24T02:16:38Z</dcterms:modified>
</cp:coreProperties>
</file>