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vW345jNlRaIDQ7zHwmk20NAe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767"/>
    <p:restoredTop sz="94752"/>
  </p:normalViewPr>
  <p:slideViewPr>
    <p:cSldViewPr snapToGrid="0">
      <p:cViewPr>
        <p:scale>
          <a:sx n="125" d="100"/>
          <a:sy n="125" d="100"/>
        </p:scale>
        <p:origin x="288" y="-3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22" name="Google Shape;22;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4" name="Google Shape;34;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7" name="Google Shape;47;p8"/>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9" name="Google Shape;49;p8"/>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1" name="Google Shape;61;p10"/>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2" name="Google Shape;62;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9" name="Google Shape;69;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5" name="Picture 4">
            <a:extLst>
              <a:ext uri="{FF2B5EF4-FFF2-40B4-BE49-F238E27FC236}">
                <a16:creationId xmlns:a16="http://schemas.microsoft.com/office/drawing/2014/main" id="{CE9500F8-FE45-D340-9E3C-3B7A9ED5B6CF}"/>
              </a:ext>
            </a:extLst>
          </p:cNvPr>
          <p:cNvPicPr>
            <a:picLocks noChangeAspect="1"/>
          </p:cNvPicPr>
          <p:nvPr/>
        </p:nvPicPr>
        <p:blipFill>
          <a:blip r:embed="rId3"/>
          <a:stretch>
            <a:fillRect/>
          </a:stretch>
        </p:blipFill>
        <p:spPr>
          <a:xfrm>
            <a:off x="6008330" y="9090221"/>
            <a:ext cx="1112434" cy="667461"/>
          </a:xfrm>
          <a:prstGeom prst="rect">
            <a:avLst/>
          </a:prstGeom>
        </p:spPr>
      </p:pic>
      <p:sp>
        <p:nvSpPr>
          <p:cNvPr id="89" name="Google Shape;89;p1"/>
          <p:cNvSpPr/>
          <p:nvPr/>
        </p:nvSpPr>
        <p:spPr>
          <a:xfrm>
            <a:off x="114300" y="107561"/>
            <a:ext cx="7543800" cy="1371600"/>
          </a:xfrm>
          <a:prstGeom prst="rect">
            <a:avLst/>
          </a:prstGeom>
          <a:solidFill>
            <a:srgbClr val="BF9000">
              <a:alpha val="49803"/>
            </a:srgbClr>
          </a:solidFill>
          <a:ln w="12700" cap="flat" cmpd="sng">
            <a:solidFill>
              <a:srgbClr val="BF9000">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14300" y="2296473"/>
            <a:ext cx="7543800" cy="117108"/>
          </a:xfrm>
          <a:prstGeom prst="rect">
            <a:avLst/>
          </a:prstGeom>
          <a:solidFill>
            <a:srgbClr val="BF9000">
              <a:alpha val="49803"/>
            </a:srgbClr>
          </a:solidFill>
          <a:ln w="12700" cap="flat" cmpd="sng">
            <a:solidFill>
              <a:srgbClr val="BF9000">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114299" y="8607770"/>
            <a:ext cx="7543800" cy="117108"/>
          </a:xfrm>
          <a:prstGeom prst="rect">
            <a:avLst/>
          </a:prstGeom>
          <a:solidFill>
            <a:srgbClr val="BF9000">
              <a:alpha val="49803"/>
            </a:srgbClr>
          </a:solidFill>
          <a:ln w="12700" cap="flat" cmpd="sng">
            <a:solidFill>
              <a:srgbClr val="BF9000">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142579" y="2469708"/>
            <a:ext cx="403773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i="0" u="none" strike="noStrike" cap="none">
                <a:solidFill>
                  <a:schemeClr val="dk1"/>
                </a:solidFill>
                <a:latin typeface="Gisha"/>
                <a:ea typeface="Gisha"/>
                <a:cs typeface="Gisha"/>
                <a:sym typeface="Gisha"/>
              </a:rPr>
              <a:t>Étape UN : Cerner les bourgeons femelles immatures</a:t>
            </a:r>
            <a:endParaRPr/>
          </a:p>
        </p:txBody>
      </p:sp>
      <p:sp>
        <p:nvSpPr>
          <p:cNvPr id="93" name="Google Shape;93;p1"/>
          <p:cNvSpPr txBox="1"/>
          <p:nvPr/>
        </p:nvSpPr>
        <p:spPr>
          <a:xfrm>
            <a:off x="142579" y="159395"/>
            <a:ext cx="625879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dirty="0">
                <a:solidFill>
                  <a:schemeClr val="lt1"/>
                </a:solidFill>
                <a:latin typeface="Gisha"/>
                <a:ea typeface="Gisha"/>
                <a:cs typeface="Gisha"/>
                <a:sym typeface="Gisha"/>
              </a:rPr>
              <a:t>GUIDE DE POLLINISATION DES POIVRONS</a:t>
            </a:r>
            <a:endParaRPr dirty="0"/>
          </a:p>
          <a:p>
            <a:pPr marL="0" marR="0" lvl="0" indent="0" algn="l" rtl="0">
              <a:spcBef>
                <a:spcPts val="0"/>
              </a:spcBef>
              <a:spcAft>
                <a:spcPts val="0"/>
              </a:spcAft>
              <a:buNone/>
            </a:pPr>
            <a:r>
              <a:rPr lang="fr-CA" sz="1600" i="1" dirty="0" err="1">
                <a:solidFill>
                  <a:schemeClr val="lt1"/>
                </a:solidFill>
                <a:latin typeface="Gisha"/>
                <a:ea typeface="Gisha"/>
                <a:cs typeface="Gisha"/>
                <a:sym typeface="Gisha"/>
              </a:rPr>
              <a:t>Capsicum</a:t>
            </a:r>
            <a:r>
              <a:rPr lang="fr-CA" sz="1600" i="1" dirty="0">
                <a:solidFill>
                  <a:schemeClr val="lt1"/>
                </a:solidFill>
                <a:latin typeface="Gisha"/>
                <a:ea typeface="Gisha"/>
                <a:cs typeface="Gisha"/>
                <a:sym typeface="Gisha"/>
              </a:rPr>
              <a:t> </a:t>
            </a:r>
            <a:r>
              <a:rPr lang="fr-CA" sz="1600" i="1" dirty="0" err="1">
                <a:solidFill>
                  <a:schemeClr val="lt1"/>
                </a:solidFill>
                <a:latin typeface="Gisha"/>
                <a:ea typeface="Gisha"/>
                <a:cs typeface="Gisha"/>
                <a:sym typeface="Gisha"/>
              </a:rPr>
              <a:t>annuum</a:t>
            </a:r>
            <a:endParaRPr sz="1600" i="1" dirty="0">
              <a:solidFill>
                <a:schemeClr val="lt1"/>
              </a:solidFill>
              <a:latin typeface="Gisha"/>
              <a:ea typeface="Gisha"/>
              <a:cs typeface="Gisha"/>
              <a:sym typeface="Gisha"/>
            </a:endParaRPr>
          </a:p>
        </p:txBody>
      </p:sp>
      <p:sp>
        <p:nvSpPr>
          <p:cNvPr id="94" name="Google Shape;94;p1"/>
          <p:cNvSpPr txBox="1"/>
          <p:nvPr/>
        </p:nvSpPr>
        <p:spPr>
          <a:xfrm>
            <a:off x="130013" y="4817960"/>
            <a:ext cx="34530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Étape TROIS : Bien étiqueter le croisement</a:t>
            </a:r>
            <a:endParaRPr/>
          </a:p>
        </p:txBody>
      </p:sp>
      <p:sp>
        <p:nvSpPr>
          <p:cNvPr id="95" name="Google Shape;95;p1"/>
          <p:cNvSpPr txBox="1"/>
          <p:nvPr/>
        </p:nvSpPr>
        <p:spPr>
          <a:xfrm>
            <a:off x="142579" y="6708318"/>
            <a:ext cx="37436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Étape CINQ : Transférer le pollen du donneur au stigmate</a:t>
            </a:r>
            <a:endParaRPr/>
          </a:p>
        </p:txBody>
      </p:sp>
      <p:sp>
        <p:nvSpPr>
          <p:cNvPr id="96" name="Google Shape;96;p1"/>
          <p:cNvSpPr txBox="1"/>
          <p:nvPr/>
        </p:nvSpPr>
        <p:spPr>
          <a:xfrm>
            <a:off x="3872336" y="2469927"/>
            <a:ext cx="386661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Étape DEUX : Retirer les étamines du bourgeon femelle</a:t>
            </a:r>
            <a:endParaRPr/>
          </a:p>
        </p:txBody>
      </p:sp>
      <p:sp>
        <p:nvSpPr>
          <p:cNvPr id="97" name="Google Shape;97;p1"/>
          <p:cNvSpPr txBox="1"/>
          <p:nvPr/>
        </p:nvSpPr>
        <p:spPr>
          <a:xfrm>
            <a:off x="3872336" y="4818435"/>
            <a:ext cx="339304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Étape QUATRE :  Cerner les fleurs mâles matures</a:t>
            </a:r>
            <a:endParaRPr/>
          </a:p>
        </p:txBody>
      </p:sp>
      <p:sp>
        <p:nvSpPr>
          <p:cNvPr id="98" name="Google Shape;98;p1"/>
          <p:cNvSpPr txBox="1"/>
          <p:nvPr/>
        </p:nvSpPr>
        <p:spPr>
          <a:xfrm>
            <a:off x="3862501" y="6727619"/>
            <a:ext cx="348470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Étape SIX : Surveiller et récolter les fruits matures</a:t>
            </a:r>
            <a:endParaRPr/>
          </a:p>
        </p:txBody>
      </p:sp>
      <p:sp>
        <p:nvSpPr>
          <p:cNvPr id="99" name="Google Shape;99;p1"/>
          <p:cNvSpPr txBox="1"/>
          <p:nvPr/>
        </p:nvSpPr>
        <p:spPr>
          <a:xfrm>
            <a:off x="142579" y="1478557"/>
            <a:ext cx="56928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a:solidFill>
                  <a:schemeClr val="dk1"/>
                </a:solidFill>
                <a:latin typeface="Gisha"/>
                <a:ea typeface="Gisha"/>
                <a:cs typeface="Gisha"/>
                <a:sym typeface="Gisha"/>
              </a:rPr>
              <a:t>Les poivrons ont des fleurs parfaites qui comprennent des organes mâles et femelles. Il s’agit principalement de plants qui s’autopollinisent, mais une pollinisation croisée peut aussi se produire si des pollinisateurs sont actifs dans les environs. </a:t>
            </a:r>
            <a:endParaRPr/>
          </a:p>
        </p:txBody>
      </p:sp>
      <p:sp>
        <p:nvSpPr>
          <p:cNvPr id="100" name="Google Shape;100;p1" descr="A picture containing animal&#10;&#10;Description automatically generated"/>
          <p:cNvSpPr/>
          <p:nvPr/>
        </p:nvSpPr>
        <p:spPr>
          <a:xfrm>
            <a:off x="6559121" y="5082897"/>
            <a:ext cx="1042480" cy="1470488"/>
          </a:xfrm>
          <a:prstGeom prst="rect">
            <a:avLst/>
          </a:prstGeom>
          <a:noFill/>
          <a:ln>
            <a:noFill/>
          </a:ln>
        </p:spPr>
      </p:sp>
      <p:sp>
        <p:nvSpPr>
          <p:cNvPr id="101" name="Google Shape;101;p1"/>
          <p:cNvSpPr/>
          <p:nvPr/>
        </p:nvSpPr>
        <p:spPr>
          <a:xfrm>
            <a:off x="1965420" y="5116510"/>
            <a:ext cx="721711" cy="767300"/>
          </a:xfrm>
          <a:prstGeom prst="rect">
            <a:avLst/>
          </a:prstGeom>
          <a:noFill/>
          <a:ln>
            <a:noFill/>
          </a:ln>
        </p:spPr>
      </p:sp>
      <p:sp>
        <p:nvSpPr>
          <p:cNvPr id="102" name="Google Shape;102;p1" descr="A picture containing person, using, indoor&#10;&#10;Description automatically generated"/>
          <p:cNvSpPr/>
          <p:nvPr/>
        </p:nvSpPr>
        <p:spPr>
          <a:xfrm>
            <a:off x="1102631" y="5120252"/>
            <a:ext cx="671298" cy="767300"/>
          </a:xfrm>
          <a:prstGeom prst="rect">
            <a:avLst/>
          </a:prstGeom>
          <a:noFill/>
          <a:ln>
            <a:noFill/>
          </a:ln>
        </p:spPr>
      </p:sp>
      <p:sp>
        <p:nvSpPr>
          <p:cNvPr id="103" name="Google Shape;103;p1" descr="A close up of a flower&#10;&#10;Description automatically generated"/>
          <p:cNvSpPr/>
          <p:nvPr/>
        </p:nvSpPr>
        <p:spPr>
          <a:xfrm>
            <a:off x="6651609" y="2818685"/>
            <a:ext cx="949993" cy="929298"/>
          </a:xfrm>
          <a:prstGeom prst="rect">
            <a:avLst/>
          </a:prstGeom>
          <a:noFill/>
          <a:ln>
            <a:noFill/>
          </a:ln>
        </p:spPr>
      </p:sp>
      <p:sp>
        <p:nvSpPr>
          <p:cNvPr id="104" name="Google Shape;104;p1" descr="A blurry image of a flower&#10;&#10;Description automatically generated"/>
          <p:cNvSpPr/>
          <p:nvPr/>
        </p:nvSpPr>
        <p:spPr>
          <a:xfrm>
            <a:off x="6082270" y="6955405"/>
            <a:ext cx="716917" cy="1541320"/>
          </a:xfrm>
          <a:prstGeom prst="rect">
            <a:avLst/>
          </a:prstGeom>
          <a:noFill/>
          <a:ln>
            <a:noFill/>
          </a:ln>
        </p:spPr>
      </p:sp>
      <p:sp>
        <p:nvSpPr>
          <p:cNvPr id="105" name="Google Shape;105;p1" descr="A close up of a hand holding a flower&#10;&#10;Description automatically generated"/>
          <p:cNvSpPr/>
          <p:nvPr/>
        </p:nvSpPr>
        <p:spPr>
          <a:xfrm>
            <a:off x="2470762" y="7008389"/>
            <a:ext cx="1360399" cy="1477328"/>
          </a:xfrm>
          <a:prstGeom prst="rect">
            <a:avLst/>
          </a:prstGeom>
          <a:noFill/>
          <a:ln>
            <a:noFill/>
          </a:ln>
        </p:spPr>
      </p:sp>
      <p:sp>
        <p:nvSpPr>
          <p:cNvPr id="106" name="Google Shape;106;p1" descr="A close up of a hand holding a flower&#10;&#10;Description automatically generated"/>
          <p:cNvSpPr/>
          <p:nvPr/>
        </p:nvSpPr>
        <p:spPr>
          <a:xfrm rot="-647277">
            <a:off x="1983271" y="7037960"/>
            <a:ext cx="686008" cy="785063"/>
          </a:xfrm>
          <a:prstGeom prst="rect">
            <a:avLst/>
          </a:prstGeom>
          <a:noFill/>
          <a:ln>
            <a:noFill/>
          </a:ln>
        </p:spPr>
      </p:sp>
      <p:sp>
        <p:nvSpPr>
          <p:cNvPr id="107" name="Google Shape;107;p1" descr="A hand holding a flower&#10;&#10;Description automatically generated"/>
          <p:cNvSpPr/>
          <p:nvPr/>
        </p:nvSpPr>
        <p:spPr>
          <a:xfrm rot="-1060219">
            <a:off x="6988388" y="6095455"/>
            <a:ext cx="553986" cy="552180"/>
          </a:xfrm>
          <a:prstGeom prst="rect">
            <a:avLst/>
          </a:prstGeom>
          <a:noFill/>
          <a:ln>
            <a:noFill/>
          </a:ln>
        </p:spPr>
      </p:sp>
      <p:sp>
        <p:nvSpPr>
          <p:cNvPr id="108" name="Google Shape;108;p1" descr="A picture containing table, indoor, tree, sitting&#10;&#10;Description automatically generated"/>
          <p:cNvSpPr/>
          <p:nvPr/>
        </p:nvSpPr>
        <p:spPr>
          <a:xfrm>
            <a:off x="2873266" y="5083936"/>
            <a:ext cx="978488" cy="1592586"/>
          </a:xfrm>
          <a:prstGeom prst="rect">
            <a:avLst/>
          </a:prstGeom>
          <a:noFill/>
          <a:ln>
            <a:noFill/>
          </a:ln>
        </p:spPr>
      </p:sp>
      <p:sp>
        <p:nvSpPr>
          <p:cNvPr id="109" name="Google Shape;109;p1" descr="A hand holding a wii remote&#10;&#10;Description automatically generated"/>
          <p:cNvSpPr/>
          <p:nvPr/>
        </p:nvSpPr>
        <p:spPr>
          <a:xfrm>
            <a:off x="237706" y="5124193"/>
            <a:ext cx="673688" cy="767300"/>
          </a:xfrm>
          <a:prstGeom prst="rect">
            <a:avLst/>
          </a:prstGeom>
          <a:noFill/>
          <a:ln>
            <a:noFill/>
          </a:ln>
        </p:spPr>
      </p:sp>
      <p:sp>
        <p:nvSpPr>
          <p:cNvPr id="110" name="Google Shape;110;p1" descr="A picture containing person, small, holding, hand&#10;&#10;Description automatically generated"/>
          <p:cNvSpPr/>
          <p:nvPr/>
        </p:nvSpPr>
        <p:spPr>
          <a:xfrm>
            <a:off x="6818164" y="3942285"/>
            <a:ext cx="784884" cy="798743"/>
          </a:xfrm>
          <a:prstGeom prst="rect">
            <a:avLst/>
          </a:prstGeom>
          <a:noFill/>
          <a:ln>
            <a:noFill/>
          </a:ln>
        </p:spPr>
      </p:sp>
      <p:sp>
        <p:nvSpPr>
          <p:cNvPr id="111" name="Google Shape;111;p1" descr="A picture containing person, holding, indoor, scissors&#10;&#10;Description automatically generated"/>
          <p:cNvSpPr/>
          <p:nvPr/>
        </p:nvSpPr>
        <p:spPr>
          <a:xfrm>
            <a:off x="5867527" y="3943243"/>
            <a:ext cx="729720" cy="798742"/>
          </a:xfrm>
          <a:prstGeom prst="rect">
            <a:avLst/>
          </a:prstGeom>
          <a:noFill/>
          <a:ln>
            <a:noFill/>
          </a:ln>
        </p:spPr>
      </p:sp>
      <p:sp>
        <p:nvSpPr>
          <p:cNvPr id="112" name="Google Shape;112;p1" descr="A hand holding a small pair of scissors&#10;&#10;Description automatically generated"/>
          <p:cNvSpPr/>
          <p:nvPr/>
        </p:nvSpPr>
        <p:spPr>
          <a:xfrm>
            <a:off x="4906866" y="3949415"/>
            <a:ext cx="739744" cy="798742"/>
          </a:xfrm>
          <a:prstGeom prst="rect">
            <a:avLst/>
          </a:prstGeom>
          <a:noFill/>
          <a:ln>
            <a:noFill/>
          </a:ln>
        </p:spPr>
      </p:sp>
      <p:sp>
        <p:nvSpPr>
          <p:cNvPr id="113" name="Google Shape;113;p1" descr="A close up of a hand holding a flower&#10;&#10;Description automatically generated"/>
          <p:cNvSpPr/>
          <p:nvPr/>
        </p:nvSpPr>
        <p:spPr>
          <a:xfrm>
            <a:off x="3959205" y="3932788"/>
            <a:ext cx="726744" cy="798742"/>
          </a:xfrm>
          <a:prstGeom prst="rect">
            <a:avLst/>
          </a:prstGeom>
          <a:noFill/>
          <a:ln>
            <a:noFill/>
          </a:ln>
        </p:spPr>
      </p:sp>
      <p:sp>
        <p:nvSpPr>
          <p:cNvPr id="114" name="Google Shape;114;p1" descr="A close up of a hand&#10;&#10;Description automatically generated"/>
          <p:cNvSpPr/>
          <p:nvPr/>
        </p:nvSpPr>
        <p:spPr>
          <a:xfrm>
            <a:off x="237706" y="2825876"/>
            <a:ext cx="1710088" cy="1902937"/>
          </a:xfrm>
          <a:prstGeom prst="rect">
            <a:avLst/>
          </a:prstGeom>
          <a:noFill/>
          <a:ln>
            <a:noFill/>
          </a:ln>
        </p:spPr>
      </p:sp>
      <p:sp>
        <p:nvSpPr>
          <p:cNvPr id="115" name="Google Shape;115;p1"/>
          <p:cNvSpPr txBox="1"/>
          <p:nvPr/>
        </p:nvSpPr>
        <p:spPr>
          <a:xfrm>
            <a:off x="1947794" y="2899223"/>
            <a:ext cx="1938406" cy="178510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A" sz="1000">
                <a:solidFill>
                  <a:schemeClr val="dk1"/>
                </a:solidFill>
                <a:latin typeface="Gisha"/>
                <a:ea typeface="Gisha"/>
                <a:cs typeface="Gisha"/>
                <a:sym typeface="Gisha"/>
              </a:rPr>
              <a:t>Des bourgeons femelles immatures apparaissent sur des pédicelles uniques. On les reconnaît à des pétales de fleur fermés, à l’apparition de couleur et au lobe du calice qui commence à se séparer. Cherchez de gros bourgeons d’une largeur d’environ 4 à 6mm qui sont à une journée de s’ouvrir complètement.</a:t>
            </a:r>
            <a:endParaRPr/>
          </a:p>
        </p:txBody>
      </p:sp>
      <p:sp>
        <p:nvSpPr>
          <p:cNvPr id="116" name="Google Shape;116;p1"/>
          <p:cNvSpPr txBox="1"/>
          <p:nvPr/>
        </p:nvSpPr>
        <p:spPr>
          <a:xfrm>
            <a:off x="3891596" y="2708319"/>
            <a:ext cx="2801801"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Les étamines sont formées d’anthères porteuses de pollen et doivent être enlevées (par émasculation) avant la libération du pollen (anthèse). Retirez-les doucement sans endommager le stigmate femelle récepteur (à droite). Choisissez un autre bourgeon si les étamines libèrent du pollen.</a:t>
            </a:r>
            <a:endParaRPr/>
          </a:p>
        </p:txBody>
      </p:sp>
      <p:sp>
        <p:nvSpPr>
          <p:cNvPr id="117" name="Google Shape;117;p1"/>
          <p:cNvSpPr txBox="1"/>
          <p:nvPr/>
        </p:nvSpPr>
        <p:spPr>
          <a:xfrm>
            <a:off x="142578" y="5880059"/>
            <a:ext cx="2710105"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Indiquez les désignations males x femelles et la date du croisement sur une petite étiquette. Attachez-la doucement au pédicelle unique qui relie le bourgeon à la tige principale du plant.</a:t>
            </a:r>
            <a:endParaRPr/>
          </a:p>
        </p:txBody>
      </p:sp>
      <p:sp>
        <p:nvSpPr>
          <p:cNvPr id="118" name="Google Shape;118;p1"/>
          <p:cNvSpPr txBox="1"/>
          <p:nvPr/>
        </p:nvSpPr>
        <p:spPr>
          <a:xfrm>
            <a:off x="3886200" y="5024848"/>
            <a:ext cx="2744827"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Sélectionnez des fleurs ouvertes d’un autre plant donneur. Les anthères devraient libérer activement du pollen, qui pourra sembler de couleur jaune-blanc. Évitez le pollen foncé et lourd, puisqu’il n’est sans doute plus viable. Tirez lentement les pétales vers l’arrière et agitez la fleur pour que le pollen tombe sur une vignette ou des pinces stérilisées. Vous pouvez aussi utiliser les anthères comme « pinceau » pour transférer le pollen. </a:t>
            </a:r>
            <a:endParaRPr/>
          </a:p>
        </p:txBody>
      </p:sp>
      <p:sp>
        <p:nvSpPr>
          <p:cNvPr id="119" name="Google Shape;119;p1"/>
          <p:cNvSpPr txBox="1"/>
          <p:nvPr/>
        </p:nvSpPr>
        <p:spPr>
          <a:xfrm>
            <a:off x="142579" y="7080973"/>
            <a:ext cx="190924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Transférez doucement le pollen viable sur la surface du stigmate en veillant à ne pas le briser ou l’endommager. Vous devez voir le pollen s’y coller. Stérilisez les outils avec de l’alcool avant de faire d’autres croisements avec du pollen différent.</a:t>
            </a:r>
            <a:endParaRPr/>
          </a:p>
        </p:txBody>
      </p:sp>
      <p:sp>
        <p:nvSpPr>
          <p:cNvPr id="120" name="Google Shape;120;p1"/>
          <p:cNvSpPr txBox="1"/>
          <p:nvPr/>
        </p:nvSpPr>
        <p:spPr>
          <a:xfrm>
            <a:off x="3886200" y="6944777"/>
            <a:ext cx="2166294"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Des fruits matures apparaîtront et pousseront à l’intérieur d’une semaine après la pollinisation. Ils devraient arriver à maturité de 3 à 5 semaines après celle-ci. Suivez de bonnes pratiques de gestion des semences qui garantiront une récolte et un entreposage adéquats pour obtenir des semences sûres et propres. </a:t>
            </a:r>
            <a:endParaRPr/>
          </a:p>
        </p:txBody>
      </p:sp>
      <p:grpSp>
        <p:nvGrpSpPr>
          <p:cNvPr id="121" name="Google Shape;121;p1"/>
          <p:cNvGrpSpPr/>
          <p:nvPr/>
        </p:nvGrpSpPr>
        <p:grpSpPr>
          <a:xfrm>
            <a:off x="5731581" y="223863"/>
            <a:ext cx="1872091" cy="1933743"/>
            <a:chOff x="5731581" y="223863"/>
            <a:chExt cx="1872091" cy="1933743"/>
          </a:xfrm>
        </p:grpSpPr>
        <p:sp>
          <p:nvSpPr>
            <p:cNvPr id="122" name="Google Shape;122;p1" descr="A hand holding a flower&#10;&#10;Description automatically generated"/>
            <p:cNvSpPr/>
            <p:nvPr/>
          </p:nvSpPr>
          <p:spPr>
            <a:xfrm>
              <a:off x="6388127" y="223863"/>
              <a:ext cx="1150860" cy="1132650"/>
            </a:xfrm>
            <a:prstGeom prst="rect">
              <a:avLst/>
            </a:prstGeom>
            <a:noFill/>
            <a:ln>
              <a:noFill/>
            </a:ln>
          </p:spPr>
        </p:sp>
        <p:cxnSp>
          <p:nvCxnSpPr>
            <p:cNvPr id="123" name="Google Shape;123;p1"/>
            <p:cNvCxnSpPr>
              <a:stCxn id="124" idx="0"/>
            </p:cNvCxnSpPr>
            <p:nvPr/>
          </p:nvCxnSpPr>
          <p:spPr>
            <a:xfrm rot="10800000" flipH="1">
              <a:off x="6052494" y="748949"/>
              <a:ext cx="640800" cy="857100"/>
            </a:xfrm>
            <a:prstGeom prst="straightConnector1">
              <a:avLst/>
            </a:prstGeom>
            <a:noFill/>
            <a:ln w="19050" cap="flat" cmpd="sng">
              <a:solidFill>
                <a:srgbClr val="595959"/>
              </a:solidFill>
              <a:prstDash val="solid"/>
              <a:miter lim="800000"/>
              <a:headEnd type="none" w="sm" len="sm"/>
              <a:tailEnd type="triangle" w="med" len="med"/>
            </a:ln>
          </p:spPr>
        </p:cxnSp>
        <p:cxnSp>
          <p:nvCxnSpPr>
            <p:cNvPr id="125" name="Google Shape;125;p1"/>
            <p:cNvCxnSpPr>
              <a:stCxn id="126" idx="0"/>
            </p:cNvCxnSpPr>
            <p:nvPr/>
          </p:nvCxnSpPr>
          <p:spPr>
            <a:xfrm rot="10800000" flipH="1">
              <a:off x="6644337" y="898599"/>
              <a:ext cx="316800" cy="1007400"/>
            </a:xfrm>
            <a:prstGeom prst="straightConnector1">
              <a:avLst/>
            </a:prstGeom>
            <a:noFill/>
            <a:ln w="19050" cap="flat" cmpd="sng">
              <a:solidFill>
                <a:srgbClr val="595959"/>
              </a:solidFill>
              <a:prstDash val="solid"/>
              <a:miter lim="800000"/>
              <a:headEnd type="none" w="sm" len="sm"/>
              <a:tailEnd type="triangle" w="med" len="med"/>
            </a:ln>
          </p:spPr>
        </p:cxnSp>
        <p:sp>
          <p:nvSpPr>
            <p:cNvPr id="124" name="Google Shape;124;p1"/>
            <p:cNvSpPr txBox="1"/>
            <p:nvPr/>
          </p:nvSpPr>
          <p:spPr>
            <a:xfrm>
              <a:off x="5731581" y="1606049"/>
              <a:ext cx="641826"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PÉTALE</a:t>
              </a:r>
              <a:endParaRPr/>
            </a:p>
          </p:txBody>
        </p:sp>
        <p:sp>
          <p:nvSpPr>
            <p:cNvPr id="127" name="Google Shape;127;p1"/>
            <p:cNvSpPr txBox="1"/>
            <p:nvPr/>
          </p:nvSpPr>
          <p:spPr>
            <a:xfrm>
              <a:off x="6803570" y="1559587"/>
              <a:ext cx="800102"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ANTHÈRE</a:t>
              </a:r>
              <a:endParaRPr/>
            </a:p>
          </p:txBody>
        </p:sp>
        <p:sp>
          <p:nvSpPr>
            <p:cNvPr id="126" name="Google Shape;126;p1"/>
            <p:cNvSpPr txBox="1"/>
            <p:nvPr/>
          </p:nvSpPr>
          <p:spPr>
            <a:xfrm>
              <a:off x="6232015" y="1905999"/>
              <a:ext cx="824644"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STIGMATE</a:t>
              </a:r>
              <a:endParaRPr/>
            </a:p>
          </p:txBody>
        </p:sp>
      </p:grpSp>
      <p:cxnSp>
        <p:nvCxnSpPr>
          <p:cNvPr id="128" name="Google Shape;128;p1"/>
          <p:cNvCxnSpPr>
            <a:stCxn id="129" idx="1"/>
          </p:cNvCxnSpPr>
          <p:nvPr/>
        </p:nvCxnSpPr>
        <p:spPr>
          <a:xfrm flipH="1">
            <a:off x="1168875" y="2848861"/>
            <a:ext cx="846900" cy="236700"/>
          </a:xfrm>
          <a:prstGeom prst="straightConnector1">
            <a:avLst/>
          </a:prstGeom>
          <a:noFill/>
          <a:ln w="19050" cap="flat" cmpd="sng">
            <a:solidFill>
              <a:srgbClr val="595959"/>
            </a:solidFill>
            <a:prstDash val="solid"/>
            <a:miter lim="800000"/>
            <a:headEnd type="none" w="sm" len="sm"/>
            <a:tailEnd type="triangle" w="med" len="med"/>
          </a:ln>
        </p:spPr>
      </p:cxnSp>
      <p:sp>
        <p:nvSpPr>
          <p:cNvPr id="129" name="Google Shape;129;p1"/>
          <p:cNvSpPr txBox="1"/>
          <p:nvPr/>
        </p:nvSpPr>
        <p:spPr>
          <a:xfrm>
            <a:off x="2015775" y="2723057"/>
            <a:ext cx="690543"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CALICE</a:t>
            </a:r>
            <a:endParaRPr/>
          </a:p>
        </p:txBody>
      </p:sp>
      <p:sp>
        <p:nvSpPr>
          <p:cNvPr id="130" name="Google Shape;130;p1"/>
          <p:cNvSpPr txBox="1"/>
          <p:nvPr/>
        </p:nvSpPr>
        <p:spPr>
          <a:xfrm>
            <a:off x="1843732" y="4590025"/>
            <a:ext cx="1072073" cy="251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35" b="1">
                <a:solidFill>
                  <a:schemeClr val="dk1"/>
                </a:solidFill>
                <a:latin typeface="Gisha"/>
                <a:ea typeface="Gisha"/>
                <a:cs typeface="Gisha"/>
                <a:sym typeface="Gisha"/>
              </a:rPr>
              <a:t>PÉDICELLE</a:t>
            </a:r>
            <a:endParaRPr/>
          </a:p>
        </p:txBody>
      </p:sp>
      <p:cxnSp>
        <p:nvCxnSpPr>
          <p:cNvPr id="131" name="Google Shape;131;p1"/>
          <p:cNvCxnSpPr/>
          <p:nvPr/>
        </p:nvCxnSpPr>
        <p:spPr>
          <a:xfrm rot="10800000">
            <a:off x="981445" y="3688752"/>
            <a:ext cx="1155850" cy="888779"/>
          </a:xfrm>
          <a:prstGeom prst="straightConnector1">
            <a:avLst/>
          </a:prstGeom>
          <a:noFill/>
          <a:ln w="19050" cap="flat" cmpd="sng">
            <a:solidFill>
              <a:srgbClr val="595959"/>
            </a:solidFill>
            <a:prstDash val="solid"/>
            <a:miter lim="800000"/>
            <a:headEnd type="none" w="sm" len="sm"/>
            <a:tailEnd type="triangle" w="med" len="med"/>
          </a:ln>
        </p:spPr>
      </p:cxnSp>
      <p:sp>
        <p:nvSpPr>
          <p:cNvPr id="132" name="Google Shape;132;p1"/>
          <p:cNvSpPr txBox="1"/>
          <p:nvPr/>
        </p:nvSpPr>
        <p:spPr>
          <a:xfrm>
            <a:off x="144663" y="8751405"/>
            <a:ext cx="3743621" cy="1184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CONSEILS DE PRO:</a:t>
            </a:r>
            <a:endParaRPr sz="1100">
              <a:solidFill>
                <a:schemeClr val="dk1"/>
              </a:solidFill>
              <a:latin typeface="Gisha"/>
              <a:ea typeface="Gisha"/>
              <a:cs typeface="Gisha"/>
              <a:sym typeface="Gisha"/>
            </a:endParaRPr>
          </a:p>
          <a:p>
            <a:pPr marL="171450" marR="0" lvl="0" indent="-171450" algn="l" rtl="0">
              <a:spcBef>
                <a:spcPts val="0"/>
              </a:spcBef>
              <a:spcAft>
                <a:spcPts val="0"/>
              </a:spcAft>
              <a:buClr>
                <a:schemeClr val="dk1"/>
              </a:buClr>
              <a:buSzPts val="1000"/>
              <a:buFont typeface="Arial"/>
              <a:buChar char="•"/>
            </a:pPr>
            <a:r>
              <a:rPr lang="fr-CA" sz="1000">
                <a:solidFill>
                  <a:schemeClr val="dk1"/>
                </a:solidFill>
                <a:latin typeface="Gisha"/>
                <a:ea typeface="Gisha"/>
                <a:cs typeface="Gisha"/>
                <a:sym typeface="Gisha"/>
              </a:rPr>
              <a:t>Sélectionnez des bourgeons femelles près du haut du plant et non sous des fleurs qui ouvriront au cours des trois prochains jours pour éviter les chutes de pollen. </a:t>
            </a:r>
            <a:endParaRPr/>
          </a:p>
          <a:p>
            <a:pPr marL="171450" marR="0" lvl="0" indent="-171450" algn="l" rtl="0">
              <a:spcBef>
                <a:spcPts val="0"/>
              </a:spcBef>
              <a:spcAft>
                <a:spcPts val="0"/>
              </a:spcAft>
              <a:buClr>
                <a:schemeClr val="dk1"/>
              </a:buClr>
              <a:buSzPts val="1000"/>
              <a:buFont typeface="Arial"/>
              <a:buChar char="•"/>
            </a:pPr>
            <a:r>
              <a:rPr lang="fr-CA" sz="1000">
                <a:solidFill>
                  <a:schemeClr val="dk1"/>
                </a:solidFill>
                <a:latin typeface="Gisha"/>
                <a:ea typeface="Gisha"/>
                <a:cs typeface="Gisha"/>
                <a:sym typeface="Gisha"/>
              </a:rPr>
              <a:t>Les températures idéales de pollinisation varient d’une espèce de poivron à l’autre et même au sein d’une espèce. Soyez-en conscients!  </a:t>
            </a:r>
            <a:endParaRPr/>
          </a:p>
        </p:txBody>
      </p:sp>
      <p:sp>
        <p:nvSpPr>
          <p:cNvPr id="133" name="Google Shape;133;p1" descr="A close up of a flower&#10;&#10;Description automatically generated"/>
          <p:cNvSpPr/>
          <p:nvPr/>
        </p:nvSpPr>
        <p:spPr>
          <a:xfrm>
            <a:off x="6884490" y="6956588"/>
            <a:ext cx="680658" cy="1544832"/>
          </a:xfrm>
          <a:prstGeom prst="rect">
            <a:avLst/>
          </a:prstGeom>
          <a:noFill/>
          <a:ln>
            <a:noFill/>
          </a:ln>
        </p:spPr>
      </p:sp>
      <p:grpSp>
        <p:nvGrpSpPr>
          <p:cNvPr id="134" name="Google Shape;134;p1"/>
          <p:cNvGrpSpPr/>
          <p:nvPr/>
        </p:nvGrpSpPr>
        <p:grpSpPr>
          <a:xfrm>
            <a:off x="3896844" y="8730141"/>
            <a:ext cx="3772407" cy="1169632"/>
            <a:chOff x="3896844" y="8730141"/>
            <a:chExt cx="3772407" cy="1169632"/>
          </a:xfrm>
        </p:grpSpPr>
        <p:sp>
          <p:nvSpPr>
            <p:cNvPr id="136" name="Google Shape;136;p1"/>
            <p:cNvSpPr txBox="1"/>
            <p:nvPr/>
          </p:nvSpPr>
          <p:spPr>
            <a:xfrm>
              <a:off x="3896844" y="8748207"/>
              <a:ext cx="18069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dirty="0">
                  <a:solidFill>
                    <a:schemeClr val="dk1"/>
                  </a:solidFill>
                  <a:latin typeface="Gisha"/>
                  <a:ea typeface="Gisha"/>
                  <a:cs typeface="Gisha"/>
                  <a:sym typeface="Gisha"/>
                </a:rPr>
                <a:t>Initialement publié sur : </a:t>
              </a:r>
              <a:endParaRPr sz="1100" dirty="0">
                <a:solidFill>
                  <a:schemeClr val="dk1"/>
                </a:solidFill>
                <a:latin typeface="Gisha"/>
                <a:ea typeface="Gisha"/>
                <a:cs typeface="Gisha"/>
                <a:sym typeface="Gisha"/>
              </a:endParaRPr>
            </a:p>
          </p:txBody>
        </p:sp>
        <p:sp>
          <p:nvSpPr>
            <p:cNvPr id="137" name="Google Shape;137;p1"/>
            <p:cNvSpPr txBox="1"/>
            <p:nvPr/>
          </p:nvSpPr>
          <p:spPr>
            <a:xfrm>
              <a:off x="3896844" y="9072810"/>
              <a:ext cx="11124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Traduit par : </a:t>
              </a:r>
              <a:endParaRPr sz="1100">
                <a:solidFill>
                  <a:schemeClr val="dk1"/>
                </a:solidFill>
                <a:latin typeface="Gisha"/>
                <a:ea typeface="Gisha"/>
                <a:cs typeface="Gisha"/>
                <a:sym typeface="Gisha"/>
              </a:endParaRPr>
            </a:p>
          </p:txBody>
        </p:sp>
        <p:sp>
          <p:nvSpPr>
            <p:cNvPr id="138" name="Google Shape;138;p1" descr="C:\Users\Hugo Martorell\Downloads\Combined logo for newsletter FRENCH (1).jpg"/>
            <p:cNvSpPr/>
            <p:nvPr/>
          </p:nvSpPr>
          <p:spPr>
            <a:xfrm>
              <a:off x="3993846" y="9321397"/>
              <a:ext cx="2035763" cy="577607"/>
            </a:xfrm>
            <a:prstGeom prst="rect">
              <a:avLst/>
            </a:prstGeom>
            <a:noFill/>
            <a:ln>
              <a:noFill/>
            </a:ln>
          </p:spPr>
        </p:sp>
        <p:pic>
          <p:nvPicPr>
            <p:cNvPr id="139" name="Google Shape;139;p1"/>
            <p:cNvPicPr preferRelativeResize="0"/>
            <p:nvPr/>
          </p:nvPicPr>
          <p:blipFill rotWithShape="1">
            <a:blip r:embed="rId4">
              <a:alphaModFix/>
            </a:blip>
            <a:srcRect/>
            <a:stretch/>
          </p:blipFill>
          <p:spPr>
            <a:xfrm>
              <a:off x="6423075" y="8730141"/>
              <a:ext cx="1240250" cy="369332"/>
            </a:xfrm>
            <a:prstGeom prst="rect">
              <a:avLst/>
            </a:prstGeom>
            <a:noFill/>
            <a:ln>
              <a:noFill/>
            </a:ln>
          </p:spPr>
        </p:pic>
        <p:sp>
          <p:nvSpPr>
            <p:cNvPr id="141" name="Google Shape;141;p1" descr="C:\Users\Hugo Martorell\Downloads\eOrganic logo large res.png"/>
            <p:cNvSpPr/>
            <p:nvPr/>
          </p:nvSpPr>
          <p:spPr>
            <a:xfrm>
              <a:off x="5645285" y="8775240"/>
              <a:ext cx="831754" cy="261610"/>
            </a:xfrm>
            <a:prstGeom prst="rect">
              <a:avLst/>
            </a:prstGeom>
            <a:noFill/>
            <a:ln>
              <a:noFill/>
            </a:ln>
          </p:spPr>
        </p:sp>
        <p:sp>
          <p:nvSpPr>
            <p:cNvPr id="143" name="Google Shape;143;p1"/>
            <p:cNvSpPr txBox="1"/>
            <p:nvPr/>
          </p:nvSpPr>
          <p:spPr>
            <a:xfrm>
              <a:off x="5542157" y="9010036"/>
              <a:ext cx="2127094"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800" b="1">
                  <a:solidFill>
                    <a:schemeClr val="dk1"/>
                  </a:solidFill>
                  <a:latin typeface="Gisha"/>
                  <a:ea typeface="Gisha"/>
                  <a:cs typeface="Gisha"/>
                  <a:sym typeface="Gisha"/>
                </a:rPr>
                <a:t>Photos et design par: </a:t>
              </a:r>
              <a:r>
                <a:rPr lang="fr-CA" sz="800">
                  <a:solidFill>
                    <a:schemeClr val="dk1"/>
                  </a:solidFill>
                  <a:latin typeface="Gisha"/>
                  <a:ea typeface="Gisha"/>
                  <a:cs typeface="Gisha"/>
                  <a:sym typeface="Gisha"/>
                </a:rPr>
                <a:t>Hannah Swegarden</a:t>
              </a:r>
              <a:endParaRPr sz="800">
                <a:solidFill>
                  <a:schemeClr val="dk1"/>
                </a:solidFill>
                <a:latin typeface="Gisha"/>
                <a:ea typeface="Gisha"/>
                <a:cs typeface="Gisha"/>
                <a:sym typeface="Gisha"/>
              </a:endParaRPr>
            </a:p>
          </p:txBody>
        </p:sp>
        <p:sp>
          <p:nvSpPr>
            <p:cNvPr id="142" name="Google Shape;142;p1" descr="C:\Users\Hugo Martorell\Desktop\Work SeedChange\Downloads\Visibilité_PCA\Powerpoint\Couleurs\PCA_PPT_Couleurs.jpg"/>
            <p:cNvSpPr/>
            <p:nvPr/>
          </p:nvSpPr>
          <p:spPr>
            <a:xfrm>
              <a:off x="6029609" y="9702362"/>
              <a:ext cx="1440976" cy="197411"/>
            </a:xfrm>
            <a:prstGeom prst="rect">
              <a:avLst/>
            </a:prstGeom>
            <a:noFill/>
            <a:ln>
              <a:noFill/>
            </a:ln>
          </p:spPr>
        </p:sp>
      </p:grpSp>
      <p:cxnSp>
        <p:nvCxnSpPr>
          <p:cNvPr id="144" name="Google Shape;144;p1"/>
          <p:cNvCxnSpPr>
            <a:stCxn id="127" idx="0"/>
          </p:cNvCxnSpPr>
          <p:nvPr/>
        </p:nvCxnSpPr>
        <p:spPr>
          <a:xfrm rot="10800000">
            <a:off x="7056621" y="866287"/>
            <a:ext cx="147000" cy="693300"/>
          </a:xfrm>
          <a:prstGeom prst="straightConnector1">
            <a:avLst/>
          </a:prstGeom>
          <a:noFill/>
          <a:ln w="19050" cap="flat" cmpd="sng">
            <a:solidFill>
              <a:srgbClr val="595959"/>
            </a:solidFill>
            <a:prstDash val="solid"/>
            <a:miter lim="800000"/>
            <a:headEnd type="none" w="sm" len="sm"/>
            <a:tailEnd type="triangle" w="med" len="med"/>
          </a:ln>
        </p:spPr>
      </p:cxnSp>
      <p:pic>
        <p:nvPicPr>
          <p:cNvPr id="2" name="Picture 1">
            <a:extLst>
              <a:ext uri="{FF2B5EF4-FFF2-40B4-BE49-F238E27FC236}">
                <a16:creationId xmlns:a16="http://schemas.microsoft.com/office/drawing/2014/main" id="{BB7901E7-DA60-C64A-8657-475E535DDF30}"/>
              </a:ext>
            </a:extLst>
          </p:cNvPr>
          <p:cNvPicPr>
            <a:picLocks noChangeAspect="1"/>
          </p:cNvPicPr>
          <p:nvPr/>
        </p:nvPicPr>
        <p:blipFill>
          <a:blip r:embed="rId5"/>
          <a:stretch>
            <a:fillRect/>
          </a:stretch>
        </p:blipFill>
        <p:spPr>
          <a:xfrm>
            <a:off x="3975665" y="9308061"/>
            <a:ext cx="2082183" cy="590943"/>
          </a:xfrm>
          <a:prstGeom prst="rect">
            <a:avLst/>
          </a:prstGeom>
        </p:spPr>
      </p:pic>
      <p:pic>
        <p:nvPicPr>
          <p:cNvPr id="4" name="Picture 3">
            <a:extLst>
              <a:ext uri="{FF2B5EF4-FFF2-40B4-BE49-F238E27FC236}">
                <a16:creationId xmlns:a16="http://schemas.microsoft.com/office/drawing/2014/main" id="{09C019E4-523E-2E4A-8E64-7FCD81331BF6}"/>
              </a:ext>
            </a:extLst>
          </p:cNvPr>
          <p:cNvPicPr>
            <a:picLocks noChangeAspect="1"/>
          </p:cNvPicPr>
          <p:nvPr/>
        </p:nvPicPr>
        <p:blipFill>
          <a:blip r:embed="rId6"/>
          <a:stretch>
            <a:fillRect/>
          </a:stretch>
        </p:blipFill>
        <p:spPr>
          <a:xfrm>
            <a:off x="5646610" y="8775443"/>
            <a:ext cx="830429" cy="261203"/>
          </a:xfrm>
          <a:prstGeom prst="rect">
            <a:avLst/>
          </a:prstGeom>
        </p:spPr>
      </p:pic>
      <p:pic>
        <p:nvPicPr>
          <p:cNvPr id="6" name="Picture 5">
            <a:extLst>
              <a:ext uri="{FF2B5EF4-FFF2-40B4-BE49-F238E27FC236}">
                <a16:creationId xmlns:a16="http://schemas.microsoft.com/office/drawing/2014/main" id="{0DD91252-1574-EF49-854A-E70BD5E6E2BD}"/>
              </a:ext>
            </a:extLst>
          </p:cNvPr>
          <p:cNvPicPr>
            <a:picLocks noChangeAspect="1"/>
          </p:cNvPicPr>
          <p:nvPr/>
        </p:nvPicPr>
        <p:blipFill rotWithShape="1">
          <a:blip r:embed="rId7"/>
          <a:srcRect t="68451"/>
          <a:stretch/>
        </p:blipFill>
        <p:spPr>
          <a:xfrm>
            <a:off x="6084663" y="9664660"/>
            <a:ext cx="1507300" cy="2051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476</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Swegarden</dc:creator>
  <cp:lastModifiedBy>Hannah Swegarden</cp:lastModifiedBy>
  <cp:revision>3</cp:revision>
  <dcterms:created xsi:type="dcterms:W3CDTF">2019-01-24T14:11:53Z</dcterms:created>
  <dcterms:modified xsi:type="dcterms:W3CDTF">2021-05-24T03:13:27Z</dcterms:modified>
</cp:coreProperties>
</file>