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jgoEDyc7ZG69t+Tpg3vSz+xZ2D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4692"/>
  </p:normalViewPr>
  <p:slideViewPr>
    <p:cSldViewPr snapToGrid="0" snapToObjects="1" showGuides="1">
      <p:cViewPr varScale="1">
        <p:scale>
          <a:sx n="118" d="100"/>
          <a:sy n="118" d="100"/>
        </p:scale>
        <p:origin x="1744" y="20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CA"/>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22" name="Google Shape;22;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34" name="Google Shape;34;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0" name="Google Shape;40;p7"/>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1" name="Google Shape;41;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7" name="Google Shape;47;p8"/>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9" name="Google Shape;49;p8"/>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61" name="Google Shape;61;p10"/>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2" name="Google Shape;62;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50"/>
              </a:spcBef>
              <a:spcAft>
                <a:spcPts val="0"/>
              </a:spcAft>
              <a:buClr>
                <a:schemeClr val="dk1"/>
              </a:buClr>
              <a:buSzPts val="2720"/>
              <a:buFont typeface="Arial"/>
              <a:buNone/>
              <a:defRPr sz="2720" b="0" i="0" u="none" strike="noStrike" cap="none">
                <a:solidFill>
                  <a:schemeClr val="dk1"/>
                </a:solidFill>
                <a:latin typeface="Calibri"/>
                <a:ea typeface="Calibri"/>
                <a:cs typeface="Calibri"/>
                <a:sym typeface="Calibri"/>
              </a:defRPr>
            </a:lvl1pPr>
            <a:lvl2pPr marR="0" lvl="1" algn="l" rtl="0">
              <a:lnSpc>
                <a:spcPct val="90000"/>
              </a:lnSpc>
              <a:spcBef>
                <a:spcPts val="425"/>
              </a:spcBef>
              <a:spcAft>
                <a:spcPts val="0"/>
              </a:spcAft>
              <a:buClr>
                <a:schemeClr val="dk1"/>
              </a:buClr>
              <a:buSzPts val="2380"/>
              <a:buFont typeface="Arial"/>
              <a:buNone/>
              <a:defRPr sz="2380" b="0" i="0" u="none" strike="noStrike" cap="none">
                <a:solidFill>
                  <a:schemeClr val="dk1"/>
                </a:solidFill>
                <a:latin typeface="Calibri"/>
                <a:ea typeface="Calibri"/>
                <a:cs typeface="Calibri"/>
                <a:sym typeface="Calibri"/>
              </a:defRPr>
            </a:lvl2pPr>
            <a:lvl3pPr marR="0" lvl="2" algn="l" rtl="0">
              <a:lnSpc>
                <a:spcPct val="90000"/>
              </a:lnSpc>
              <a:spcBef>
                <a:spcPts val="425"/>
              </a:spcBef>
              <a:spcAft>
                <a:spcPts val="0"/>
              </a:spcAft>
              <a:buClr>
                <a:schemeClr val="dk1"/>
              </a:buClr>
              <a:buSzPts val="2040"/>
              <a:buFont typeface="Arial"/>
              <a:buNone/>
              <a:defRPr sz="2040" b="0" i="0" u="none" strike="noStrike" cap="none">
                <a:solidFill>
                  <a:schemeClr val="dk1"/>
                </a:solidFill>
                <a:latin typeface="Calibri"/>
                <a:ea typeface="Calibri"/>
                <a:cs typeface="Calibri"/>
                <a:sym typeface="Calibri"/>
              </a:defRPr>
            </a:lvl3pPr>
            <a:lvl4pPr marR="0" lvl="3"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4pPr>
            <a:lvl5pPr marR="0" lvl="4"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5pPr>
            <a:lvl6pPr marR="0" lvl="5"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6pPr>
            <a:lvl7pPr marR="0" lvl="6"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7pPr>
            <a:lvl8pPr marR="0" lvl="7"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8pPr>
            <a:lvl9pPr marR="0" lvl="8" algn="l" rtl="0">
              <a:lnSpc>
                <a:spcPct val="90000"/>
              </a:lnSpc>
              <a:spcBef>
                <a:spcPts val="425"/>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9" name="Google Shape;69;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18" Type="http://schemas.openxmlformats.org/officeDocument/2006/relationships/image" Target="../media/image16.tiff"/><Relationship Id="rId3" Type="http://schemas.openxmlformats.org/officeDocument/2006/relationships/image" Target="../media/image1.png"/><Relationship Id="rId21" Type="http://schemas.openxmlformats.org/officeDocument/2006/relationships/image" Target="../media/image19.tiff"/><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tiff"/><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14300" y="96252"/>
            <a:ext cx="7543800" cy="1371600"/>
          </a:xfrm>
          <a:prstGeom prst="rect">
            <a:avLst/>
          </a:prstGeom>
          <a:solidFill>
            <a:srgbClr val="009051">
              <a:alpha val="49803"/>
            </a:srgbClr>
          </a:solidFill>
          <a:ln w="12700" cap="flat" cmpd="sng">
            <a:solidFill>
              <a:srgbClr val="009051">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14300" y="2297533"/>
            <a:ext cx="7543800" cy="117108"/>
          </a:xfrm>
          <a:prstGeom prst="rect">
            <a:avLst/>
          </a:prstGeom>
          <a:solidFill>
            <a:srgbClr val="009051">
              <a:alpha val="49803"/>
            </a:srgbClr>
          </a:solidFill>
          <a:ln w="12700" cap="flat" cmpd="sng">
            <a:solidFill>
              <a:srgbClr val="009051">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100413" y="8653947"/>
            <a:ext cx="7543800" cy="117108"/>
          </a:xfrm>
          <a:prstGeom prst="rect">
            <a:avLst/>
          </a:prstGeom>
          <a:solidFill>
            <a:srgbClr val="009051">
              <a:alpha val="49803"/>
            </a:srgbClr>
          </a:solidFill>
          <a:ln w="12700" cap="flat" cmpd="sng">
            <a:solidFill>
              <a:srgbClr val="009051">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105169" y="2455718"/>
            <a:ext cx="384407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i="0" u="none" strike="noStrike" cap="none" dirty="0">
                <a:solidFill>
                  <a:schemeClr val="dk1"/>
                </a:solidFill>
                <a:latin typeface="Gisha"/>
                <a:ea typeface="Gisha"/>
                <a:cs typeface="Gisha"/>
                <a:sym typeface="Gisha"/>
              </a:rPr>
              <a:t>Étape UN : Cerner les bourgeons femelles immatures</a:t>
            </a:r>
            <a:endParaRPr sz="1200" dirty="0">
              <a:solidFill>
                <a:schemeClr val="dk1"/>
              </a:solidFill>
              <a:latin typeface="Gisha"/>
              <a:ea typeface="Gisha"/>
              <a:cs typeface="Gisha"/>
              <a:sym typeface="Gisha"/>
            </a:endParaRPr>
          </a:p>
        </p:txBody>
      </p:sp>
      <p:sp>
        <p:nvSpPr>
          <p:cNvPr id="93" name="Google Shape;93;p1"/>
          <p:cNvSpPr txBox="1"/>
          <p:nvPr/>
        </p:nvSpPr>
        <p:spPr>
          <a:xfrm>
            <a:off x="296924" y="180456"/>
            <a:ext cx="520340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2800" b="1" dirty="0">
                <a:solidFill>
                  <a:schemeClr val="lt1"/>
                </a:solidFill>
                <a:latin typeface="Gisha"/>
                <a:ea typeface="Gisha"/>
                <a:cs typeface="Gisha"/>
                <a:sym typeface="Gisha"/>
              </a:rPr>
              <a:t>GUIDE DE POLLINISATION DES POIS</a:t>
            </a:r>
            <a:endParaRPr sz="2800" dirty="0"/>
          </a:p>
          <a:p>
            <a:pPr marL="0" marR="0" lvl="0" indent="0" algn="l" rtl="0">
              <a:spcBef>
                <a:spcPts val="0"/>
              </a:spcBef>
              <a:spcAft>
                <a:spcPts val="0"/>
              </a:spcAft>
              <a:buNone/>
            </a:pPr>
            <a:r>
              <a:rPr lang="fr-CA" sz="1600" i="1" dirty="0" err="1">
                <a:solidFill>
                  <a:schemeClr val="lt1"/>
                </a:solidFill>
                <a:latin typeface="Gisha"/>
                <a:ea typeface="Gisha"/>
                <a:cs typeface="Gisha"/>
                <a:sym typeface="Gisha"/>
              </a:rPr>
              <a:t>Pisum</a:t>
            </a:r>
            <a:r>
              <a:rPr lang="fr-CA" sz="1600" i="1" dirty="0">
                <a:solidFill>
                  <a:schemeClr val="lt1"/>
                </a:solidFill>
                <a:latin typeface="Gisha"/>
                <a:ea typeface="Gisha"/>
                <a:cs typeface="Gisha"/>
                <a:sym typeface="Gisha"/>
              </a:rPr>
              <a:t> </a:t>
            </a:r>
            <a:r>
              <a:rPr lang="fr-CA" sz="1600" i="1" dirty="0" err="1">
                <a:solidFill>
                  <a:schemeClr val="lt1"/>
                </a:solidFill>
                <a:latin typeface="Gisha"/>
                <a:ea typeface="Gisha"/>
                <a:cs typeface="Gisha"/>
                <a:sym typeface="Gisha"/>
              </a:rPr>
              <a:t>sativum</a:t>
            </a:r>
            <a:endParaRPr dirty="0"/>
          </a:p>
        </p:txBody>
      </p:sp>
      <p:sp>
        <p:nvSpPr>
          <p:cNvPr id="94" name="Google Shape;94;p1"/>
          <p:cNvSpPr txBox="1"/>
          <p:nvPr/>
        </p:nvSpPr>
        <p:spPr>
          <a:xfrm>
            <a:off x="136396" y="4634431"/>
            <a:ext cx="37559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TROIS : Retirer les sépales pour exposer le stigmate</a:t>
            </a:r>
            <a:endParaRPr sz="1200" dirty="0">
              <a:solidFill>
                <a:schemeClr val="dk1"/>
              </a:solidFill>
              <a:latin typeface="Gisha"/>
              <a:ea typeface="Gisha"/>
              <a:cs typeface="Gisha"/>
              <a:sym typeface="Gisha"/>
            </a:endParaRPr>
          </a:p>
        </p:txBody>
      </p:sp>
      <p:sp>
        <p:nvSpPr>
          <p:cNvPr id="95" name="Google Shape;95;p1"/>
          <p:cNvSpPr txBox="1"/>
          <p:nvPr/>
        </p:nvSpPr>
        <p:spPr>
          <a:xfrm>
            <a:off x="212662" y="6555166"/>
            <a:ext cx="345307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CINQ : Transférer le pollen du donneur au stigmate</a:t>
            </a:r>
            <a:endParaRPr sz="1200" dirty="0">
              <a:solidFill>
                <a:schemeClr val="dk1"/>
              </a:solidFill>
              <a:latin typeface="Gisha"/>
              <a:ea typeface="Gisha"/>
              <a:cs typeface="Gisha"/>
              <a:sym typeface="Gisha"/>
            </a:endParaRPr>
          </a:p>
        </p:txBody>
      </p:sp>
      <p:sp>
        <p:nvSpPr>
          <p:cNvPr id="96" name="Google Shape;96;p1"/>
          <p:cNvSpPr txBox="1"/>
          <p:nvPr/>
        </p:nvSpPr>
        <p:spPr>
          <a:xfrm>
            <a:off x="4043016" y="2443758"/>
            <a:ext cx="34881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a:solidFill>
                  <a:schemeClr val="dk1"/>
                </a:solidFill>
                <a:latin typeface="Gisha"/>
                <a:ea typeface="Gisha"/>
                <a:cs typeface="Gisha"/>
                <a:sym typeface="Gisha"/>
              </a:rPr>
              <a:t>Étape DEUX : Retirer les sépales et l’étendard</a:t>
            </a:r>
            <a:endParaRPr/>
          </a:p>
        </p:txBody>
      </p:sp>
      <p:sp>
        <p:nvSpPr>
          <p:cNvPr id="97" name="Google Shape;97;p1"/>
          <p:cNvSpPr txBox="1"/>
          <p:nvPr/>
        </p:nvSpPr>
        <p:spPr>
          <a:xfrm>
            <a:off x="3891885" y="4626187"/>
            <a:ext cx="363928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Étape QUATRE : Émasculer le bourgeon femelle</a:t>
            </a:r>
            <a:endParaRPr sz="1200" dirty="0">
              <a:solidFill>
                <a:schemeClr val="dk1"/>
              </a:solidFill>
              <a:latin typeface="Gisha"/>
              <a:ea typeface="Gisha"/>
              <a:cs typeface="Gisha"/>
              <a:sym typeface="Gisha"/>
            </a:endParaRPr>
          </a:p>
        </p:txBody>
      </p:sp>
      <p:sp>
        <p:nvSpPr>
          <p:cNvPr id="98" name="Google Shape;98;p1"/>
          <p:cNvSpPr txBox="1"/>
          <p:nvPr/>
        </p:nvSpPr>
        <p:spPr>
          <a:xfrm>
            <a:off x="3888849" y="6531811"/>
            <a:ext cx="34960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a:solidFill>
                  <a:schemeClr val="dk1"/>
                </a:solidFill>
                <a:latin typeface="Gisha"/>
                <a:ea typeface="Gisha"/>
                <a:cs typeface="Gisha"/>
                <a:sym typeface="Gisha"/>
              </a:rPr>
              <a:t>Étape SIX : Étiqueter, surveiller et récolter le fruit mature</a:t>
            </a:r>
            <a:endParaRPr sz="1200">
              <a:solidFill>
                <a:schemeClr val="dk1"/>
              </a:solidFill>
              <a:latin typeface="Gisha"/>
              <a:ea typeface="Gisha"/>
              <a:cs typeface="Gisha"/>
              <a:sym typeface="Gisha"/>
            </a:endParaRPr>
          </a:p>
        </p:txBody>
      </p:sp>
      <p:pic>
        <p:nvPicPr>
          <p:cNvPr id="99" name="Google Shape;99;p1" descr="A close up of a plant&#10;&#10;Description automatically generated"/>
          <p:cNvPicPr preferRelativeResize="0"/>
          <p:nvPr/>
        </p:nvPicPr>
        <p:blipFill rotWithShape="1">
          <a:blip r:embed="rId3">
            <a:alphaModFix/>
          </a:blip>
          <a:srcRect l="42539" t="27626" r="34610" b="37449"/>
          <a:stretch/>
        </p:blipFill>
        <p:spPr>
          <a:xfrm>
            <a:off x="2078702" y="6984086"/>
            <a:ext cx="1611127" cy="1400289"/>
          </a:xfrm>
          <a:prstGeom prst="rect">
            <a:avLst/>
          </a:prstGeom>
          <a:noFill/>
          <a:ln>
            <a:noFill/>
          </a:ln>
        </p:spPr>
      </p:pic>
      <p:pic>
        <p:nvPicPr>
          <p:cNvPr id="100" name="Google Shape;100;p1" descr="A plant on a table&#10;&#10;Description automatically generated"/>
          <p:cNvPicPr preferRelativeResize="0"/>
          <p:nvPr/>
        </p:nvPicPr>
        <p:blipFill rotWithShape="1">
          <a:blip r:embed="rId4">
            <a:alphaModFix/>
          </a:blip>
          <a:srcRect l="22127" t="15114" r="40127" b="9392"/>
          <a:stretch/>
        </p:blipFill>
        <p:spPr>
          <a:xfrm>
            <a:off x="6873529" y="6914480"/>
            <a:ext cx="616665" cy="1585356"/>
          </a:xfrm>
          <a:prstGeom prst="rect">
            <a:avLst/>
          </a:prstGeom>
          <a:noFill/>
          <a:ln>
            <a:noFill/>
          </a:ln>
        </p:spPr>
      </p:pic>
      <p:pic>
        <p:nvPicPr>
          <p:cNvPr id="101" name="Google Shape;101;p1" descr="A hand holding a flower&#10;&#10;Description automatically generated"/>
          <p:cNvPicPr preferRelativeResize="0"/>
          <p:nvPr/>
        </p:nvPicPr>
        <p:blipFill rotWithShape="1">
          <a:blip r:embed="rId5">
            <a:alphaModFix/>
          </a:blip>
          <a:srcRect l="32390" t="34740" r="23781" b="32918"/>
          <a:stretch/>
        </p:blipFill>
        <p:spPr>
          <a:xfrm>
            <a:off x="4071422" y="6973469"/>
            <a:ext cx="1216741" cy="934471"/>
          </a:xfrm>
          <a:prstGeom prst="rect">
            <a:avLst/>
          </a:prstGeom>
          <a:noFill/>
          <a:ln>
            <a:noFill/>
          </a:ln>
        </p:spPr>
      </p:pic>
      <p:pic>
        <p:nvPicPr>
          <p:cNvPr id="102" name="Google Shape;102;p1" descr="A hand holding a small piece of food&#10;&#10;Description automatically generated"/>
          <p:cNvPicPr preferRelativeResize="0"/>
          <p:nvPr/>
        </p:nvPicPr>
        <p:blipFill rotWithShape="1">
          <a:blip r:embed="rId6">
            <a:alphaModFix/>
          </a:blip>
          <a:srcRect l="11195" t="33121" r="30179" b="38385"/>
          <a:stretch/>
        </p:blipFill>
        <p:spPr>
          <a:xfrm rot="-661463">
            <a:off x="1784052" y="7894118"/>
            <a:ext cx="882483" cy="571883"/>
          </a:xfrm>
          <a:prstGeom prst="rect">
            <a:avLst/>
          </a:prstGeom>
          <a:noFill/>
          <a:ln>
            <a:noFill/>
          </a:ln>
        </p:spPr>
      </p:pic>
      <p:pic>
        <p:nvPicPr>
          <p:cNvPr id="103" name="Google Shape;103;p1" descr="A close up of a hand holding a flower&#10;&#10;Description automatically generated"/>
          <p:cNvPicPr preferRelativeResize="0"/>
          <p:nvPr/>
        </p:nvPicPr>
        <p:blipFill rotWithShape="1">
          <a:blip r:embed="rId7">
            <a:alphaModFix/>
          </a:blip>
          <a:srcRect l="26408" t="39544" r="23296" b="38063"/>
          <a:stretch/>
        </p:blipFill>
        <p:spPr>
          <a:xfrm>
            <a:off x="296920" y="5730456"/>
            <a:ext cx="1322046" cy="779710"/>
          </a:xfrm>
          <a:prstGeom prst="rect">
            <a:avLst/>
          </a:prstGeom>
          <a:noFill/>
          <a:ln>
            <a:noFill/>
          </a:ln>
        </p:spPr>
      </p:pic>
      <p:pic>
        <p:nvPicPr>
          <p:cNvPr id="104" name="Google Shape;104;p1" descr="A close up of a hand holding a flower&#10;&#10;Description automatically generated"/>
          <p:cNvPicPr preferRelativeResize="0"/>
          <p:nvPr/>
        </p:nvPicPr>
        <p:blipFill rotWithShape="1">
          <a:blip r:embed="rId8">
            <a:alphaModFix/>
          </a:blip>
          <a:srcRect l="22163" t="34142" r="44387" b="41096"/>
          <a:stretch/>
        </p:blipFill>
        <p:spPr>
          <a:xfrm>
            <a:off x="5550261" y="4946390"/>
            <a:ext cx="874284" cy="862921"/>
          </a:xfrm>
          <a:prstGeom prst="rect">
            <a:avLst/>
          </a:prstGeom>
          <a:noFill/>
          <a:ln>
            <a:noFill/>
          </a:ln>
        </p:spPr>
      </p:pic>
      <p:pic>
        <p:nvPicPr>
          <p:cNvPr id="105" name="Google Shape;105;p1" descr="A close up of a hand holding a knife&#10;&#10;Description automatically generated"/>
          <p:cNvPicPr preferRelativeResize="0"/>
          <p:nvPr/>
        </p:nvPicPr>
        <p:blipFill rotWithShape="1">
          <a:blip r:embed="rId9">
            <a:alphaModFix/>
          </a:blip>
          <a:srcRect l="38098" t="40275" r="34928" b="30033"/>
          <a:stretch/>
        </p:blipFill>
        <p:spPr>
          <a:xfrm>
            <a:off x="6630258" y="4952977"/>
            <a:ext cx="833364" cy="1336257"/>
          </a:xfrm>
          <a:prstGeom prst="rect">
            <a:avLst/>
          </a:prstGeom>
          <a:noFill/>
          <a:ln>
            <a:noFill/>
          </a:ln>
        </p:spPr>
      </p:pic>
      <p:pic>
        <p:nvPicPr>
          <p:cNvPr id="106" name="Google Shape;106;p1" descr="A hand holding a flower&#10;&#10;Description automatically generated"/>
          <p:cNvPicPr preferRelativeResize="0"/>
          <p:nvPr/>
        </p:nvPicPr>
        <p:blipFill rotWithShape="1">
          <a:blip r:embed="rId10">
            <a:alphaModFix/>
          </a:blip>
          <a:srcRect l="36712" t="30934" r="37988" b="35458"/>
          <a:stretch/>
        </p:blipFill>
        <p:spPr>
          <a:xfrm>
            <a:off x="6841346" y="3354099"/>
            <a:ext cx="610831" cy="1081852"/>
          </a:xfrm>
          <a:prstGeom prst="rect">
            <a:avLst/>
          </a:prstGeom>
          <a:noFill/>
          <a:ln>
            <a:noFill/>
          </a:ln>
        </p:spPr>
      </p:pic>
      <p:pic>
        <p:nvPicPr>
          <p:cNvPr id="107" name="Google Shape;107;p1" descr="A hand holding a flower&#10;&#10;Description automatically generated"/>
          <p:cNvPicPr preferRelativeResize="0"/>
          <p:nvPr/>
        </p:nvPicPr>
        <p:blipFill rotWithShape="1">
          <a:blip r:embed="rId11">
            <a:alphaModFix/>
          </a:blip>
          <a:srcRect l="33320" t="44617" r="30178" b="36863"/>
          <a:stretch/>
        </p:blipFill>
        <p:spPr>
          <a:xfrm>
            <a:off x="296924" y="5096096"/>
            <a:ext cx="888636" cy="521943"/>
          </a:xfrm>
          <a:prstGeom prst="rect">
            <a:avLst/>
          </a:prstGeom>
          <a:noFill/>
          <a:ln>
            <a:noFill/>
          </a:ln>
        </p:spPr>
      </p:pic>
      <p:pic>
        <p:nvPicPr>
          <p:cNvPr id="108" name="Google Shape;108;p1" descr="A close up of a hand holding a cell phone&#10;&#10;Description automatically generated"/>
          <p:cNvPicPr preferRelativeResize="0"/>
          <p:nvPr/>
        </p:nvPicPr>
        <p:blipFill rotWithShape="1">
          <a:blip r:embed="rId12">
            <a:alphaModFix/>
          </a:blip>
          <a:srcRect l="38813" t="38785" r="30479" b="38170"/>
          <a:stretch/>
        </p:blipFill>
        <p:spPr>
          <a:xfrm>
            <a:off x="1485910" y="2750580"/>
            <a:ext cx="1185584" cy="1186267"/>
          </a:xfrm>
          <a:prstGeom prst="rect">
            <a:avLst/>
          </a:prstGeom>
          <a:noFill/>
          <a:ln>
            <a:noFill/>
          </a:ln>
        </p:spPr>
      </p:pic>
      <p:pic>
        <p:nvPicPr>
          <p:cNvPr id="109" name="Google Shape;109;p1" descr="A close up of a hand holding a knife&#10;&#10;Description automatically generated"/>
          <p:cNvPicPr preferRelativeResize="0"/>
          <p:nvPr/>
        </p:nvPicPr>
        <p:blipFill rotWithShape="1">
          <a:blip r:embed="rId13">
            <a:alphaModFix/>
          </a:blip>
          <a:srcRect l="34925" t="40780" r="34566" b="34663"/>
          <a:stretch/>
        </p:blipFill>
        <p:spPr>
          <a:xfrm>
            <a:off x="5636864" y="3371700"/>
            <a:ext cx="1003819" cy="1077302"/>
          </a:xfrm>
          <a:prstGeom prst="rect">
            <a:avLst/>
          </a:prstGeom>
          <a:noFill/>
          <a:ln>
            <a:noFill/>
          </a:ln>
        </p:spPr>
      </p:pic>
      <p:pic>
        <p:nvPicPr>
          <p:cNvPr id="110" name="Google Shape;110;p1" descr="A close up of a hand holding a flower&#10;&#10;Description automatically generated"/>
          <p:cNvPicPr preferRelativeResize="0"/>
          <p:nvPr/>
        </p:nvPicPr>
        <p:blipFill rotWithShape="1">
          <a:blip r:embed="rId14">
            <a:alphaModFix/>
          </a:blip>
          <a:srcRect l="36733" t="38372" r="42253" b="33298"/>
          <a:stretch/>
        </p:blipFill>
        <p:spPr>
          <a:xfrm>
            <a:off x="2909070" y="2737581"/>
            <a:ext cx="675195" cy="1165114"/>
          </a:xfrm>
          <a:prstGeom prst="rect">
            <a:avLst/>
          </a:prstGeom>
          <a:noFill/>
          <a:ln>
            <a:noFill/>
          </a:ln>
        </p:spPr>
      </p:pic>
      <p:pic>
        <p:nvPicPr>
          <p:cNvPr id="111" name="Google Shape;111;p1" descr="A close up of a hand holding a knife&#10;&#10;Description automatically generated"/>
          <p:cNvPicPr preferRelativeResize="0"/>
          <p:nvPr/>
        </p:nvPicPr>
        <p:blipFill rotWithShape="1">
          <a:blip r:embed="rId15">
            <a:alphaModFix/>
          </a:blip>
          <a:srcRect l="33319" t="48662" r="34927" b="32212"/>
          <a:stretch/>
        </p:blipFill>
        <p:spPr>
          <a:xfrm>
            <a:off x="4089146" y="3374296"/>
            <a:ext cx="1347055" cy="1081852"/>
          </a:xfrm>
          <a:prstGeom prst="rect">
            <a:avLst/>
          </a:prstGeom>
          <a:noFill/>
          <a:ln>
            <a:noFill/>
          </a:ln>
        </p:spPr>
      </p:pic>
      <p:pic>
        <p:nvPicPr>
          <p:cNvPr id="112" name="Google Shape;112;p1" descr="A hand holding a flower&#10;&#10;Description automatically generated"/>
          <p:cNvPicPr preferRelativeResize="0"/>
          <p:nvPr/>
        </p:nvPicPr>
        <p:blipFill rotWithShape="1">
          <a:blip r:embed="rId16">
            <a:alphaModFix/>
          </a:blip>
          <a:srcRect l="29475" t="38795" r="25547" b="33298"/>
          <a:stretch/>
        </p:blipFill>
        <p:spPr>
          <a:xfrm>
            <a:off x="339273" y="2891079"/>
            <a:ext cx="915517" cy="757388"/>
          </a:xfrm>
          <a:prstGeom prst="rect">
            <a:avLst/>
          </a:prstGeom>
          <a:noFill/>
          <a:ln>
            <a:noFill/>
          </a:ln>
        </p:spPr>
      </p:pic>
      <p:pic>
        <p:nvPicPr>
          <p:cNvPr id="113" name="Google Shape;113;p1" descr="A hand holding a flower&#10;&#10;Description automatically generated"/>
          <p:cNvPicPr preferRelativeResize="0"/>
          <p:nvPr/>
        </p:nvPicPr>
        <p:blipFill rotWithShape="1">
          <a:blip r:embed="rId17">
            <a:alphaModFix/>
          </a:blip>
          <a:srcRect l="15333" t="29108" r="27620" b="28114"/>
          <a:stretch/>
        </p:blipFill>
        <p:spPr>
          <a:xfrm rot="-5400000">
            <a:off x="6363972" y="231574"/>
            <a:ext cx="1094595" cy="1094401"/>
          </a:xfrm>
          <a:prstGeom prst="rect">
            <a:avLst/>
          </a:prstGeom>
          <a:noFill/>
          <a:ln>
            <a:noFill/>
          </a:ln>
        </p:spPr>
      </p:pic>
      <p:sp>
        <p:nvSpPr>
          <p:cNvPr id="114" name="Google Shape;114;p1"/>
          <p:cNvSpPr txBox="1"/>
          <p:nvPr/>
        </p:nvSpPr>
        <p:spPr>
          <a:xfrm>
            <a:off x="211573" y="8835487"/>
            <a:ext cx="3615699"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CONSEILS DE PRO</a:t>
            </a:r>
            <a:endParaRPr sz="1000" dirty="0">
              <a:solidFill>
                <a:schemeClr val="dk1"/>
              </a:solidFill>
              <a:latin typeface="Gisha"/>
              <a:ea typeface="Gisha"/>
              <a:cs typeface="Gisha"/>
              <a:sym typeface="Gisha"/>
            </a:endParaRPr>
          </a:p>
          <a:p>
            <a:pPr marL="171450" marR="0" lvl="0" indent="-171450" algn="l" rtl="0">
              <a:spcBef>
                <a:spcPts val="0"/>
              </a:spcBef>
              <a:spcAft>
                <a:spcPts val="0"/>
              </a:spcAft>
              <a:buClr>
                <a:schemeClr val="dk1"/>
              </a:buClr>
              <a:buSzPts val="1000"/>
              <a:buFont typeface="Arial"/>
              <a:buChar char="•"/>
            </a:pPr>
            <a:r>
              <a:rPr lang="fr-CA" sz="1000" dirty="0">
                <a:solidFill>
                  <a:schemeClr val="dk1"/>
                </a:solidFill>
                <a:latin typeface="Gisha"/>
                <a:ea typeface="Gisha"/>
                <a:cs typeface="Gisha"/>
                <a:sym typeface="Gisha"/>
              </a:rPr>
              <a:t>Une pollinisation efficace se fait habituellement avec des plants vigoureux au début de la floraison.</a:t>
            </a:r>
            <a:endParaRPr dirty="0"/>
          </a:p>
          <a:p>
            <a:pPr marL="171450" marR="0" lvl="0" indent="-171450" algn="l" rtl="0">
              <a:spcBef>
                <a:spcPts val="0"/>
              </a:spcBef>
              <a:spcAft>
                <a:spcPts val="0"/>
              </a:spcAft>
              <a:buClr>
                <a:schemeClr val="dk1"/>
              </a:buClr>
              <a:buSzPts val="1000"/>
              <a:buFont typeface="Arial"/>
              <a:buChar char="•"/>
            </a:pPr>
            <a:r>
              <a:rPr lang="fr-CA" sz="1000" dirty="0">
                <a:solidFill>
                  <a:schemeClr val="dk1"/>
                </a:solidFill>
                <a:latin typeface="Gisha"/>
                <a:ea typeface="Gisha"/>
                <a:cs typeface="Gisha"/>
                <a:sym typeface="Gisha"/>
              </a:rPr>
              <a:t>La déhiscence du pollen survient lorsque les pétales de la fleur s’ouvrent. Vous devez donc repérer en début ou fin de matinée des fleurs mâles qui viennent de s’ouvrir.</a:t>
            </a:r>
            <a:endParaRPr dirty="0"/>
          </a:p>
        </p:txBody>
      </p:sp>
      <p:cxnSp>
        <p:nvCxnSpPr>
          <p:cNvPr id="115" name="Google Shape;115;p1"/>
          <p:cNvCxnSpPr/>
          <p:nvPr/>
        </p:nvCxnSpPr>
        <p:spPr>
          <a:xfrm rot="10800000" flipH="1">
            <a:off x="5863666" y="637776"/>
            <a:ext cx="950683" cy="1242734"/>
          </a:xfrm>
          <a:prstGeom prst="straightConnector1">
            <a:avLst/>
          </a:prstGeom>
          <a:noFill/>
          <a:ln w="19050" cap="flat" cmpd="sng">
            <a:solidFill>
              <a:srgbClr val="595959"/>
            </a:solidFill>
            <a:prstDash val="solid"/>
            <a:miter lim="800000"/>
            <a:headEnd type="none" w="sm" len="sm"/>
            <a:tailEnd type="triangle" w="med" len="med"/>
          </a:ln>
        </p:spPr>
      </p:cxnSp>
      <p:cxnSp>
        <p:nvCxnSpPr>
          <p:cNvPr id="116" name="Google Shape;116;p1"/>
          <p:cNvCxnSpPr>
            <a:stCxn id="117" idx="0"/>
          </p:cNvCxnSpPr>
          <p:nvPr/>
        </p:nvCxnSpPr>
        <p:spPr>
          <a:xfrm rot="10800000" flipH="1">
            <a:off x="6221667" y="516310"/>
            <a:ext cx="917700" cy="1394100"/>
          </a:xfrm>
          <a:prstGeom prst="straightConnector1">
            <a:avLst/>
          </a:prstGeom>
          <a:noFill/>
          <a:ln w="19050" cap="flat" cmpd="sng">
            <a:solidFill>
              <a:srgbClr val="595959"/>
            </a:solidFill>
            <a:prstDash val="solid"/>
            <a:miter lim="800000"/>
            <a:headEnd type="none" w="sm" len="sm"/>
            <a:tailEnd type="triangle" w="med" len="med"/>
          </a:ln>
        </p:spPr>
      </p:cxnSp>
      <p:cxnSp>
        <p:nvCxnSpPr>
          <p:cNvPr id="118" name="Google Shape;118;p1"/>
          <p:cNvCxnSpPr>
            <a:stCxn id="119" idx="0"/>
          </p:cNvCxnSpPr>
          <p:nvPr/>
        </p:nvCxnSpPr>
        <p:spPr>
          <a:xfrm rot="10800000" flipH="1">
            <a:off x="7063582" y="1098226"/>
            <a:ext cx="9600" cy="630000"/>
          </a:xfrm>
          <a:prstGeom prst="straightConnector1">
            <a:avLst/>
          </a:prstGeom>
          <a:noFill/>
          <a:ln w="19050" cap="flat" cmpd="sng">
            <a:solidFill>
              <a:srgbClr val="595959"/>
            </a:solidFill>
            <a:prstDash val="solid"/>
            <a:miter lim="800000"/>
            <a:headEnd type="none" w="sm" len="sm"/>
            <a:tailEnd type="triangle" w="med" len="med"/>
          </a:ln>
        </p:spPr>
      </p:cxnSp>
      <p:sp>
        <p:nvSpPr>
          <p:cNvPr id="120" name="Google Shape;120;p1"/>
          <p:cNvSpPr txBox="1"/>
          <p:nvPr/>
        </p:nvSpPr>
        <p:spPr>
          <a:xfrm>
            <a:off x="5010209" y="1880510"/>
            <a:ext cx="874540"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50" b="1">
                <a:solidFill>
                  <a:schemeClr val="dk1"/>
                </a:solidFill>
                <a:latin typeface="Gisha"/>
                <a:ea typeface="Gisha"/>
                <a:cs typeface="Gisha"/>
                <a:sym typeface="Gisha"/>
              </a:rPr>
              <a:t>CARÈNES</a:t>
            </a:r>
            <a:endParaRPr/>
          </a:p>
        </p:txBody>
      </p:sp>
      <p:sp>
        <p:nvSpPr>
          <p:cNvPr id="117" name="Google Shape;117;p1"/>
          <p:cNvSpPr txBox="1"/>
          <p:nvPr/>
        </p:nvSpPr>
        <p:spPr>
          <a:xfrm>
            <a:off x="5853959" y="1910410"/>
            <a:ext cx="735417"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50" b="1">
                <a:solidFill>
                  <a:schemeClr val="dk1"/>
                </a:solidFill>
                <a:latin typeface="Gisha"/>
                <a:ea typeface="Gisha"/>
                <a:cs typeface="Gisha"/>
                <a:sym typeface="Gisha"/>
              </a:rPr>
              <a:t>AILES</a:t>
            </a:r>
            <a:endParaRPr/>
          </a:p>
        </p:txBody>
      </p:sp>
      <p:sp>
        <p:nvSpPr>
          <p:cNvPr id="119" name="Google Shape;119;p1"/>
          <p:cNvSpPr txBox="1"/>
          <p:nvPr/>
        </p:nvSpPr>
        <p:spPr>
          <a:xfrm>
            <a:off x="6469065" y="1728226"/>
            <a:ext cx="1189034"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50" b="1">
                <a:solidFill>
                  <a:schemeClr val="dk1"/>
                </a:solidFill>
                <a:latin typeface="Gisha"/>
                <a:ea typeface="Gisha"/>
                <a:cs typeface="Gisha"/>
                <a:sym typeface="Gisha"/>
              </a:rPr>
              <a:t>ÉTENDARD</a:t>
            </a:r>
            <a:endParaRPr/>
          </a:p>
        </p:txBody>
      </p:sp>
      <p:sp>
        <p:nvSpPr>
          <p:cNvPr id="121" name="Google Shape;121;p1"/>
          <p:cNvSpPr txBox="1"/>
          <p:nvPr/>
        </p:nvSpPr>
        <p:spPr>
          <a:xfrm>
            <a:off x="318049" y="3820450"/>
            <a:ext cx="907006" cy="24622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CA" sz="1000" b="1" dirty="0">
                <a:solidFill>
                  <a:schemeClr val="dk1"/>
                </a:solidFill>
                <a:latin typeface="Gisha"/>
                <a:ea typeface="Gisha"/>
                <a:cs typeface="Gisha"/>
                <a:sym typeface="Gisha"/>
              </a:rPr>
              <a:t>ÉTENDARD</a:t>
            </a:r>
            <a:endParaRPr dirty="0"/>
          </a:p>
        </p:txBody>
      </p:sp>
      <p:cxnSp>
        <p:nvCxnSpPr>
          <p:cNvPr id="122" name="Google Shape;122;p1"/>
          <p:cNvCxnSpPr>
            <a:stCxn id="121" idx="1"/>
          </p:cNvCxnSpPr>
          <p:nvPr/>
        </p:nvCxnSpPr>
        <p:spPr>
          <a:xfrm rot="10800000" flipH="1">
            <a:off x="318049" y="3064861"/>
            <a:ext cx="216600" cy="878700"/>
          </a:xfrm>
          <a:prstGeom prst="straightConnector1">
            <a:avLst/>
          </a:prstGeom>
          <a:noFill/>
          <a:ln w="19050" cap="flat" cmpd="sng">
            <a:solidFill>
              <a:srgbClr val="595959"/>
            </a:solidFill>
            <a:prstDash val="solid"/>
            <a:miter lim="800000"/>
            <a:headEnd type="none" w="sm" len="sm"/>
            <a:tailEnd type="triangle" w="med" len="med"/>
          </a:ln>
        </p:spPr>
      </p:cxnSp>
      <p:sp>
        <p:nvSpPr>
          <p:cNvPr id="123" name="Google Shape;123;p1"/>
          <p:cNvSpPr txBox="1"/>
          <p:nvPr/>
        </p:nvSpPr>
        <p:spPr>
          <a:xfrm>
            <a:off x="488201" y="3650198"/>
            <a:ext cx="758078"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A" sz="1000" b="1" dirty="0">
                <a:solidFill>
                  <a:schemeClr val="dk1"/>
                </a:solidFill>
                <a:latin typeface="Gisha"/>
                <a:ea typeface="Gisha"/>
                <a:cs typeface="Gisha"/>
                <a:sym typeface="Gisha"/>
              </a:rPr>
              <a:t>SÉPALES</a:t>
            </a:r>
            <a:endParaRPr dirty="0"/>
          </a:p>
        </p:txBody>
      </p:sp>
      <p:cxnSp>
        <p:nvCxnSpPr>
          <p:cNvPr id="124" name="Google Shape;124;p1"/>
          <p:cNvCxnSpPr>
            <a:stCxn id="123" idx="3"/>
          </p:cNvCxnSpPr>
          <p:nvPr/>
        </p:nvCxnSpPr>
        <p:spPr>
          <a:xfrm rot="10800000">
            <a:off x="809179" y="3152308"/>
            <a:ext cx="437100" cy="621000"/>
          </a:xfrm>
          <a:prstGeom prst="straightConnector1">
            <a:avLst/>
          </a:prstGeom>
          <a:noFill/>
          <a:ln w="19050" cap="flat" cmpd="sng">
            <a:solidFill>
              <a:srgbClr val="595959"/>
            </a:solidFill>
            <a:prstDash val="solid"/>
            <a:miter lim="800000"/>
            <a:headEnd type="none" w="sm" len="sm"/>
            <a:tailEnd type="triangle" w="med" len="med"/>
          </a:ln>
        </p:spPr>
      </p:cxnSp>
      <p:sp>
        <p:nvSpPr>
          <p:cNvPr id="125" name="Google Shape;125;p1"/>
          <p:cNvSpPr txBox="1"/>
          <p:nvPr/>
        </p:nvSpPr>
        <p:spPr>
          <a:xfrm>
            <a:off x="296925" y="3977176"/>
            <a:ext cx="346515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00" dirty="0">
                <a:solidFill>
                  <a:schemeClr val="dk1"/>
                </a:solidFill>
                <a:latin typeface="Gisha"/>
                <a:ea typeface="Gisha"/>
                <a:cs typeface="Gisha"/>
                <a:sym typeface="Gisha"/>
              </a:rPr>
              <a:t>Repérez un bourgeon avec un étendard qui n’est pas ouvert et qui mesure en longueur environ 1 mm de plus que les sépales. Enlevez tous les autres bourgeons et fleurs près de ce bourgeon femelle.</a:t>
            </a:r>
            <a:endParaRPr sz="1035" dirty="0">
              <a:solidFill>
                <a:schemeClr val="dk1"/>
              </a:solidFill>
              <a:latin typeface="Gisha"/>
              <a:ea typeface="Gisha"/>
              <a:cs typeface="Gisha"/>
              <a:sym typeface="Gisha"/>
            </a:endParaRPr>
          </a:p>
        </p:txBody>
      </p:sp>
      <p:sp>
        <p:nvSpPr>
          <p:cNvPr id="126" name="Google Shape;126;p1"/>
          <p:cNvSpPr txBox="1"/>
          <p:nvPr/>
        </p:nvSpPr>
        <p:spPr>
          <a:xfrm>
            <a:off x="3949240" y="2663814"/>
            <a:ext cx="367570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00">
                <a:solidFill>
                  <a:schemeClr val="dk1"/>
                </a:solidFill>
                <a:latin typeface="Gisha"/>
                <a:ea typeface="Gisha"/>
                <a:cs typeface="Gisha"/>
                <a:sym typeface="Gisha"/>
              </a:rPr>
              <a:t>Retirez doucement les sépales autour de la base du bourgeon. Décollez l’étendard et retirez-le, ainsi que tout sépale restant pour exposer les carènes, en dérangeant la fleur le moins possible.</a:t>
            </a:r>
            <a:endParaRPr sz="1035">
              <a:solidFill>
                <a:schemeClr val="dk1"/>
              </a:solidFill>
              <a:latin typeface="Gisha"/>
              <a:ea typeface="Gisha"/>
              <a:cs typeface="Gisha"/>
              <a:sym typeface="Gisha"/>
            </a:endParaRPr>
          </a:p>
        </p:txBody>
      </p:sp>
      <p:sp>
        <p:nvSpPr>
          <p:cNvPr id="127" name="Google Shape;127;p1"/>
          <p:cNvSpPr txBox="1"/>
          <p:nvPr/>
        </p:nvSpPr>
        <p:spPr>
          <a:xfrm>
            <a:off x="73122" y="1478047"/>
            <a:ext cx="532549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200" b="1" dirty="0">
                <a:solidFill>
                  <a:schemeClr val="dk1"/>
                </a:solidFill>
                <a:latin typeface="Gisha"/>
                <a:ea typeface="Gisha"/>
                <a:cs typeface="Gisha"/>
                <a:sym typeface="Gisha"/>
              </a:rPr>
              <a:t>Les pois ont des fleurs parfaites qui comprennent des organes reproducteurs mâle et femelle. Ils s’</a:t>
            </a:r>
            <a:r>
              <a:rPr lang="fr-CA" sz="1200" b="1" dirty="0" err="1">
                <a:solidFill>
                  <a:schemeClr val="dk1"/>
                </a:solidFill>
                <a:latin typeface="Gisha"/>
                <a:ea typeface="Gisha"/>
                <a:cs typeface="Gisha"/>
                <a:sym typeface="Gisha"/>
              </a:rPr>
              <a:t>autopollinisent</a:t>
            </a:r>
            <a:r>
              <a:rPr lang="fr-CA" sz="1200" b="1" dirty="0">
                <a:solidFill>
                  <a:schemeClr val="dk1"/>
                </a:solidFill>
                <a:latin typeface="Gisha"/>
                <a:ea typeface="Gisha"/>
                <a:cs typeface="Gisha"/>
                <a:sym typeface="Gisha"/>
              </a:rPr>
              <a:t> facilement et il est nécessaire de les manipuler à la main, notamment en faisant une émasculation, pour un croisement contrôlé. </a:t>
            </a:r>
            <a:endParaRPr dirty="0"/>
          </a:p>
        </p:txBody>
      </p:sp>
      <p:sp>
        <p:nvSpPr>
          <p:cNvPr id="128" name="Google Shape;128;p1"/>
          <p:cNvSpPr txBox="1"/>
          <p:nvPr/>
        </p:nvSpPr>
        <p:spPr>
          <a:xfrm>
            <a:off x="1533525" y="5712319"/>
            <a:ext cx="2228553" cy="86173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A" sz="1000" dirty="0">
                <a:solidFill>
                  <a:schemeClr val="dk1"/>
                </a:solidFill>
                <a:latin typeface="Gisha"/>
                <a:ea typeface="Gisha"/>
                <a:cs typeface="Gisha"/>
                <a:sym typeface="Gisha"/>
              </a:rPr>
              <a:t>est d’attraper la partie supérieure des carènes et de les éloigner de la fleur en un mouvement rapide pour exposer le pistil (le style, le stigmate et l’ovaire) et les anthères.</a:t>
            </a:r>
            <a:endParaRPr sz="1035" dirty="0">
              <a:solidFill>
                <a:schemeClr val="dk1"/>
              </a:solidFill>
              <a:latin typeface="Gisha"/>
              <a:ea typeface="Gisha"/>
              <a:cs typeface="Gisha"/>
              <a:sym typeface="Gisha"/>
            </a:endParaRPr>
          </a:p>
        </p:txBody>
      </p:sp>
      <p:sp>
        <p:nvSpPr>
          <p:cNvPr id="129" name="Google Shape;129;p1"/>
          <p:cNvSpPr txBox="1"/>
          <p:nvPr/>
        </p:nvSpPr>
        <p:spPr>
          <a:xfrm>
            <a:off x="957943" y="4940939"/>
            <a:ext cx="2804135" cy="861774"/>
          </a:xfrm>
          <a:prstGeom prst="rect">
            <a:avLst/>
          </a:prstGeom>
          <a:noFill/>
          <a:ln>
            <a:noFill/>
          </a:ln>
        </p:spPr>
        <p:txBody>
          <a:bodyPr spcFirstLastPara="1" wrap="square" lIns="91425" tIns="45700" rIns="91425" bIns="45700" anchor="t" anchorCtr="0">
            <a:spAutoFit/>
          </a:bodyPr>
          <a:lstStyle/>
          <a:p>
            <a:pPr lvl="0" algn="r"/>
            <a:r>
              <a:rPr lang="fr-CA" sz="1000" dirty="0">
                <a:solidFill>
                  <a:schemeClr val="dk1"/>
                </a:solidFill>
                <a:latin typeface="Gisha"/>
                <a:ea typeface="Gisha"/>
                <a:cs typeface="Gisha"/>
                <a:sym typeface="Gisha"/>
              </a:rPr>
              <a:t>Éloignez les bordures des carènes l’une de l’autre et décollez les carènes de la base du bourgeon, ou faites une incision dans la carène pour exposer le stigmate et les anthères. </a:t>
            </a:r>
            <a:r>
              <a:rPr lang="fr-CA" sz="1050" dirty="0">
                <a:solidFill>
                  <a:schemeClr val="dk1"/>
                </a:solidFill>
                <a:latin typeface="Gisha"/>
                <a:ea typeface="Gisha"/>
                <a:cs typeface="Gisha"/>
                <a:sym typeface="Gisha"/>
              </a:rPr>
              <a:t>Une autre option</a:t>
            </a:r>
            <a:endParaRPr sz="1035" dirty="0">
              <a:solidFill>
                <a:schemeClr val="dk1"/>
              </a:solidFill>
              <a:latin typeface="Gisha"/>
              <a:ea typeface="Gisha"/>
              <a:cs typeface="Gisha"/>
              <a:sym typeface="Gisha"/>
            </a:endParaRPr>
          </a:p>
        </p:txBody>
      </p:sp>
      <p:sp>
        <p:nvSpPr>
          <p:cNvPr id="130" name="Google Shape;130;p1"/>
          <p:cNvSpPr txBox="1"/>
          <p:nvPr/>
        </p:nvSpPr>
        <p:spPr>
          <a:xfrm>
            <a:off x="3971646" y="4900171"/>
            <a:ext cx="1735396" cy="1015622"/>
          </a:xfrm>
          <a:prstGeom prst="rect">
            <a:avLst/>
          </a:prstGeom>
          <a:noFill/>
          <a:ln>
            <a:noFill/>
          </a:ln>
        </p:spPr>
        <p:txBody>
          <a:bodyPr spcFirstLastPara="1" wrap="square" lIns="91425" tIns="45700" rIns="91425" bIns="45700" anchor="t" anchorCtr="0">
            <a:spAutoFit/>
          </a:bodyPr>
          <a:lstStyle/>
          <a:p>
            <a:pPr lvl="0"/>
            <a:r>
              <a:rPr lang="fr-CA" sz="1000" dirty="0">
                <a:solidFill>
                  <a:schemeClr val="dk1"/>
                </a:solidFill>
                <a:latin typeface="Gisha"/>
                <a:ea typeface="Gisha"/>
                <a:cs typeface="Gisha"/>
                <a:sym typeface="Gisha"/>
              </a:rPr>
              <a:t>Sans toucher ou endommager le pistil, donnez de petits coups ou tirez sur les 10 étamines mâles pour retirer les anthères jaunes. Cela </a:t>
            </a:r>
            <a:endParaRPr sz="1000" dirty="0"/>
          </a:p>
        </p:txBody>
      </p:sp>
      <p:sp>
        <p:nvSpPr>
          <p:cNvPr id="131" name="Google Shape;131;p1"/>
          <p:cNvSpPr txBox="1"/>
          <p:nvPr/>
        </p:nvSpPr>
        <p:spPr>
          <a:xfrm>
            <a:off x="3997090" y="7939696"/>
            <a:ext cx="294155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dirty="0">
                <a:solidFill>
                  <a:schemeClr val="dk1"/>
                </a:solidFill>
                <a:latin typeface="Gisha"/>
                <a:ea typeface="Gisha"/>
                <a:cs typeface="Gisha"/>
                <a:sym typeface="Gisha"/>
              </a:rPr>
              <a:t>Suivez de bonnes pratiques de gestion de semences qui garantiront une récolte et un entreposage adéquats pour obtenir des semences sûres et propres.</a:t>
            </a:r>
            <a:endParaRPr dirty="0"/>
          </a:p>
        </p:txBody>
      </p:sp>
      <p:sp>
        <p:nvSpPr>
          <p:cNvPr id="132" name="Google Shape;132;p1"/>
          <p:cNvSpPr txBox="1"/>
          <p:nvPr/>
        </p:nvSpPr>
        <p:spPr>
          <a:xfrm>
            <a:off x="230698" y="6961939"/>
            <a:ext cx="19219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Décollez l’étendard, les ailes et les carènes d’une fleur mâle ouverte pour exposer les anthères porteuses de pollen. Brossez doucement le pollen sur la surface stigmatique.</a:t>
            </a:r>
            <a:endParaRPr sz="1035">
              <a:solidFill>
                <a:schemeClr val="dk1"/>
              </a:solidFill>
              <a:latin typeface="Gisha"/>
              <a:ea typeface="Gisha"/>
              <a:cs typeface="Gisha"/>
              <a:sym typeface="Gisha"/>
            </a:endParaRPr>
          </a:p>
        </p:txBody>
      </p:sp>
      <p:sp>
        <p:nvSpPr>
          <p:cNvPr id="133" name="Google Shape;133;p1"/>
          <p:cNvSpPr txBox="1"/>
          <p:nvPr/>
        </p:nvSpPr>
        <p:spPr>
          <a:xfrm>
            <a:off x="226156" y="7938766"/>
            <a:ext cx="150499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a:solidFill>
                  <a:schemeClr val="dk1"/>
                </a:solidFill>
                <a:latin typeface="Gisha"/>
                <a:ea typeface="Gisha"/>
                <a:cs typeface="Gisha"/>
                <a:sym typeface="Gisha"/>
              </a:rPr>
              <a:t>Cela peut être fait avec plusieurs fleurs mâles pour un transfert de pollen adéquat. </a:t>
            </a:r>
            <a:endParaRPr sz="1035">
              <a:solidFill>
                <a:schemeClr val="dk1"/>
              </a:solidFill>
              <a:latin typeface="Gisha"/>
              <a:ea typeface="Gisha"/>
              <a:cs typeface="Gisha"/>
              <a:sym typeface="Gisha"/>
            </a:endParaRPr>
          </a:p>
        </p:txBody>
      </p:sp>
      <p:sp>
        <p:nvSpPr>
          <p:cNvPr id="134" name="Google Shape;134;p1"/>
          <p:cNvSpPr txBox="1"/>
          <p:nvPr/>
        </p:nvSpPr>
        <p:spPr>
          <a:xfrm>
            <a:off x="5192749" y="1549850"/>
            <a:ext cx="797100" cy="253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50" b="1">
                <a:solidFill>
                  <a:schemeClr val="dk1"/>
                </a:solidFill>
                <a:latin typeface="Gisha"/>
                <a:ea typeface="Gisha"/>
                <a:cs typeface="Gisha"/>
                <a:sym typeface="Gisha"/>
              </a:rPr>
              <a:t>SÉPALES</a:t>
            </a:r>
            <a:endParaRPr/>
          </a:p>
        </p:txBody>
      </p:sp>
      <p:cxnSp>
        <p:nvCxnSpPr>
          <p:cNvPr id="135" name="Google Shape;135;p1"/>
          <p:cNvCxnSpPr/>
          <p:nvPr/>
        </p:nvCxnSpPr>
        <p:spPr>
          <a:xfrm rot="10800000" flipH="1">
            <a:off x="5825348" y="430031"/>
            <a:ext cx="855174" cy="1119814"/>
          </a:xfrm>
          <a:prstGeom prst="straightConnector1">
            <a:avLst/>
          </a:prstGeom>
          <a:noFill/>
          <a:ln w="19050" cap="flat" cmpd="sng">
            <a:solidFill>
              <a:srgbClr val="595959"/>
            </a:solidFill>
            <a:prstDash val="solid"/>
            <a:miter lim="800000"/>
            <a:headEnd type="none" w="sm" len="sm"/>
            <a:tailEnd type="triangle" w="med" len="med"/>
          </a:ln>
        </p:spPr>
      </p:cxnSp>
      <p:sp>
        <p:nvSpPr>
          <p:cNvPr id="136" name="Google Shape;136;p1"/>
          <p:cNvSpPr txBox="1"/>
          <p:nvPr/>
        </p:nvSpPr>
        <p:spPr>
          <a:xfrm>
            <a:off x="5259281" y="6882946"/>
            <a:ext cx="1651988"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1000" dirty="0">
                <a:solidFill>
                  <a:schemeClr val="dk1"/>
                </a:solidFill>
                <a:latin typeface="Gisha"/>
                <a:ea typeface="Gisha"/>
                <a:cs typeface="Gisha"/>
                <a:sym typeface="Gisha"/>
              </a:rPr>
              <a:t>Indiquez les désignations femelle x mâle et la date de croisement sur une petite étiquette. Attachez doucement l’étiquette sur le pédicelle unique rattaché au bourgeon. </a:t>
            </a:r>
            <a:endParaRPr dirty="0"/>
          </a:p>
        </p:txBody>
      </p:sp>
      <p:sp>
        <p:nvSpPr>
          <p:cNvPr id="137" name="Google Shape;137;p1"/>
          <p:cNvSpPr txBox="1"/>
          <p:nvPr/>
        </p:nvSpPr>
        <p:spPr>
          <a:xfrm>
            <a:off x="3978908" y="5836408"/>
            <a:ext cx="276530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000" dirty="0">
                <a:solidFill>
                  <a:schemeClr val="dk1"/>
                </a:solidFill>
                <a:latin typeface="Gisha"/>
                <a:ea typeface="Gisha"/>
                <a:cs typeface="Gisha"/>
                <a:sym typeface="Gisha"/>
              </a:rPr>
              <a:t>empêchera l’autopollinisation et préparera le bourgeon femelle pour la prochaine étape. Idéalement, l’émasculation doit se faire juste   avant d’effectuer le  croisement final.</a:t>
            </a:r>
            <a:endParaRPr sz="1035" dirty="0">
              <a:solidFill>
                <a:schemeClr val="dk1"/>
              </a:solidFill>
              <a:latin typeface="Gisha"/>
              <a:ea typeface="Gisha"/>
              <a:cs typeface="Gisha"/>
              <a:sym typeface="Gisha"/>
            </a:endParaRPr>
          </a:p>
        </p:txBody>
      </p:sp>
      <p:grpSp>
        <p:nvGrpSpPr>
          <p:cNvPr id="2" name="Group 1">
            <a:extLst>
              <a:ext uri="{FF2B5EF4-FFF2-40B4-BE49-F238E27FC236}">
                <a16:creationId xmlns:a16="http://schemas.microsoft.com/office/drawing/2014/main" id="{282E1803-F4D0-8D4C-A418-21F1A6D604C1}"/>
              </a:ext>
            </a:extLst>
          </p:cNvPr>
          <p:cNvGrpSpPr/>
          <p:nvPr/>
        </p:nvGrpSpPr>
        <p:grpSpPr>
          <a:xfrm>
            <a:off x="3900088" y="8790388"/>
            <a:ext cx="3772407" cy="1169632"/>
            <a:chOff x="3900088" y="8746844"/>
            <a:chExt cx="3772407" cy="1169632"/>
          </a:xfrm>
        </p:grpSpPr>
        <p:pic>
          <p:nvPicPr>
            <p:cNvPr id="57" name="Picture 56">
              <a:extLst>
                <a:ext uri="{FF2B5EF4-FFF2-40B4-BE49-F238E27FC236}">
                  <a16:creationId xmlns:a16="http://schemas.microsoft.com/office/drawing/2014/main" id="{1043C530-3E81-C541-83D6-8882FF0E0141}"/>
                </a:ext>
              </a:extLst>
            </p:cNvPr>
            <p:cNvPicPr>
              <a:picLocks noChangeAspect="1"/>
            </p:cNvPicPr>
            <p:nvPr/>
          </p:nvPicPr>
          <p:blipFill>
            <a:blip r:embed="rId18"/>
            <a:stretch>
              <a:fillRect/>
            </a:stretch>
          </p:blipFill>
          <p:spPr>
            <a:xfrm>
              <a:off x="6011574" y="9106924"/>
              <a:ext cx="1112434" cy="667461"/>
            </a:xfrm>
            <a:prstGeom prst="rect">
              <a:avLst/>
            </a:prstGeom>
          </p:spPr>
        </p:pic>
        <p:grpSp>
          <p:nvGrpSpPr>
            <p:cNvPr id="58" name="Google Shape;134;p1">
              <a:extLst>
                <a:ext uri="{FF2B5EF4-FFF2-40B4-BE49-F238E27FC236}">
                  <a16:creationId xmlns:a16="http://schemas.microsoft.com/office/drawing/2014/main" id="{A1B07342-7618-CA4A-A3F6-CAD508B25431}"/>
                </a:ext>
              </a:extLst>
            </p:cNvPr>
            <p:cNvGrpSpPr/>
            <p:nvPr/>
          </p:nvGrpSpPr>
          <p:grpSpPr>
            <a:xfrm>
              <a:off x="3900088" y="8746844"/>
              <a:ext cx="3772407" cy="1169632"/>
              <a:chOff x="3896844" y="8730141"/>
              <a:chExt cx="3772407" cy="1169632"/>
            </a:xfrm>
          </p:grpSpPr>
          <p:sp>
            <p:nvSpPr>
              <p:cNvPr id="59" name="Google Shape;136;p1">
                <a:extLst>
                  <a:ext uri="{FF2B5EF4-FFF2-40B4-BE49-F238E27FC236}">
                    <a16:creationId xmlns:a16="http://schemas.microsoft.com/office/drawing/2014/main" id="{88203113-4D1C-9F49-8C92-23FE8034563C}"/>
                  </a:ext>
                </a:extLst>
              </p:cNvPr>
              <p:cNvSpPr txBox="1"/>
              <p:nvPr/>
            </p:nvSpPr>
            <p:spPr>
              <a:xfrm>
                <a:off x="3896844" y="8748207"/>
                <a:ext cx="18069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dirty="0">
                    <a:solidFill>
                      <a:schemeClr val="dk1"/>
                    </a:solidFill>
                    <a:latin typeface="Gisha"/>
                    <a:ea typeface="Gisha"/>
                    <a:cs typeface="Gisha"/>
                    <a:sym typeface="Gisha"/>
                  </a:rPr>
                  <a:t>Initialement publié sur : </a:t>
                </a:r>
                <a:endParaRPr sz="1100" dirty="0">
                  <a:solidFill>
                    <a:schemeClr val="dk1"/>
                  </a:solidFill>
                  <a:latin typeface="Gisha"/>
                  <a:ea typeface="Gisha"/>
                  <a:cs typeface="Gisha"/>
                  <a:sym typeface="Gisha"/>
                </a:endParaRPr>
              </a:p>
            </p:txBody>
          </p:sp>
          <p:sp>
            <p:nvSpPr>
              <p:cNvPr id="60" name="Google Shape;137;p1">
                <a:extLst>
                  <a:ext uri="{FF2B5EF4-FFF2-40B4-BE49-F238E27FC236}">
                    <a16:creationId xmlns:a16="http://schemas.microsoft.com/office/drawing/2014/main" id="{840D4394-EB29-5740-BCE9-4ACA17918CDE}"/>
                  </a:ext>
                </a:extLst>
              </p:cNvPr>
              <p:cNvSpPr txBox="1"/>
              <p:nvPr/>
            </p:nvSpPr>
            <p:spPr>
              <a:xfrm>
                <a:off x="3896844" y="9072810"/>
                <a:ext cx="11124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sz="1100" b="1">
                    <a:solidFill>
                      <a:schemeClr val="dk1"/>
                    </a:solidFill>
                    <a:latin typeface="Gisha"/>
                    <a:ea typeface="Gisha"/>
                    <a:cs typeface="Gisha"/>
                    <a:sym typeface="Gisha"/>
                  </a:rPr>
                  <a:t>Traduit par : </a:t>
                </a:r>
                <a:endParaRPr sz="1100">
                  <a:solidFill>
                    <a:schemeClr val="dk1"/>
                  </a:solidFill>
                  <a:latin typeface="Gisha"/>
                  <a:ea typeface="Gisha"/>
                  <a:cs typeface="Gisha"/>
                  <a:sym typeface="Gisha"/>
                </a:endParaRPr>
              </a:p>
            </p:txBody>
          </p:sp>
          <p:sp>
            <p:nvSpPr>
              <p:cNvPr id="61" name="Google Shape;138;p1" descr="C:\Users\Hugo Martorell\Downloads\Combined logo for newsletter FRENCH (1).jpg">
                <a:extLst>
                  <a:ext uri="{FF2B5EF4-FFF2-40B4-BE49-F238E27FC236}">
                    <a16:creationId xmlns:a16="http://schemas.microsoft.com/office/drawing/2014/main" id="{C129AD0B-A177-9E46-A86C-C6044B585823}"/>
                  </a:ext>
                </a:extLst>
              </p:cNvPr>
              <p:cNvSpPr/>
              <p:nvPr/>
            </p:nvSpPr>
            <p:spPr>
              <a:xfrm>
                <a:off x="3993846" y="9321397"/>
                <a:ext cx="2035763" cy="577607"/>
              </a:xfrm>
              <a:prstGeom prst="rect">
                <a:avLst/>
              </a:prstGeom>
              <a:noFill/>
              <a:ln>
                <a:noFill/>
              </a:ln>
            </p:spPr>
          </p:sp>
          <p:pic>
            <p:nvPicPr>
              <p:cNvPr id="62" name="Google Shape;139;p1">
                <a:extLst>
                  <a:ext uri="{FF2B5EF4-FFF2-40B4-BE49-F238E27FC236}">
                    <a16:creationId xmlns:a16="http://schemas.microsoft.com/office/drawing/2014/main" id="{15A6893E-6E99-1446-84DD-AE9276F211AB}"/>
                  </a:ext>
                </a:extLst>
              </p:cNvPr>
              <p:cNvPicPr preferRelativeResize="0"/>
              <p:nvPr/>
            </p:nvPicPr>
            <p:blipFill rotWithShape="1">
              <a:blip r:embed="rId19">
                <a:alphaModFix/>
              </a:blip>
              <a:srcRect/>
              <a:stretch/>
            </p:blipFill>
            <p:spPr>
              <a:xfrm>
                <a:off x="6423075" y="8730141"/>
                <a:ext cx="1240250" cy="369332"/>
              </a:xfrm>
              <a:prstGeom prst="rect">
                <a:avLst/>
              </a:prstGeom>
              <a:noFill/>
              <a:ln>
                <a:noFill/>
              </a:ln>
            </p:spPr>
          </p:pic>
          <p:sp>
            <p:nvSpPr>
              <p:cNvPr id="63" name="Google Shape;141;p1" descr="C:\Users\Hugo Martorell\Downloads\eOrganic logo large res.png">
                <a:extLst>
                  <a:ext uri="{FF2B5EF4-FFF2-40B4-BE49-F238E27FC236}">
                    <a16:creationId xmlns:a16="http://schemas.microsoft.com/office/drawing/2014/main" id="{A21F76C2-C4B9-2943-B0BB-40FE48BE131A}"/>
                  </a:ext>
                </a:extLst>
              </p:cNvPr>
              <p:cNvSpPr/>
              <p:nvPr/>
            </p:nvSpPr>
            <p:spPr>
              <a:xfrm>
                <a:off x="5645285" y="8775240"/>
                <a:ext cx="831754" cy="261610"/>
              </a:xfrm>
              <a:prstGeom prst="rect">
                <a:avLst/>
              </a:prstGeom>
              <a:noFill/>
              <a:ln>
                <a:noFill/>
              </a:ln>
            </p:spPr>
          </p:sp>
          <p:sp>
            <p:nvSpPr>
              <p:cNvPr id="64" name="Google Shape;143;p1">
                <a:extLst>
                  <a:ext uri="{FF2B5EF4-FFF2-40B4-BE49-F238E27FC236}">
                    <a16:creationId xmlns:a16="http://schemas.microsoft.com/office/drawing/2014/main" id="{A7EDB76D-A2B2-5444-9D2A-59FF16087C5D}"/>
                  </a:ext>
                </a:extLst>
              </p:cNvPr>
              <p:cNvSpPr txBox="1"/>
              <p:nvPr/>
            </p:nvSpPr>
            <p:spPr>
              <a:xfrm>
                <a:off x="5542157" y="9010036"/>
                <a:ext cx="2127094" cy="2154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A" sz="800" b="1">
                    <a:solidFill>
                      <a:schemeClr val="dk1"/>
                    </a:solidFill>
                    <a:latin typeface="Gisha"/>
                    <a:ea typeface="Gisha"/>
                    <a:cs typeface="Gisha"/>
                    <a:sym typeface="Gisha"/>
                  </a:rPr>
                  <a:t>Photos et design par: </a:t>
                </a:r>
                <a:r>
                  <a:rPr lang="fr-CA" sz="800">
                    <a:solidFill>
                      <a:schemeClr val="dk1"/>
                    </a:solidFill>
                    <a:latin typeface="Gisha"/>
                    <a:ea typeface="Gisha"/>
                    <a:cs typeface="Gisha"/>
                    <a:sym typeface="Gisha"/>
                  </a:rPr>
                  <a:t>Hannah Swegarden</a:t>
                </a:r>
                <a:endParaRPr sz="800">
                  <a:solidFill>
                    <a:schemeClr val="dk1"/>
                  </a:solidFill>
                  <a:latin typeface="Gisha"/>
                  <a:ea typeface="Gisha"/>
                  <a:cs typeface="Gisha"/>
                  <a:sym typeface="Gisha"/>
                </a:endParaRPr>
              </a:p>
            </p:txBody>
          </p:sp>
          <p:sp>
            <p:nvSpPr>
              <p:cNvPr id="65" name="Google Shape;142;p1" descr="C:\Users\Hugo Martorell\Desktop\Work SeedChange\Downloads\Visibilité_PCA\Powerpoint\Couleurs\PCA_PPT_Couleurs.jpg">
                <a:extLst>
                  <a:ext uri="{FF2B5EF4-FFF2-40B4-BE49-F238E27FC236}">
                    <a16:creationId xmlns:a16="http://schemas.microsoft.com/office/drawing/2014/main" id="{6FBEA8F4-8721-1C45-BEF9-EEC1ECDE51E5}"/>
                  </a:ext>
                </a:extLst>
              </p:cNvPr>
              <p:cNvSpPr/>
              <p:nvPr/>
            </p:nvSpPr>
            <p:spPr>
              <a:xfrm>
                <a:off x="6029609" y="9702362"/>
                <a:ext cx="1440976" cy="197411"/>
              </a:xfrm>
              <a:prstGeom prst="rect">
                <a:avLst/>
              </a:prstGeom>
              <a:noFill/>
              <a:ln>
                <a:noFill/>
              </a:ln>
            </p:spPr>
          </p:sp>
        </p:grpSp>
        <p:pic>
          <p:nvPicPr>
            <p:cNvPr id="66" name="Picture 65">
              <a:extLst>
                <a:ext uri="{FF2B5EF4-FFF2-40B4-BE49-F238E27FC236}">
                  <a16:creationId xmlns:a16="http://schemas.microsoft.com/office/drawing/2014/main" id="{3FC7D5B1-FFB5-034B-86C4-534989C9EA88}"/>
                </a:ext>
              </a:extLst>
            </p:cNvPr>
            <p:cNvPicPr>
              <a:picLocks noChangeAspect="1"/>
            </p:cNvPicPr>
            <p:nvPr/>
          </p:nvPicPr>
          <p:blipFill>
            <a:blip r:embed="rId20"/>
            <a:stretch>
              <a:fillRect/>
            </a:stretch>
          </p:blipFill>
          <p:spPr>
            <a:xfrm>
              <a:off x="3978909" y="9324764"/>
              <a:ext cx="2082183" cy="590943"/>
            </a:xfrm>
            <a:prstGeom prst="rect">
              <a:avLst/>
            </a:prstGeom>
          </p:spPr>
        </p:pic>
        <p:pic>
          <p:nvPicPr>
            <p:cNvPr id="67" name="Picture 66">
              <a:extLst>
                <a:ext uri="{FF2B5EF4-FFF2-40B4-BE49-F238E27FC236}">
                  <a16:creationId xmlns:a16="http://schemas.microsoft.com/office/drawing/2014/main" id="{B87A0B2D-6EBC-9C4C-BF02-9223E848FE67}"/>
                </a:ext>
              </a:extLst>
            </p:cNvPr>
            <p:cNvPicPr>
              <a:picLocks noChangeAspect="1"/>
            </p:cNvPicPr>
            <p:nvPr/>
          </p:nvPicPr>
          <p:blipFill>
            <a:blip r:embed="rId21"/>
            <a:stretch>
              <a:fillRect/>
            </a:stretch>
          </p:blipFill>
          <p:spPr>
            <a:xfrm>
              <a:off x="5649854" y="8792146"/>
              <a:ext cx="830429" cy="261203"/>
            </a:xfrm>
            <a:prstGeom prst="rect">
              <a:avLst/>
            </a:prstGeom>
          </p:spPr>
        </p:pic>
        <p:pic>
          <p:nvPicPr>
            <p:cNvPr id="68" name="Picture 67">
              <a:extLst>
                <a:ext uri="{FF2B5EF4-FFF2-40B4-BE49-F238E27FC236}">
                  <a16:creationId xmlns:a16="http://schemas.microsoft.com/office/drawing/2014/main" id="{64D6CE5A-A279-C041-8157-076D2C97357B}"/>
                </a:ext>
              </a:extLst>
            </p:cNvPr>
            <p:cNvPicPr>
              <a:picLocks noChangeAspect="1"/>
            </p:cNvPicPr>
            <p:nvPr/>
          </p:nvPicPr>
          <p:blipFill rotWithShape="1">
            <a:blip r:embed="rId22"/>
            <a:srcRect t="68451"/>
            <a:stretch/>
          </p:blipFill>
          <p:spPr>
            <a:xfrm>
              <a:off x="6087907" y="9681363"/>
              <a:ext cx="1507300" cy="205183"/>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459</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Swegarden</dc:creator>
  <cp:lastModifiedBy>Hannah Swegarden</cp:lastModifiedBy>
  <cp:revision>1</cp:revision>
  <dcterms:created xsi:type="dcterms:W3CDTF">2019-01-24T14:11:53Z</dcterms:created>
  <dcterms:modified xsi:type="dcterms:W3CDTF">2021-05-24T02:28:47Z</dcterms:modified>
</cp:coreProperties>
</file>