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7772400" cy="100584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2448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" roundtripDataSignature="AMtx7mh7kWm4E8JgVQ9G2FIvaWpx+ALE3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7155"/>
    <p:restoredTop sz="94660"/>
  </p:normalViewPr>
  <p:slideViewPr>
    <p:cSldViewPr snapToGrid="0" snapToObjects="1" showGuides="1">
      <p:cViewPr varScale="1">
        <p:scale>
          <a:sx n="115" d="100"/>
          <a:sy n="115" d="100"/>
        </p:scale>
        <p:origin x="1816" y="192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customschemas.google.com/relationships/presentationmetadata" Target="metadata"/><Relationship Id="rId10" Type="http://schemas.openxmlformats.org/officeDocument/2006/relationships/tableStyles" Target="tableStyles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236788" y="1143000"/>
            <a:ext cx="23844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dt" idx="10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ftr" idx="11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1"/>
          </p:nvPr>
        </p:nvSpPr>
        <p:spPr>
          <a:xfrm rot="5400000">
            <a:off x="695219" y="2516718"/>
            <a:ext cx="6381962" cy="6703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dt" idx="10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ftr" idx="11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sldNum" idx="12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title"/>
          </p:nvPr>
        </p:nvSpPr>
        <p:spPr>
          <a:xfrm rot="5400000">
            <a:off x="2138071" y="3959569"/>
            <a:ext cx="8524029" cy="1675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body" idx="1"/>
          </p:nvPr>
        </p:nvSpPr>
        <p:spPr>
          <a:xfrm rot="5400000">
            <a:off x="-1262353" y="2332223"/>
            <a:ext cx="8524029" cy="493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dt" idx="10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ftr" idx="11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Calibri"/>
              <a:buNone/>
              <a:defRPr sz="51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  <a:defRPr sz="2040"/>
            </a:lvl1pPr>
            <a:lvl2pPr lvl="1" algn="ctr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/>
            </a:lvl2pPr>
            <a:lvl3pPr lvl="2" algn="ctr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  <a:defRPr sz="1530"/>
            </a:lvl3pPr>
            <a:lvl4pPr lvl="3" algn="ctr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/>
            </a:lvl4pPr>
            <a:lvl5pPr lvl="4" algn="ctr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/>
            </a:lvl5pPr>
            <a:lvl6pPr lvl="5" algn="ctr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/>
            </a:lvl6pPr>
            <a:lvl7pPr lvl="6" algn="ctr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/>
            </a:lvl7pPr>
            <a:lvl8pPr lvl="7" algn="ctr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/>
            </a:lvl8pPr>
            <a:lvl9pPr lvl="8" algn="ctr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dt" idx="10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ftr" idx="11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dt" idx="10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ftr" idx="11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Calibri"/>
              <a:buNone/>
              <a:defRPr sz="51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  <a:defRPr sz="204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1530"/>
              <a:buNone/>
              <a:defRPr sz="153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1360"/>
              <a:buNone/>
              <a:defRPr sz="136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1360"/>
              <a:buNone/>
              <a:defRPr sz="136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1360"/>
              <a:buNone/>
              <a:defRPr sz="136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1360"/>
              <a:buNone/>
              <a:defRPr sz="136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1360"/>
              <a:buNone/>
              <a:defRPr sz="136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1360"/>
              <a:buNone/>
              <a:defRPr sz="136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dt" idx="10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ftr" idx="11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534353" y="2677584"/>
            <a:ext cx="3303270" cy="638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2"/>
          </p:nvPr>
        </p:nvSpPr>
        <p:spPr>
          <a:xfrm>
            <a:off x="3934778" y="2677584"/>
            <a:ext cx="3303270" cy="638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dt" idx="10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ftr" idx="11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  <a:defRPr sz="2040" b="1"/>
            </a:lvl1pPr>
            <a:lvl2pPr marL="914400" lvl="1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2pPr>
            <a:lvl3pPr marL="1371600" lvl="2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  <a:defRPr sz="1530" b="1"/>
            </a:lvl3pPr>
            <a:lvl4pPr marL="1828800" lvl="3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4pPr>
            <a:lvl5pPr marL="2286000" lvl="4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5pPr>
            <a:lvl6pPr marL="2743200" lvl="5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6pPr>
            <a:lvl7pPr marL="3200400" lvl="6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7pPr>
            <a:lvl8pPr marL="3657600" lvl="7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8pPr>
            <a:lvl9pPr marL="4114800" lvl="8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2"/>
          </p:nvPr>
        </p:nvSpPr>
        <p:spPr>
          <a:xfrm>
            <a:off x="535366" y="3674110"/>
            <a:ext cx="3288089" cy="5404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3"/>
          </p:nvPr>
        </p:nvSpPr>
        <p:spPr>
          <a:xfrm>
            <a:off x="3934778" y="2465706"/>
            <a:ext cx="3304282" cy="1208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  <a:defRPr sz="2040" b="1"/>
            </a:lvl1pPr>
            <a:lvl2pPr marL="914400" lvl="1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2pPr>
            <a:lvl3pPr marL="1371600" lvl="2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  <a:defRPr sz="1530" b="1"/>
            </a:lvl3pPr>
            <a:lvl4pPr marL="1828800" lvl="3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4pPr>
            <a:lvl5pPr marL="2286000" lvl="4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5pPr>
            <a:lvl6pPr marL="2743200" lvl="5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6pPr>
            <a:lvl7pPr marL="3200400" lvl="6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7pPr>
            <a:lvl8pPr marL="3657600" lvl="7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8pPr>
            <a:lvl9pPr marL="4114800" lvl="8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4"/>
          </p:nvPr>
        </p:nvSpPr>
        <p:spPr>
          <a:xfrm>
            <a:off x="3934778" y="3674110"/>
            <a:ext cx="3304282" cy="5404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dt" idx="10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ftr" idx="11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ldNum" idx="12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dt" idx="10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ftr" idx="11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Calibri"/>
              <a:buNone/>
              <a:defRPr sz="272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3304282" y="1448226"/>
            <a:ext cx="3934778" cy="7147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132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  <a:defRPr sz="2720"/>
            </a:lvl1pPr>
            <a:lvl2pPr marL="914400" lvl="1" indent="-37973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380"/>
              <a:buChar char="•"/>
              <a:defRPr sz="2380"/>
            </a:lvl2pPr>
            <a:lvl3pPr marL="1371600" lvl="2" indent="-358139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040"/>
              <a:buChar char="•"/>
              <a:defRPr sz="2040"/>
            </a:lvl3pPr>
            <a:lvl4pPr marL="1828800" lvl="3" indent="-33655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4pPr>
            <a:lvl5pPr marL="2286000" lvl="4" indent="-33655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5pPr>
            <a:lvl6pPr marL="2743200" lvl="5" indent="-33655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6pPr>
            <a:lvl7pPr marL="3200400" lvl="6" indent="-33655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7pPr>
            <a:lvl8pPr marL="3657600" lvl="7" indent="-33655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8pPr>
            <a:lvl9pPr marL="4114800" lvl="8" indent="-33655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2"/>
          </p:nvPr>
        </p:nvSpPr>
        <p:spPr>
          <a:xfrm>
            <a:off x="535365" y="3017520"/>
            <a:ext cx="2506801" cy="559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/>
            </a:lvl1pPr>
            <a:lvl2pPr marL="914400" lvl="1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190"/>
              <a:buNone/>
              <a:defRPr sz="1190"/>
            </a:lvl2pPr>
            <a:lvl3pPr marL="1371600" lvl="2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020"/>
              <a:buNone/>
              <a:defRPr sz="1020"/>
            </a:lvl3pPr>
            <a:lvl4pPr marL="1828800" lvl="3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4pPr>
            <a:lvl5pPr marL="2286000" lvl="4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5pPr>
            <a:lvl6pPr marL="2743200" lvl="5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6pPr>
            <a:lvl7pPr marL="3200400" lvl="6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7pPr>
            <a:lvl8pPr marL="3657600" lvl="7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8pPr>
            <a:lvl9pPr marL="4114800" lvl="8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dt" idx="10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ftr" idx="11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Calibri"/>
              <a:buNone/>
              <a:defRPr sz="272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>
            <a:spLocks noGrp="1"/>
          </p:cNvSpPr>
          <p:nvPr>
            <p:ph type="pic" idx="2"/>
          </p:nvPr>
        </p:nvSpPr>
        <p:spPr>
          <a:xfrm>
            <a:off x="3304282" y="1448226"/>
            <a:ext cx="3934778" cy="7147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Arial"/>
              <a:buNone/>
              <a:defRPr sz="27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None/>
              <a:defRPr sz="23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None/>
              <a:defRPr sz="20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body" idx="1"/>
          </p:nvPr>
        </p:nvSpPr>
        <p:spPr>
          <a:xfrm>
            <a:off x="535365" y="3017520"/>
            <a:ext cx="2506801" cy="559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/>
            </a:lvl1pPr>
            <a:lvl2pPr marL="914400" lvl="1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190"/>
              <a:buNone/>
              <a:defRPr sz="1190"/>
            </a:lvl2pPr>
            <a:lvl3pPr marL="1371600" lvl="2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020"/>
              <a:buNone/>
              <a:defRPr sz="1020"/>
            </a:lvl3pPr>
            <a:lvl4pPr marL="1828800" lvl="3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4pPr>
            <a:lvl5pPr marL="2286000" lvl="4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5pPr>
            <a:lvl6pPr marL="2743200" lvl="5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6pPr>
            <a:lvl7pPr marL="3200400" lvl="6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7pPr>
            <a:lvl8pPr marL="3657600" lvl="7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8pPr>
            <a:lvl9pPr marL="4114800" lvl="8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dt" idx="10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ftr" idx="11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40"/>
              <a:buFont typeface="Calibri"/>
              <a:buNone/>
              <a:defRPr sz="37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79730" algn="l" rtl="0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•"/>
              <a:defRPr sz="23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8140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Char char="•"/>
              <a:defRPr sz="20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5755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Char char="•"/>
              <a:defRPr sz="153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5754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Char char="•"/>
              <a:defRPr sz="153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5754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Char char="•"/>
              <a:defRPr sz="153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5754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Char char="•"/>
              <a:defRPr sz="153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5754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Char char="•"/>
              <a:defRPr sz="153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5754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Char char="•"/>
              <a:defRPr sz="153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jpg"/><Relationship Id="rId18" Type="http://schemas.openxmlformats.org/officeDocument/2006/relationships/image" Target="../media/image16.jpg"/><Relationship Id="rId3" Type="http://schemas.openxmlformats.org/officeDocument/2006/relationships/image" Target="../media/image1.jpg"/><Relationship Id="rId21" Type="http://schemas.openxmlformats.org/officeDocument/2006/relationships/image" Target="../media/image19.jpg"/><Relationship Id="rId7" Type="http://schemas.openxmlformats.org/officeDocument/2006/relationships/image" Target="../media/image5.jpg"/><Relationship Id="rId12" Type="http://schemas.openxmlformats.org/officeDocument/2006/relationships/image" Target="../media/image10.jpg"/><Relationship Id="rId17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g"/><Relationship Id="rId20" Type="http://schemas.openxmlformats.org/officeDocument/2006/relationships/image" Target="../media/image18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24" Type="http://schemas.openxmlformats.org/officeDocument/2006/relationships/image" Target="../media/image22.tiff"/><Relationship Id="rId5" Type="http://schemas.openxmlformats.org/officeDocument/2006/relationships/image" Target="../media/image3.jpg"/><Relationship Id="rId15" Type="http://schemas.openxmlformats.org/officeDocument/2006/relationships/image" Target="../media/image13.jpg"/><Relationship Id="rId23" Type="http://schemas.openxmlformats.org/officeDocument/2006/relationships/image" Target="../media/image21.tiff"/><Relationship Id="rId10" Type="http://schemas.openxmlformats.org/officeDocument/2006/relationships/image" Target="../media/image8.jpg"/><Relationship Id="rId19" Type="http://schemas.openxmlformats.org/officeDocument/2006/relationships/image" Target="../media/image17.png"/><Relationship Id="rId4" Type="http://schemas.openxmlformats.org/officeDocument/2006/relationships/image" Target="../media/image2.jpg"/><Relationship Id="rId9" Type="http://schemas.openxmlformats.org/officeDocument/2006/relationships/image" Target="../media/image7.jpg"/><Relationship Id="rId14" Type="http://schemas.openxmlformats.org/officeDocument/2006/relationships/image" Target="../media/image12.jpg"/><Relationship Id="rId22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/>
          <p:nvPr/>
        </p:nvSpPr>
        <p:spPr>
          <a:xfrm>
            <a:off x="114300" y="96252"/>
            <a:ext cx="7543800" cy="1371600"/>
          </a:xfrm>
          <a:prstGeom prst="rect">
            <a:avLst/>
          </a:prstGeom>
          <a:solidFill>
            <a:srgbClr val="548135">
              <a:alpha val="49803"/>
            </a:srgbClr>
          </a:solidFill>
          <a:ln w="12700" cap="flat" cmpd="sng">
            <a:solidFill>
              <a:srgbClr val="548135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/>
          <p:nvPr/>
        </p:nvSpPr>
        <p:spPr>
          <a:xfrm>
            <a:off x="114300" y="2307624"/>
            <a:ext cx="7543800" cy="117108"/>
          </a:xfrm>
          <a:prstGeom prst="rect">
            <a:avLst/>
          </a:prstGeom>
          <a:solidFill>
            <a:srgbClr val="548135">
              <a:alpha val="49803"/>
            </a:srgbClr>
          </a:solidFill>
          <a:ln w="12700" cap="flat" cmpd="sng">
            <a:solidFill>
              <a:srgbClr val="548135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114299" y="8683976"/>
            <a:ext cx="7543800" cy="117108"/>
          </a:xfrm>
          <a:prstGeom prst="rect">
            <a:avLst/>
          </a:prstGeom>
          <a:solidFill>
            <a:srgbClr val="548135">
              <a:alpha val="49803"/>
            </a:srgbClr>
          </a:solidFill>
          <a:ln w="12700" cap="flat" cmpd="sng">
            <a:solidFill>
              <a:srgbClr val="548135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107349" y="2440563"/>
            <a:ext cx="35576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 b="1" i="0" u="none" strike="noStrike" cap="none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Étape UN : Retirer les bourgeons naissants ou ouverts de la grappe</a:t>
            </a:r>
            <a:endParaRPr dirty="0"/>
          </a:p>
        </p:txBody>
      </p:sp>
      <p:sp>
        <p:nvSpPr>
          <p:cNvPr id="93" name="Google Shape;93;p1"/>
          <p:cNvSpPr txBox="1"/>
          <p:nvPr/>
        </p:nvSpPr>
        <p:spPr>
          <a:xfrm>
            <a:off x="166133" y="240144"/>
            <a:ext cx="6258792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 b="1" dirty="0">
                <a:solidFill>
                  <a:schemeClr val="lt1"/>
                </a:solidFill>
                <a:latin typeface="Gisha"/>
                <a:ea typeface="Gisha"/>
                <a:cs typeface="Gisha"/>
                <a:sym typeface="Gisha"/>
              </a:rPr>
              <a:t>GUIDE DE POLLINISATION DES BRASSICACÉES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i="1" dirty="0" err="1">
                <a:solidFill>
                  <a:schemeClr val="lt1"/>
                </a:solidFill>
                <a:latin typeface="Gisha"/>
                <a:ea typeface="Gisha"/>
                <a:cs typeface="Gisha"/>
                <a:sym typeface="Gisha"/>
              </a:rPr>
              <a:t>Brassica</a:t>
            </a:r>
            <a:r>
              <a:rPr lang="fr-CA" sz="1600" i="1" dirty="0">
                <a:solidFill>
                  <a:schemeClr val="lt1"/>
                </a:solidFill>
                <a:latin typeface="Gisha"/>
                <a:ea typeface="Gisha"/>
                <a:cs typeface="Gisha"/>
                <a:sym typeface="Gisha"/>
              </a:rPr>
              <a:t> </a:t>
            </a:r>
            <a:r>
              <a:rPr lang="fr-CA" sz="1600" i="1" dirty="0" err="1">
                <a:solidFill>
                  <a:schemeClr val="lt1"/>
                </a:solidFill>
                <a:latin typeface="Gisha"/>
                <a:ea typeface="Gisha"/>
                <a:cs typeface="Gisha"/>
                <a:sym typeface="Gisha"/>
              </a:rPr>
              <a:t>oleracea</a:t>
            </a:r>
            <a:endParaRPr dirty="0"/>
          </a:p>
        </p:txBody>
      </p:sp>
      <p:sp>
        <p:nvSpPr>
          <p:cNvPr id="94" name="Google Shape;94;p1"/>
          <p:cNvSpPr txBox="1"/>
          <p:nvPr/>
        </p:nvSpPr>
        <p:spPr>
          <a:xfrm>
            <a:off x="107349" y="4595007"/>
            <a:ext cx="387822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 b="1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Étape TROIS :  Cerner les sources de pollen viable</a:t>
            </a:r>
            <a:endParaRPr dirty="0"/>
          </a:p>
        </p:txBody>
      </p:sp>
      <p:sp>
        <p:nvSpPr>
          <p:cNvPr id="95" name="Google Shape;95;p1"/>
          <p:cNvSpPr txBox="1"/>
          <p:nvPr/>
        </p:nvSpPr>
        <p:spPr>
          <a:xfrm>
            <a:off x="107349" y="6459069"/>
            <a:ext cx="345307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 b="1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Étape CINQ : Transférer le pollen du donneur au stigmate</a:t>
            </a:r>
            <a:endParaRPr dirty="0"/>
          </a:p>
        </p:txBody>
      </p:sp>
      <p:sp>
        <p:nvSpPr>
          <p:cNvPr id="96" name="Google Shape;96;p1"/>
          <p:cNvSpPr txBox="1"/>
          <p:nvPr/>
        </p:nvSpPr>
        <p:spPr>
          <a:xfrm>
            <a:off x="3932839" y="2441747"/>
            <a:ext cx="339304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 b="1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Étape DEUX : Bien étiqueter la grappe en identifiant le croisement</a:t>
            </a:r>
            <a:endParaRPr/>
          </a:p>
        </p:txBody>
      </p:sp>
      <p:sp>
        <p:nvSpPr>
          <p:cNvPr id="97" name="Google Shape;97;p1"/>
          <p:cNvSpPr txBox="1"/>
          <p:nvPr/>
        </p:nvSpPr>
        <p:spPr>
          <a:xfrm>
            <a:off x="3932839" y="4582442"/>
            <a:ext cx="365852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 b="1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Étape QUATRE : Exposer la surface stigmatique</a:t>
            </a:r>
            <a:endParaRPr/>
          </a:p>
        </p:txBody>
      </p:sp>
      <p:sp>
        <p:nvSpPr>
          <p:cNvPr id="98" name="Google Shape;98;p1"/>
          <p:cNvSpPr txBox="1"/>
          <p:nvPr/>
        </p:nvSpPr>
        <p:spPr>
          <a:xfrm>
            <a:off x="3932839" y="6440762"/>
            <a:ext cx="378380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 b="1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Étape SIX : Surveiller et récolter les fruits matures</a:t>
            </a:r>
            <a:endParaRPr dirty="0"/>
          </a:p>
        </p:txBody>
      </p:sp>
      <p:pic>
        <p:nvPicPr>
          <p:cNvPr id="99" name="Google Shape;99;p1" descr="A close up of a flow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11325" y="253496"/>
            <a:ext cx="816124" cy="1088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" descr="A hand holding a banana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1952" t="35007" r="16154" b="26203"/>
          <a:stretch/>
        </p:blipFill>
        <p:spPr>
          <a:xfrm>
            <a:off x="2826421" y="7775407"/>
            <a:ext cx="978273" cy="817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"/>
          <p:cNvPicPr preferRelativeResize="0"/>
          <p:nvPr/>
        </p:nvPicPr>
        <p:blipFill rotWithShape="1">
          <a:blip r:embed="rId5">
            <a:alphaModFix/>
          </a:blip>
          <a:srcRect l="2982" t="29550" r="48244" b="37596"/>
          <a:stretch/>
        </p:blipFill>
        <p:spPr>
          <a:xfrm>
            <a:off x="1810785" y="7775407"/>
            <a:ext cx="910210" cy="817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" descr="A picture containing person, indoor, food, sitting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16609" t="20694" r="7338" b="10700"/>
          <a:stretch/>
        </p:blipFill>
        <p:spPr>
          <a:xfrm>
            <a:off x="234057" y="6904763"/>
            <a:ext cx="1482172" cy="1688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" descr="A hand holding a flower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18995" t="33120" r="36027" b="44359"/>
          <a:stretch/>
        </p:blipFill>
        <p:spPr>
          <a:xfrm>
            <a:off x="4429512" y="4908195"/>
            <a:ext cx="1358578" cy="861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" descr="A close up of a hand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26263" t="32452" r="31313" b="40179"/>
          <a:stretch/>
        </p:blipFill>
        <p:spPr>
          <a:xfrm rot="19480967">
            <a:off x="4196631" y="4993188"/>
            <a:ext cx="693759" cy="596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" descr="A close up of a hand holding a flower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26339" t="29577" r="19074" b="30441"/>
          <a:stretch/>
        </p:blipFill>
        <p:spPr>
          <a:xfrm>
            <a:off x="2774757" y="5384899"/>
            <a:ext cx="1029937" cy="100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" descr="A hand holding a banana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l="15825" t="31439" r="16894" b="23275"/>
          <a:stretch/>
        </p:blipFill>
        <p:spPr>
          <a:xfrm>
            <a:off x="1498519" y="5390318"/>
            <a:ext cx="1120780" cy="100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" descr="A hand holding a flower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 l="11678" t="22808" r="21669" b="27101"/>
          <a:stretch/>
        </p:blipFill>
        <p:spPr>
          <a:xfrm>
            <a:off x="339273" y="5381315"/>
            <a:ext cx="1003789" cy="100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" descr="A close up of a flower garden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 l="3552" t="10326" r="21482"/>
          <a:stretch/>
        </p:blipFill>
        <p:spPr>
          <a:xfrm rot="-877954">
            <a:off x="6708232" y="2824041"/>
            <a:ext cx="598835" cy="84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" descr="A hand holding a cell phone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 l="11678" t="6927" b="6808"/>
          <a:stretch/>
        </p:blipFill>
        <p:spPr>
          <a:xfrm>
            <a:off x="5961129" y="2870194"/>
            <a:ext cx="678890" cy="788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" descr="A hand holding an object in his hand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 t="17151" b="4909"/>
          <a:stretch/>
        </p:blipFill>
        <p:spPr>
          <a:xfrm rot="-1328574">
            <a:off x="5142896" y="3014409"/>
            <a:ext cx="724774" cy="67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" descr="A hand holding a piece of paper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 b="27101"/>
          <a:stretch/>
        </p:blipFill>
        <p:spPr>
          <a:xfrm rot="1678606">
            <a:off x="4285043" y="2984338"/>
            <a:ext cx="678165" cy="659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" descr="A close up of a flower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 l="15656" t="24439" r="14052" b="22192"/>
          <a:stretch/>
        </p:blipFill>
        <p:spPr>
          <a:xfrm>
            <a:off x="2858103" y="2855787"/>
            <a:ext cx="957742" cy="96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" descr="A close up of a person holding a flower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t="28099" r="21482" b="31940"/>
          <a:stretch/>
        </p:blipFill>
        <p:spPr>
          <a:xfrm>
            <a:off x="2858103" y="3898971"/>
            <a:ext cx="957742" cy="649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" descr="A close up of a hand&#10;&#10;Description automatically generated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673653" y="2860729"/>
            <a:ext cx="1129687" cy="1697432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"/>
          <p:cNvSpPr txBox="1"/>
          <p:nvPr/>
        </p:nvSpPr>
        <p:spPr>
          <a:xfrm>
            <a:off x="166133" y="1485011"/>
            <a:ext cx="581429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 b="1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L’espèce</a:t>
            </a:r>
            <a:r>
              <a:rPr lang="fr-CA" sz="1200" b="1" i="1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 </a:t>
            </a:r>
            <a:r>
              <a:rPr lang="fr-CA" sz="1200" b="1" i="1" dirty="0" err="1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Brassica</a:t>
            </a:r>
            <a:r>
              <a:rPr lang="fr-CA" sz="1200" b="1" i="1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 </a:t>
            </a:r>
            <a:r>
              <a:rPr lang="fr-CA" sz="1200" b="1" i="1" dirty="0" err="1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oleracea</a:t>
            </a:r>
            <a:r>
              <a:rPr lang="fr-CA" sz="1200" b="1" i="1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 </a:t>
            </a:r>
            <a:r>
              <a:rPr lang="fr-CA" sz="1200" b="1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comprend plusieurs cultures maraîchères importantes, notamment le brocoli, le </a:t>
            </a:r>
            <a:r>
              <a:rPr lang="fr-CA" sz="1200" b="1" dirty="0" err="1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kale</a:t>
            </a:r>
            <a:r>
              <a:rPr lang="fr-CA" sz="1200" b="1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 et le chou. Les plants ont des fleurs parfaites qui comportent à la fois des parties mâle et femelle, et se fient souvent à la pollinisation croisée pour la formation des siliques.</a:t>
            </a:r>
            <a:endParaRPr dirty="0"/>
          </a:p>
        </p:txBody>
      </p:sp>
      <p:cxnSp>
        <p:nvCxnSpPr>
          <p:cNvPr id="116" name="Google Shape;116;p1"/>
          <p:cNvCxnSpPr>
            <a:stCxn id="117" idx="0"/>
          </p:cNvCxnSpPr>
          <p:nvPr/>
        </p:nvCxnSpPr>
        <p:spPr>
          <a:xfrm rot="10800000" flipH="1">
            <a:off x="6004075" y="746550"/>
            <a:ext cx="721500" cy="8205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18" name="Google Shape;118;p1"/>
          <p:cNvCxnSpPr>
            <a:stCxn id="119" idx="0"/>
          </p:cNvCxnSpPr>
          <p:nvPr/>
        </p:nvCxnSpPr>
        <p:spPr>
          <a:xfrm rot="10800000">
            <a:off x="7126251" y="864125"/>
            <a:ext cx="106200" cy="6996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0" name="Google Shape;120;p1"/>
          <p:cNvCxnSpPr>
            <a:stCxn id="121" idx="0"/>
          </p:cNvCxnSpPr>
          <p:nvPr/>
        </p:nvCxnSpPr>
        <p:spPr>
          <a:xfrm rot="10800000" flipH="1">
            <a:off x="6661850" y="849650"/>
            <a:ext cx="343500" cy="10635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17" name="Google Shape;117;p1"/>
          <p:cNvSpPr txBox="1"/>
          <p:nvPr/>
        </p:nvSpPr>
        <p:spPr>
          <a:xfrm>
            <a:off x="5593675" y="1567050"/>
            <a:ext cx="8208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35" b="1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PÉTALE</a:t>
            </a:r>
            <a:endParaRPr/>
          </a:p>
        </p:txBody>
      </p:sp>
      <p:sp>
        <p:nvSpPr>
          <p:cNvPr id="119" name="Google Shape;119;p1"/>
          <p:cNvSpPr txBox="1"/>
          <p:nvPr/>
        </p:nvSpPr>
        <p:spPr>
          <a:xfrm>
            <a:off x="6795051" y="1563725"/>
            <a:ext cx="8748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35" b="1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ANTHÈRE</a:t>
            </a:r>
            <a:endParaRPr/>
          </a:p>
        </p:txBody>
      </p:sp>
      <p:sp>
        <p:nvSpPr>
          <p:cNvPr id="121" name="Google Shape;121;p1"/>
          <p:cNvSpPr txBox="1"/>
          <p:nvPr/>
        </p:nvSpPr>
        <p:spPr>
          <a:xfrm>
            <a:off x="6199100" y="1913150"/>
            <a:ext cx="9255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35" b="1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STIGMATE</a:t>
            </a:r>
            <a:endParaRPr/>
          </a:p>
        </p:txBody>
      </p:sp>
      <p:sp>
        <p:nvSpPr>
          <p:cNvPr id="122" name="Google Shape;122;p1"/>
          <p:cNvSpPr txBox="1"/>
          <p:nvPr/>
        </p:nvSpPr>
        <p:spPr>
          <a:xfrm>
            <a:off x="181035" y="2853378"/>
            <a:ext cx="1535193" cy="178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00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Repérez une grappe florale avec &gt;10 bourgeons fermés sur sa longueur. Retirez le point végétatif dans le haut de la grappe, ainsi que les bourgeons avec des pétales apparents. Les bourgeons viables mesurent ~5-10 mm de longueur.</a:t>
            </a:r>
            <a:endParaRPr sz="1035" dirty="0">
              <a:solidFill>
                <a:schemeClr val="dk1"/>
              </a:solidFill>
              <a:latin typeface="Gisha"/>
              <a:ea typeface="Gisha"/>
              <a:cs typeface="Gisha"/>
              <a:sym typeface="Gisha"/>
            </a:endParaRPr>
          </a:p>
        </p:txBody>
      </p:sp>
      <p:sp>
        <p:nvSpPr>
          <p:cNvPr id="123" name="Google Shape;123;p1"/>
          <p:cNvSpPr txBox="1"/>
          <p:nvPr/>
        </p:nvSpPr>
        <p:spPr>
          <a:xfrm>
            <a:off x="4039754" y="3764051"/>
            <a:ext cx="3430972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0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Indiquez les désignations mâle x femelle ainsi que la date du croisement sur une petite étiquette. Attachez-la doucement au pédicelle unique qui relie la grappe florale à la tige principale du plant. Retirez les bourgeons sur le pédicelle qui sont sous l’étiquette.</a:t>
            </a:r>
            <a:endParaRPr/>
          </a:p>
        </p:txBody>
      </p:sp>
      <p:sp>
        <p:nvSpPr>
          <p:cNvPr id="124" name="Google Shape;124;p1"/>
          <p:cNvSpPr txBox="1"/>
          <p:nvPr/>
        </p:nvSpPr>
        <p:spPr>
          <a:xfrm>
            <a:off x="234057" y="4824049"/>
            <a:ext cx="37224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00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Sélectionnez des fleurs ouvertes sur un plant donneur de pollen. Les anthères devraient libérer activement du pollen, qui pourra être jaune clair. Évitez le pollen foncé translucide.</a:t>
            </a:r>
            <a:endParaRPr dirty="0"/>
          </a:p>
        </p:txBody>
      </p:sp>
      <p:sp>
        <p:nvSpPr>
          <p:cNvPr id="125" name="Google Shape;125;p1"/>
          <p:cNvSpPr txBox="1"/>
          <p:nvPr/>
        </p:nvSpPr>
        <p:spPr>
          <a:xfrm>
            <a:off x="3956535" y="5738648"/>
            <a:ext cx="360755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00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exposer et isoler les stigmates des anthères. Évitez d’endommager les stigmates. Les anthères mâles devraient être lisses, sans grains de pollen. Passez à l’étape CINQ rapidement pour éviter que les stigmates sèchent.</a:t>
            </a:r>
            <a:endParaRPr dirty="0"/>
          </a:p>
        </p:txBody>
      </p:sp>
      <p:sp>
        <p:nvSpPr>
          <p:cNvPr id="126" name="Google Shape;126;p1"/>
          <p:cNvSpPr txBox="1"/>
          <p:nvPr/>
        </p:nvSpPr>
        <p:spPr>
          <a:xfrm>
            <a:off x="5731622" y="4811033"/>
            <a:ext cx="1813105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fr-CA" sz="1000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Utilisez des pinces ou un outil en bois pointu pour stimuler l’ouverture des sépales de chaque bourgeon le long de la grappe. Ouvrez les fleurs juste assez pour </a:t>
            </a:r>
            <a:endParaRPr sz="1000" dirty="0"/>
          </a:p>
        </p:txBody>
      </p:sp>
      <p:sp>
        <p:nvSpPr>
          <p:cNvPr id="127" name="Google Shape;127;p1"/>
          <p:cNvSpPr txBox="1"/>
          <p:nvPr/>
        </p:nvSpPr>
        <p:spPr>
          <a:xfrm>
            <a:off x="1716228" y="6772966"/>
            <a:ext cx="2236596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00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Transférez doucement le pollen viable sur la surface du stigmate, en veillant à ne pas briser ou endommager celui-ci. Vous devez voir le pollen se coller sur la surface stigmatique.</a:t>
            </a:r>
            <a:endParaRPr dirty="0"/>
          </a:p>
        </p:txBody>
      </p:sp>
      <p:sp>
        <p:nvSpPr>
          <p:cNvPr id="128" name="Google Shape;128;p1"/>
          <p:cNvSpPr txBox="1"/>
          <p:nvPr/>
        </p:nvSpPr>
        <p:spPr>
          <a:xfrm>
            <a:off x="4018139" y="6685190"/>
            <a:ext cx="273195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00" dirty="0">
                <a:solidFill>
                  <a:schemeClr val="dk1"/>
                </a:solidFill>
                <a:latin typeface="Gisha" panose="020B0502040204020203" pitchFamily="34" charset="-79"/>
                <a:ea typeface="Gisha"/>
                <a:cs typeface="Gisha" panose="020B0502040204020203" pitchFamily="34" charset="-79"/>
                <a:sym typeface="Gisha"/>
              </a:rPr>
              <a:t>Des fruits matures apparaîtront et se développeront à l’intérieur d’une semaine après la pollinisation. Ils devraient arriver à maturité de 3 à 5 semaines après celle-ci. Des siliques séchées jaunes ou brunes pâles apparaîtront environ 6 à 8 semaines après la pollinisation. Elles se briseront si elles sont laissées à sécher trop longtemps.</a:t>
            </a:r>
            <a:r>
              <a:rPr lang="fr-CA" sz="1000" dirty="0">
                <a:latin typeface="Gisha" panose="020B0502040204020203" pitchFamily="34" charset="-79"/>
                <a:ea typeface="Gisha"/>
                <a:cs typeface="Gisha" panose="020B0502040204020203" pitchFamily="34" charset="-79"/>
              </a:rPr>
              <a:t> </a:t>
            </a:r>
            <a:r>
              <a:rPr lang="fr-CA" sz="1000" dirty="0">
                <a:solidFill>
                  <a:schemeClr val="dk1"/>
                </a:solidFill>
                <a:latin typeface="Gisha" panose="020B0502040204020203" pitchFamily="34" charset="-79"/>
                <a:ea typeface="Gisha"/>
                <a:cs typeface="Gisha" panose="020B0502040204020203" pitchFamily="34" charset="-79"/>
                <a:sym typeface="Gisha"/>
              </a:rPr>
              <a:t>Suivez de bonnes pratiques de gestion des semences qui garantiront une récolte et un entreposage adéquats pour obtenir des semences sûres et propres.</a:t>
            </a:r>
            <a:endParaRPr sz="10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129" name="Google Shape;129;p1"/>
          <p:cNvPicPr preferRelativeResize="0"/>
          <p:nvPr/>
        </p:nvPicPr>
        <p:blipFill rotWithShape="1">
          <a:blip r:embed="rId19">
            <a:alphaModFix/>
          </a:blip>
          <a:srcRect l="4967" t="956" r="13093"/>
          <a:stretch/>
        </p:blipFill>
        <p:spPr>
          <a:xfrm>
            <a:off x="6672040" y="6829644"/>
            <a:ext cx="897448" cy="1655064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"/>
          <p:cNvSpPr txBox="1"/>
          <p:nvPr/>
        </p:nvSpPr>
        <p:spPr>
          <a:xfrm>
            <a:off x="113302" y="8802316"/>
            <a:ext cx="385230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 b="1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CONSEILS DE PRO</a:t>
            </a:r>
            <a:endParaRPr sz="1000" dirty="0">
              <a:solidFill>
                <a:schemeClr val="dk1"/>
              </a:solidFill>
              <a:latin typeface="Gisha"/>
              <a:ea typeface="Gisha"/>
              <a:cs typeface="Gisha"/>
              <a:sym typeface="Gisha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fr-CA" sz="1000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Les plants de </a:t>
            </a:r>
            <a:r>
              <a:rPr lang="fr-CA" sz="1000" dirty="0" err="1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brassicacées</a:t>
            </a:r>
            <a:r>
              <a:rPr lang="fr-CA" sz="1000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 sont souvent auto-incompatibles, exigeant des croisements supplémentaires ou la pollinisation des bourgeons pour obtenir des semences autofécondées.</a:t>
            </a:r>
            <a:endParaRPr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fr-CA" sz="1000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Plusieurs </a:t>
            </a:r>
            <a:r>
              <a:rPr lang="fr-CA" sz="1000" i="1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B. </a:t>
            </a:r>
            <a:r>
              <a:rPr lang="fr-CA" sz="1000" i="1" dirty="0" err="1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oleracea</a:t>
            </a:r>
            <a:r>
              <a:rPr lang="fr-CA" sz="1000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 sont des bisannuelles, ce qui veut dire que vous pourriez ne pas voir de grappes florales sans une vernalisation (période de froid) adéquate.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19E8EC8-C137-9C41-860A-BC33E1B2E824}"/>
              </a:ext>
            </a:extLst>
          </p:cNvPr>
          <p:cNvGrpSpPr/>
          <p:nvPr/>
        </p:nvGrpSpPr>
        <p:grpSpPr>
          <a:xfrm>
            <a:off x="3896844" y="8797047"/>
            <a:ext cx="3772407" cy="1169632"/>
            <a:chOff x="3896844" y="8730141"/>
            <a:chExt cx="3772407" cy="1169632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B7BF51A-8B03-6D46-A60E-3CEA4ADB7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008330" y="9090221"/>
              <a:ext cx="1112434" cy="667461"/>
            </a:xfrm>
            <a:prstGeom prst="rect">
              <a:avLst/>
            </a:prstGeom>
          </p:spPr>
        </p:pic>
        <p:grpSp>
          <p:nvGrpSpPr>
            <p:cNvPr id="51" name="Google Shape;134;p1">
              <a:extLst>
                <a:ext uri="{FF2B5EF4-FFF2-40B4-BE49-F238E27FC236}">
                  <a16:creationId xmlns:a16="http://schemas.microsoft.com/office/drawing/2014/main" id="{909C3DAF-C9E7-D34A-B7C0-FAEC14545D23}"/>
                </a:ext>
              </a:extLst>
            </p:cNvPr>
            <p:cNvGrpSpPr/>
            <p:nvPr/>
          </p:nvGrpSpPr>
          <p:grpSpPr>
            <a:xfrm>
              <a:off x="3896844" y="8730141"/>
              <a:ext cx="3772407" cy="1169632"/>
              <a:chOff x="3896844" y="8730141"/>
              <a:chExt cx="3772407" cy="1169632"/>
            </a:xfrm>
          </p:grpSpPr>
          <p:sp>
            <p:nvSpPr>
              <p:cNvPr id="52" name="Google Shape;136;p1">
                <a:extLst>
                  <a:ext uri="{FF2B5EF4-FFF2-40B4-BE49-F238E27FC236}">
                    <a16:creationId xmlns:a16="http://schemas.microsoft.com/office/drawing/2014/main" id="{C4098920-B3F9-B040-9B09-F98D97AB818F}"/>
                  </a:ext>
                </a:extLst>
              </p:cNvPr>
              <p:cNvSpPr txBox="1"/>
              <p:nvPr/>
            </p:nvSpPr>
            <p:spPr>
              <a:xfrm>
                <a:off x="3896844" y="8748207"/>
                <a:ext cx="1806954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CA" sz="1100" b="1" dirty="0">
                    <a:solidFill>
                      <a:schemeClr val="dk1"/>
                    </a:solidFill>
                    <a:latin typeface="Gisha"/>
                    <a:ea typeface="Gisha"/>
                    <a:cs typeface="Gisha"/>
                    <a:sym typeface="Gisha"/>
                  </a:rPr>
                  <a:t>Initialement publié sur : </a:t>
                </a:r>
                <a:endParaRPr sz="1100" dirty="0">
                  <a:solidFill>
                    <a:schemeClr val="dk1"/>
                  </a:solidFill>
                  <a:latin typeface="Gisha"/>
                  <a:ea typeface="Gisha"/>
                  <a:cs typeface="Gisha"/>
                  <a:sym typeface="Gisha"/>
                </a:endParaRPr>
              </a:p>
            </p:txBody>
          </p:sp>
          <p:sp>
            <p:nvSpPr>
              <p:cNvPr id="53" name="Google Shape;137;p1">
                <a:extLst>
                  <a:ext uri="{FF2B5EF4-FFF2-40B4-BE49-F238E27FC236}">
                    <a16:creationId xmlns:a16="http://schemas.microsoft.com/office/drawing/2014/main" id="{CB41473F-66A4-CD48-AB02-DB8E0E3FBD9C}"/>
                  </a:ext>
                </a:extLst>
              </p:cNvPr>
              <p:cNvSpPr txBox="1"/>
              <p:nvPr/>
            </p:nvSpPr>
            <p:spPr>
              <a:xfrm>
                <a:off x="3896844" y="9072810"/>
                <a:ext cx="1112435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CA" sz="1100" b="1" dirty="0">
                    <a:solidFill>
                      <a:schemeClr val="dk1"/>
                    </a:solidFill>
                    <a:latin typeface="Gisha"/>
                    <a:ea typeface="Gisha"/>
                    <a:cs typeface="Gisha"/>
                    <a:sym typeface="Gisha"/>
                  </a:rPr>
                  <a:t>Traduit par : </a:t>
                </a:r>
                <a:endParaRPr sz="1100" dirty="0">
                  <a:solidFill>
                    <a:schemeClr val="dk1"/>
                  </a:solidFill>
                  <a:latin typeface="Gisha"/>
                  <a:ea typeface="Gisha"/>
                  <a:cs typeface="Gisha"/>
                  <a:sym typeface="Gisha"/>
                </a:endParaRPr>
              </a:p>
            </p:txBody>
          </p:sp>
          <p:sp>
            <p:nvSpPr>
              <p:cNvPr id="54" name="Google Shape;138;p1" descr="C:\Users\Hugo Martorell\Downloads\Combined logo for newsletter FRENCH (1).jpg">
                <a:extLst>
                  <a:ext uri="{FF2B5EF4-FFF2-40B4-BE49-F238E27FC236}">
                    <a16:creationId xmlns:a16="http://schemas.microsoft.com/office/drawing/2014/main" id="{93CF4EDA-F803-1749-85BD-BC52B877DDAB}"/>
                  </a:ext>
                </a:extLst>
              </p:cNvPr>
              <p:cNvSpPr/>
              <p:nvPr/>
            </p:nvSpPr>
            <p:spPr>
              <a:xfrm>
                <a:off x="3993846" y="9321397"/>
                <a:ext cx="2035763" cy="577607"/>
              </a:xfrm>
              <a:prstGeom prst="rect">
                <a:avLst/>
              </a:prstGeom>
              <a:noFill/>
              <a:ln>
                <a:noFill/>
              </a:ln>
            </p:spPr>
          </p:sp>
          <p:pic>
            <p:nvPicPr>
              <p:cNvPr id="55" name="Google Shape;139;p1">
                <a:extLst>
                  <a:ext uri="{FF2B5EF4-FFF2-40B4-BE49-F238E27FC236}">
                    <a16:creationId xmlns:a16="http://schemas.microsoft.com/office/drawing/2014/main" id="{9082AE26-9285-B944-AD9B-0F15A6D14D6C}"/>
                  </a:ext>
                </a:extLst>
              </p:cNvPr>
              <p:cNvPicPr preferRelativeResize="0"/>
              <p:nvPr/>
            </p:nvPicPr>
            <p:blipFill rotWithShape="1">
              <a:blip r:embed="rId21">
                <a:alphaModFix/>
              </a:blip>
              <a:srcRect/>
              <a:stretch/>
            </p:blipFill>
            <p:spPr>
              <a:xfrm>
                <a:off x="6423075" y="8730141"/>
                <a:ext cx="1240250" cy="36933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6" name="Google Shape;141;p1" descr="C:\Users\Hugo Martorell\Downloads\eOrganic logo large res.png">
                <a:extLst>
                  <a:ext uri="{FF2B5EF4-FFF2-40B4-BE49-F238E27FC236}">
                    <a16:creationId xmlns:a16="http://schemas.microsoft.com/office/drawing/2014/main" id="{9B75DB36-F2A4-EE41-A9F3-090AE6C1776A}"/>
                  </a:ext>
                </a:extLst>
              </p:cNvPr>
              <p:cNvSpPr/>
              <p:nvPr/>
            </p:nvSpPr>
            <p:spPr>
              <a:xfrm>
                <a:off x="5645285" y="8775240"/>
                <a:ext cx="831754" cy="261610"/>
              </a:xfrm>
              <a:prstGeom prst="rect">
                <a:avLst/>
              </a:prstGeom>
              <a:noFill/>
              <a:ln>
                <a:noFill/>
              </a:ln>
            </p:spPr>
          </p:sp>
          <p:sp>
            <p:nvSpPr>
              <p:cNvPr id="57" name="Google Shape;143;p1">
                <a:extLst>
                  <a:ext uri="{FF2B5EF4-FFF2-40B4-BE49-F238E27FC236}">
                    <a16:creationId xmlns:a16="http://schemas.microsoft.com/office/drawing/2014/main" id="{9AA5F7CA-E697-CA47-925B-1B3E7AF1D492}"/>
                  </a:ext>
                </a:extLst>
              </p:cNvPr>
              <p:cNvSpPr txBox="1"/>
              <p:nvPr/>
            </p:nvSpPr>
            <p:spPr>
              <a:xfrm>
                <a:off x="5542157" y="9010036"/>
                <a:ext cx="2127094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CA" sz="800" b="1">
                    <a:solidFill>
                      <a:schemeClr val="dk1"/>
                    </a:solidFill>
                    <a:latin typeface="Gisha"/>
                    <a:ea typeface="Gisha"/>
                    <a:cs typeface="Gisha"/>
                    <a:sym typeface="Gisha"/>
                  </a:rPr>
                  <a:t>Photos et design par: </a:t>
                </a:r>
                <a:r>
                  <a:rPr lang="fr-CA" sz="800">
                    <a:solidFill>
                      <a:schemeClr val="dk1"/>
                    </a:solidFill>
                    <a:latin typeface="Gisha"/>
                    <a:ea typeface="Gisha"/>
                    <a:cs typeface="Gisha"/>
                    <a:sym typeface="Gisha"/>
                  </a:rPr>
                  <a:t>Hannah Swegarden</a:t>
                </a:r>
                <a:endParaRPr sz="800">
                  <a:solidFill>
                    <a:schemeClr val="dk1"/>
                  </a:solidFill>
                  <a:latin typeface="Gisha"/>
                  <a:ea typeface="Gisha"/>
                  <a:cs typeface="Gisha"/>
                  <a:sym typeface="Gisha"/>
                </a:endParaRPr>
              </a:p>
            </p:txBody>
          </p:sp>
          <p:sp>
            <p:nvSpPr>
              <p:cNvPr id="58" name="Google Shape;142;p1" descr="C:\Users\Hugo Martorell\Desktop\Work SeedChange\Downloads\Visibilité_PCA\Powerpoint\Couleurs\PCA_PPT_Couleurs.jpg">
                <a:extLst>
                  <a:ext uri="{FF2B5EF4-FFF2-40B4-BE49-F238E27FC236}">
                    <a16:creationId xmlns:a16="http://schemas.microsoft.com/office/drawing/2014/main" id="{6664F027-1420-A143-B194-F6806A9030C6}"/>
                  </a:ext>
                </a:extLst>
              </p:cNvPr>
              <p:cNvSpPr/>
              <p:nvPr/>
            </p:nvSpPr>
            <p:spPr>
              <a:xfrm>
                <a:off x="6029609" y="9702362"/>
                <a:ext cx="1440976" cy="197411"/>
              </a:xfrm>
              <a:prstGeom prst="rect">
                <a:avLst/>
              </a:prstGeom>
              <a:noFill/>
              <a:ln>
                <a:noFill/>
              </a:ln>
            </p:spPr>
          </p:sp>
        </p:grp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8DED8694-97CC-BE48-8492-4F037A656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975665" y="9308061"/>
              <a:ext cx="2082183" cy="590943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80E48A88-3A0A-8847-807E-E83D102FA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646610" y="8775443"/>
              <a:ext cx="830429" cy="261203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B7FC8CC7-A3DE-FF48-8D7B-461028960A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/>
            <a:srcRect t="68451"/>
            <a:stretch/>
          </p:blipFill>
          <p:spPr>
            <a:xfrm>
              <a:off x="6084663" y="9664660"/>
              <a:ext cx="1507300" cy="2051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489</Words>
  <Application>Microsoft Macintosh PowerPoint</Application>
  <PresentationFormat>Custom</PresentationFormat>
  <Paragraphs>26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Gisha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Swegarden</dc:creator>
  <cp:lastModifiedBy>Hannah Swegarden</cp:lastModifiedBy>
  <cp:revision>3</cp:revision>
  <dcterms:created xsi:type="dcterms:W3CDTF">2019-01-24T14:11:53Z</dcterms:created>
  <dcterms:modified xsi:type="dcterms:W3CDTF">2021-05-24T03:14:52Z</dcterms:modified>
</cp:coreProperties>
</file>