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sldIdLst>
    <p:sldId id="263" r:id="rId2"/>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5200"/>
    <a:srgbClr val="B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5185"/>
    <p:restoredTop sz="95840"/>
  </p:normalViewPr>
  <p:slideViewPr>
    <p:cSldViewPr snapToGrid="0" snapToObjects="1">
      <p:cViewPr varScale="1">
        <p:scale>
          <a:sx n="73" d="100"/>
          <a:sy n="73" d="100"/>
        </p:scale>
        <p:origin x="3872"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E8B3EC-A8F9-8D49-AE12-C891E15FCF6E}" type="datetimeFigureOut">
              <a:rPr lang="en-US" smtClean="0"/>
              <a:t>6/16/20</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F7D730-8ACC-C14F-A8EF-9780A1B9FC06}" type="slidenum">
              <a:rPr lang="en-US" smtClean="0"/>
              <a:t>‹#›</a:t>
            </a:fld>
            <a:endParaRPr lang="en-US"/>
          </a:p>
        </p:txBody>
      </p:sp>
    </p:spTree>
    <p:extLst>
      <p:ext uri="{BB962C8B-B14F-4D97-AF65-F5344CB8AC3E}">
        <p14:creationId xmlns:p14="http://schemas.microsoft.com/office/powerpoint/2010/main" val="1139147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F7D730-8ACC-C14F-A8EF-9780A1B9FC06}" type="slidenum">
              <a:rPr lang="en-US" smtClean="0"/>
              <a:t>1</a:t>
            </a:fld>
            <a:endParaRPr lang="en-US"/>
          </a:p>
        </p:txBody>
      </p:sp>
    </p:spTree>
    <p:extLst>
      <p:ext uri="{BB962C8B-B14F-4D97-AF65-F5344CB8AC3E}">
        <p14:creationId xmlns:p14="http://schemas.microsoft.com/office/powerpoint/2010/main" val="3846832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33C8D69-7575-3F45-9F37-33B3F65DB00D}" type="datetimeFigureOut">
              <a:rPr lang="en-US" smtClean="0"/>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52970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3C8D69-7575-3F45-9F37-33B3F65DB00D}" type="datetimeFigureOut">
              <a:rPr lang="en-US" smtClean="0"/>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39231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3C8D69-7575-3F45-9F37-33B3F65DB00D}" type="datetimeFigureOut">
              <a:rPr lang="en-US" smtClean="0"/>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3193386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3C8D69-7575-3F45-9F37-33B3F65DB00D}" type="datetimeFigureOut">
              <a:rPr lang="en-US" smtClean="0"/>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3780689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33C8D69-7575-3F45-9F37-33B3F65DB00D}" type="datetimeFigureOut">
              <a:rPr lang="en-US" smtClean="0"/>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2256291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33C8D69-7575-3F45-9F37-33B3F65DB00D}" type="datetimeFigureOut">
              <a:rPr lang="en-US" smtClean="0"/>
              <a:t>6/16/20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2525820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33C8D69-7575-3F45-9F37-33B3F65DB00D}" type="datetimeFigureOut">
              <a:rPr lang="en-US" smtClean="0"/>
              <a:t>6/16/20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1126641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33C8D69-7575-3F45-9F37-33B3F65DB00D}" type="datetimeFigureOut">
              <a:rPr lang="en-US" smtClean="0"/>
              <a:t>6/16/20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3570996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3C8D69-7575-3F45-9F37-33B3F65DB00D}" type="datetimeFigureOut">
              <a:rPr lang="en-US" smtClean="0"/>
              <a:t>6/16/20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1375153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433C8D69-7575-3F45-9F37-33B3F65DB00D}" type="datetimeFigureOut">
              <a:rPr lang="en-US" smtClean="0"/>
              <a:t>6/16/20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4271912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433C8D69-7575-3F45-9F37-33B3F65DB00D}" type="datetimeFigureOut">
              <a:rPr lang="en-US" smtClean="0"/>
              <a:t>6/16/20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919965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433C8D69-7575-3F45-9F37-33B3F65DB00D}" type="datetimeFigureOut">
              <a:rPr lang="en-US" smtClean="0"/>
              <a:t>6/16/20</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7BE96930-298C-B641-B510-5E9F137EA750}" type="slidenum">
              <a:rPr lang="en-US" smtClean="0"/>
              <a:t>‹#›</a:t>
            </a:fld>
            <a:endParaRPr lang="en-US"/>
          </a:p>
        </p:txBody>
      </p:sp>
    </p:spTree>
    <p:extLst>
      <p:ext uri="{BB962C8B-B14F-4D97-AF65-F5344CB8AC3E}">
        <p14:creationId xmlns:p14="http://schemas.microsoft.com/office/powerpoint/2010/main" val="39866108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13" Type="http://schemas.openxmlformats.org/officeDocument/2006/relationships/image" Target="../media/image9.jpg"/><Relationship Id="rId18" Type="http://schemas.openxmlformats.org/officeDocument/2006/relationships/image" Target="../media/image14.jpg"/><Relationship Id="rId3" Type="http://schemas.openxmlformats.org/officeDocument/2006/relationships/image" Target="../media/image1.jpg"/><Relationship Id="rId21" Type="http://schemas.openxmlformats.org/officeDocument/2006/relationships/image" Target="../media/image17.tiff"/><Relationship Id="rId7" Type="http://schemas.microsoft.com/office/2007/relationships/hdphoto" Target="../media/hdphoto2.wdp"/><Relationship Id="rId12" Type="http://schemas.openxmlformats.org/officeDocument/2006/relationships/image" Target="../media/image8.jpg"/><Relationship Id="rId17" Type="http://schemas.openxmlformats.org/officeDocument/2006/relationships/image" Target="../media/image13.jpg"/><Relationship Id="rId2" Type="http://schemas.openxmlformats.org/officeDocument/2006/relationships/notesSlide" Target="../notesSlides/notesSlide1.xml"/><Relationship Id="rId16" Type="http://schemas.openxmlformats.org/officeDocument/2006/relationships/image" Target="../media/image12.jpg"/><Relationship Id="rId20"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7.jpg"/><Relationship Id="rId5" Type="http://schemas.microsoft.com/office/2007/relationships/hdphoto" Target="../media/hdphoto1.wdp"/><Relationship Id="rId15" Type="http://schemas.openxmlformats.org/officeDocument/2006/relationships/image" Target="../media/image11.jpg"/><Relationship Id="rId10" Type="http://schemas.openxmlformats.org/officeDocument/2006/relationships/image" Target="../media/image6.jpg"/><Relationship Id="rId19" Type="http://schemas.openxmlformats.org/officeDocument/2006/relationships/image" Target="../media/image15.jpg"/><Relationship Id="rId4" Type="http://schemas.openxmlformats.org/officeDocument/2006/relationships/image" Target="../media/image2.png"/><Relationship Id="rId9" Type="http://schemas.openxmlformats.org/officeDocument/2006/relationships/image" Target="../media/image5.jpg"/><Relationship Id="rId14" Type="http://schemas.openxmlformats.org/officeDocument/2006/relationships/image" Target="../media/image10.jpg"/><Relationship Id="rId22"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0A807021-8A0E-0248-AE0C-1C2C2386E374}"/>
              </a:ext>
            </a:extLst>
          </p:cNvPr>
          <p:cNvPicPr>
            <a:picLocks noChangeAspect="1"/>
          </p:cNvPicPr>
          <p:nvPr/>
        </p:nvPicPr>
        <p:blipFill rotWithShape="1">
          <a:blip r:embed="rId3"/>
          <a:srcRect l="34927" t="30847" r="36939" b="24201"/>
          <a:stretch/>
        </p:blipFill>
        <p:spPr>
          <a:xfrm rot="20955633">
            <a:off x="4939119" y="3637894"/>
            <a:ext cx="813923" cy="731520"/>
          </a:xfrm>
          <a:prstGeom prst="rect">
            <a:avLst/>
          </a:prstGeom>
        </p:spPr>
      </p:pic>
      <p:sp>
        <p:nvSpPr>
          <p:cNvPr id="2" name="Rectangle 1">
            <a:extLst>
              <a:ext uri="{FF2B5EF4-FFF2-40B4-BE49-F238E27FC236}">
                <a16:creationId xmlns:a16="http://schemas.microsoft.com/office/drawing/2014/main" id="{701BFAFC-F84B-6949-9CB4-268C8AEAD9CF}"/>
              </a:ext>
            </a:extLst>
          </p:cNvPr>
          <p:cNvSpPr/>
          <p:nvPr/>
        </p:nvSpPr>
        <p:spPr>
          <a:xfrm>
            <a:off x="114300" y="96252"/>
            <a:ext cx="7543800" cy="1371600"/>
          </a:xfrm>
          <a:prstGeom prst="rect">
            <a:avLst/>
          </a:prstGeom>
          <a:solidFill>
            <a:srgbClr val="941100">
              <a:alpha val="50000"/>
            </a:srgbClr>
          </a:solidFill>
          <a:ln>
            <a:solidFill>
              <a:srgbClr val="9411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AB47C702-8D67-A34A-AEB9-64C253516B81}"/>
              </a:ext>
            </a:extLst>
          </p:cNvPr>
          <p:cNvSpPr/>
          <p:nvPr/>
        </p:nvSpPr>
        <p:spPr>
          <a:xfrm>
            <a:off x="114299" y="2301365"/>
            <a:ext cx="7543800" cy="117108"/>
          </a:xfrm>
          <a:prstGeom prst="rect">
            <a:avLst/>
          </a:prstGeom>
          <a:solidFill>
            <a:srgbClr val="941100">
              <a:alpha val="50000"/>
            </a:srgbClr>
          </a:solidFill>
          <a:ln>
            <a:solidFill>
              <a:srgbClr val="9411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7A3FFA9-CBEE-114B-9C74-5530031C1AFE}"/>
              </a:ext>
            </a:extLst>
          </p:cNvPr>
          <p:cNvSpPr/>
          <p:nvPr/>
        </p:nvSpPr>
        <p:spPr>
          <a:xfrm>
            <a:off x="114299" y="8699418"/>
            <a:ext cx="7543800" cy="117108"/>
          </a:xfrm>
          <a:prstGeom prst="rect">
            <a:avLst/>
          </a:prstGeom>
          <a:solidFill>
            <a:srgbClr val="941100">
              <a:alpha val="50000"/>
            </a:srgbClr>
          </a:solidFill>
          <a:ln>
            <a:solidFill>
              <a:srgbClr val="9411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E18760E-2042-B742-8194-2FD99A417621}"/>
              </a:ext>
            </a:extLst>
          </p:cNvPr>
          <p:cNvSpPr txBox="1"/>
          <p:nvPr/>
        </p:nvSpPr>
        <p:spPr>
          <a:xfrm>
            <a:off x="202169" y="2468587"/>
            <a:ext cx="3453081"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Step ONE: </a:t>
            </a:r>
            <a:r>
              <a:rPr lang="en-US" sz="1200" dirty="0">
                <a:latin typeface="Gisha" panose="020F0502020204030204" pitchFamily="34" charset="0"/>
                <a:cs typeface="Gisha" panose="020F0502020204030204" pitchFamily="34" charset="0"/>
              </a:rPr>
              <a:t>Identify receptive female flower</a:t>
            </a:r>
          </a:p>
        </p:txBody>
      </p:sp>
      <p:sp>
        <p:nvSpPr>
          <p:cNvPr id="8" name="TextBox 7">
            <a:extLst>
              <a:ext uri="{FF2B5EF4-FFF2-40B4-BE49-F238E27FC236}">
                <a16:creationId xmlns:a16="http://schemas.microsoft.com/office/drawing/2014/main" id="{EAB71A18-17A3-4A44-ADF9-4166E60A415F}"/>
              </a:ext>
            </a:extLst>
          </p:cNvPr>
          <p:cNvSpPr txBox="1"/>
          <p:nvPr/>
        </p:nvSpPr>
        <p:spPr>
          <a:xfrm>
            <a:off x="247271" y="390456"/>
            <a:ext cx="6447290" cy="707886"/>
          </a:xfrm>
          <a:prstGeom prst="rect">
            <a:avLst/>
          </a:prstGeom>
          <a:noFill/>
        </p:spPr>
        <p:txBody>
          <a:bodyPr wrap="square" rtlCol="0">
            <a:spAutoFit/>
          </a:bodyPr>
          <a:lstStyle/>
          <a:p>
            <a:r>
              <a:rPr lang="en-US" sz="2400" b="1" spc="300" dirty="0">
                <a:solidFill>
                  <a:schemeClr val="bg1"/>
                </a:solidFill>
                <a:latin typeface="Gisha" panose="020F0502020204030204" pitchFamily="34" charset="0"/>
                <a:cs typeface="Gisha" panose="020F0502020204030204" pitchFamily="34" charset="0"/>
              </a:rPr>
              <a:t>CUCUMBER POLLINATION GUIDE</a:t>
            </a:r>
          </a:p>
          <a:p>
            <a:r>
              <a:rPr lang="en-US" sz="1600" i="1" dirty="0" err="1">
                <a:solidFill>
                  <a:schemeClr val="bg1"/>
                </a:solidFill>
                <a:latin typeface="Gisha" panose="020F0502020204030204" pitchFamily="34" charset="0"/>
                <a:cs typeface="Gisha" panose="020F0502020204030204" pitchFamily="34" charset="0"/>
              </a:rPr>
              <a:t>Cucumis</a:t>
            </a:r>
            <a:r>
              <a:rPr lang="en-US" sz="1600" i="1" dirty="0">
                <a:solidFill>
                  <a:schemeClr val="bg1"/>
                </a:solidFill>
                <a:latin typeface="Gisha" panose="020F0502020204030204" pitchFamily="34" charset="0"/>
                <a:cs typeface="Gisha" panose="020F0502020204030204" pitchFamily="34" charset="0"/>
              </a:rPr>
              <a:t> sativus</a:t>
            </a:r>
          </a:p>
        </p:txBody>
      </p:sp>
      <p:sp>
        <p:nvSpPr>
          <p:cNvPr id="9" name="TextBox 8">
            <a:extLst>
              <a:ext uri="{FF2B5EF4-FFF2-40B4-BE49-F238E27FC236}">
                <a16:creationId xmlns:a16="http://schemas.microsoft.com/office/drawing/2014/main" id="{843C2D69-9FA0-6840-B147-B84854CF5FE7}"/>
              </a:ext>
            </a:extLst>
          </p:cNvPr>
          <p:cNvSpPr txBox="1"/>
          <p:nvPr/>
        </p:nvSpPr>
        <p:spPr>
          <a:xfrm>
            <a:off x="202172" y="4624148"/>
            <a:ext cx="3453078"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Step THREE:  </a:t>
            </a:r>
            <a:r>
              <a:rPr lang="en-US" sz="1200" dirty="0">
                <a:latin typeface="Gisha" panose="020F0502020204030204" pitchFamily="34" charset="0"/>
                <a:cs typeface="Gisha" panose="020F0502020204030204" pitchFamily="34" charset="0"/>
              </a:rPr>
              <a:t>Identify mature male flower</a:t>
            </a:r>
          </a:p>
        </p:txBody>
      </p:sp>
      <p:sp>
        <p:nvSpPr>
          <p:cNvPr id="10" name="TextBox 9">
            <a:extLst>
              <a:ext uri="{FF2B5EF4-FFF2-40B4-BE49-F238E27FC236}">
                <a16:creationId xmlns:a16="http://schemas.microsoft.com/office/drawing/2014/main" id="{7BC9C578-B17C-CC4D-BEFF-6181FE47ED98}"/>
              </a:ext>
            </a:extLst>
          </p:cNvPr>
          <p:cNvSpPr txBox="1"/>
          <p:nvPr/>
        </p:nvSpPr>
        <p:spPr>
          <a:xfrm>
            <a:off x="200940" y="6620683"/>
            <a:ext cx="3453079"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Step FIVE:  </a:t>
            </a:r>
            <a:r>
              <a:rPr lang="en-US" sz="1200" dirty="0">
                <a:latin typeface="Gisha" panose="020F0502020204030204" pitchFamily="34" charset="0"/>
                <a:cs typeface="Gisha" panose="020F0502020204030204" pitchFamily="34" charset="0"/>
              </a:rPr>
              <a:t>Cap stigma with male flower</a:t>
            </a:r>
          </a:p>
        </p:txBody>
      </p:sp>
      <p:sp>
        <p:nvSpPr>
          <p:cNvPr id="11" name="TextBox 10">
            <a:extLst>
              <a:ext uri="{FF2B5EF4-FFF2-40B4-BE49-F238E27FC236}">
                <a16:creationId xmlns:a16="http://schemas.microsoft.com/office/drawing/2014/main" id="{0B226A59-7286-7E43-8EB4-BBA2FE2DF106}"/>
              </a:ext>
            </a:extLst>
          </p:cNvPr>
          <p:cNvSpPr txBox="1"/>
          <p:nvPr/>
        </p:nvSpPr>
        <p:spPr>
          <a:xfrm>
            <a:off x="3984379" y="2476553"/>
            <a:ext cx="3393047"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Step TWO: </a:t>
            </a:r>
            <a:r>
              <a:rPr lang="en-US" sz="1200" dirty="0">
                <a:latin typeface="Gisha" panose="020F0502020204030204" pitchFamily="34" charset="0"/>
                <a:cs typeface="Gisha" panose="020F0502020204030204" pitchFamily="34" charset="0"/>
              </a:rPr>
              <a:t>Properly label female flower</a:t>
            </a:r>
          </a:p>
        </p:txBody>
      </p:sp>
      <p:sp>
        <p:nvSpPr>
          <p:cNvPr id="12" name="TextBox 11">
            <a:extLst>
              <a:ext uri="{FF2B5EF4-FFF2-40B4-BE49-F238E27FC236}">
                <a16:creationId xmlns:a16="http://schemas.microsoft.com/office/drawing/2014/main" id="{73E72960-4F40-E743-81BD-8B4F968D25D4}"/>
              </a:ext>
            </a:extLst>
          </p:cNvPr>
          <p:cNvSpPr txBox="1"/>
          <p:nvPr/>
        </p:nvSpPr>
        <p:spPr>
          <a:xfrm>
            <a:off x="3984380" y="4607778"/>
            <a:ext cx="3393046"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Step FOUR:  </a:t>
            </a:r>
            <a:r>
              <a:rPr lang="en-US" sz="1200" dirty="0">
                <a:latin typeface="Gisha" panose="020F0502020204030204" pitchFamily="34" charset="0"/>
                <a:cs typeface="Gisha" panose="020F0502020204030204" pitchFamily="34" charset="0"/>
              </a:rPr>
              <a:t>Transfer donor pollen to stigma</a:t>
            </a:r>
          </a:p>
        </p:txBody>
      </p:sp>
      <p:sp>
        <p:nvSpPr>
          <p:cNvPr id="13" name="TextBox 12">
            <a:extLst>
              <a:ext uri="{FF2B5EF4-FFF2-40B4-BE49-F238E27FC236}">
                <a16:creationId xmlns:a16="http://schemas.microsoft.com/office/drawing/2014/main" id="{31BA0928-7C86-D648-AB4C-EA5DED4D1D64}"/>
              </a:ext>
            </a:extLst>
          </p:cNvPr>
          <p:cNvSpPr txBox="1"/>
          <p:nvPr/>
        </p:nvSpPr>
        <p:spPr>
          <a:xfrm>
            <a:off x="3983717" y="6625265"/>
            <a:ext cx="3307168"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Step SIX:  </a:t>
            </a:r>
            <a:r>
              <a:rPr lang="en-US" sz="1200" dirty="0">
                <a:latin typeface="Gisha" panose="020F0502020204030204" pitchFamily="34" charset="0"/>
                <a:cs typeface="Gisha" panose="020F0502020204030204" pitchFamily="34" charset="0"/>
              </a:rPr>
              <a:t>Monitor and harvest mature fruit</a:t>
            </a:r>
          </a:p>
        </p:txBody>
      </p:sp>
      <p:pic>
        <p:nvPicPr>
          <p:cNvPr id="7" name="Picture 6" descr="A close up of a tree&#13;&#10;&#13;&#10;Description automatically generated">
            <a:extLst>
              <a:ext uri="{FF2B5EF4-FFF2-40B4-BE49-F238E27FC236}">
                <a16:creationId xmlns:a16="http://schemas.microsoft.com/office/drawing/2014/main" id="{9203AB22-ED78-6A42-BE8D-283AF8F6E09E}"/>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t="23816"/>
          <a:stretch/>
        </p:blipFill>
        <p:spPr>
          <a:xfrm rot="5400000">
            <a:off x="4895799" y="7286709"/>
            <a:ext cx="1656086" cy="946248"/>
          </a:xfrm>
          <a:prstGeom prst="rect">
            <a:avLst/>
          </a:prstGeom>
        </p:spPr>
      </p:pic>
      <p:pic>
        <p:nvPicPr>
          <p:cNvPr id="21" name="Picture 20" descr="A vase of flowers on a table&#13;&#10;&#13;&#10;Description automatically generated">
            <a:extLst>
              <a:ext uri="{FF2B5EF4-FFF2-40B4-BE49-F238E27FC236}">
                <a16:creationId xmlns:a16="http://schemas.microsoft.com/office/drawing/2014/main" id="{2AF10F24-CF0E-CA4D-ADF9-1FFDFBC724A6}"/>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l="16682" t="10996" r="15296" b="9231"/>
          <a:stretch/>
        </p:blipFill>
        <p:spPr>
          <a:xfrm>
            <a:off x="4083361" y="6936440"/>
            <a:ext cx="1056630" cy="1652243"/>
          </a:xfrm>
          <a:prstGeom prst="rect">
            <a:avLst/>
          </a:prstGeom>
        </p:spPr>
      </p:pic>
      <p:pic>
        <p:nvPicPr>
          <p:cNvPr id="23" name="Picture 22" descr="A close up of a yellow flower&#13;&#10;&#13;&#10;Description automatically generated">
            <a:extLst>
              <a:ext uri="{FF2B5EF4-FFF2-40B4-BE49-F238E27FC236}">
                <a16:creationId xmlns:a16="http://schemas.microsoft.com/office/drawing/2014/main" id="{966E4E2D-EE03-6346-A903-FCFAC6C51D43}"/>
              </a:ext>
            </a:extLst>
          </p:cNvPr>
          <p:cNvPicPr>
            <a:picLocks noChangeAspect="1"/>
          </p:cNvPicPr>
          <p:nvPr/>
        </p:nvPicPr>
        <p:blipFill rotWithShape="1">
          <a:blip r:embed="rId8"/>
          <a:srcRect t="12657" r="8697" b="33376"/>
          <a:stretch/>
        </p:blipFill>
        <p:spPr>
          <a:xfrm>
            <a:off x="2114173" y="7598653"/>
            <a:ext cx="1284468" cy="1012289"/>
          </a:xfrm>
          <a:prstGeom prst="rect">
            <a:avLst/>
          </a:prstGeom>
        </p:spPr>
      </p:pic>
      <p:pic>
        <p:nvPicPr>
          <p:cNvPr id="31" name="Picture 30" descr="A hand holding a banana&#13;&#10;&#13;&#10;Description automatically generated">
            <a:extLst>
              <a:ext uri="{FF2B5EF4-FFF2-40B4-BE49-F238E27FC236}">
                <a16:creationId xmlns:a16="http://schemas.microsoft.com/office/drawing/2014/main" id="{C7951A21-84ED-BA46-88D0-9237B21DE67A}"/>
              </a:ext>
            </a:extLst>
          </p:cNvPr>
          <p:cNvPicPr>
            <a:picLocks noChangeAspect="1"/>
          </p:cNvPicPr>
          <p:nvPr/>
        </p:nvPicPr>
        <p:blipFill rotWithShape="1">
          <a:blip r:embed="rId9"/>
          <a:srcRect t="22395" b="34540"/>
          <a:stretch/>
        </p:blipFill>
        <p:spPr>
          <a:xfrm>
            <a:off x="305802" y="8007959"/>
            <a:ext cx="1020058" cy="585712"/>
          </a:xfrm>
          <a:prstGeom prst="rect">
            <a:avLst/>
          </a:prstGeom>
        </p:spPr>
      </p:pic>
      <p:pic>
        <p:nvPicPr>
          <p:cNvPr id="33" name="Picture 32" descr="A close up of a hand&#13;&#10;&#13;&#10;Description automatically generated">
            <a:extLst>
              <a:ext uri="{FF2B5EF4-FFF2-40B4-BE49-F238E27FC236}">
                <a16:creationId xmlns:a16="http://schemas.microsoft.com/office/drawing/2014/main" id="{ED157579-B227-884D-B193-94D6041CB5C4}"/>
              </a:ext>
            </a:extLst>
          </p:cNvPr>
          <p:cNvPicPr>
            <a:picLocks noChangeAspect="1"/>
          </p:cNvPicPr>
          <p:nvPr/>
        </p:nvPicPr>
        <p:blipFill rotWithShape="1">
          <a:blip r:embed="rId10"/>
          <a:srcRect l="24905" t="26845" r="11553" b="27101"/>
          <a:stretch/>
        </p:blipFill>
        <p:spPr>
          <a:xfrm>
            <a:off x="6341204" y="4896729"/>
            <a:ext cx="1030191" cy="995518"/>
          </a:xfrm>
          <a:prstGeom prst="rect">
            <a:avLst/>
          </a:prstGeom>
        </p:spPr>
      </p:pic>
      <p:pic>
        <p:nvPicPr>
          <p:cNvPr id="35" name="Picture 34" descr="A picture containing person, food, indoor, holding&#13;&#10;&#13;&#10;Description automatically generated">
            <a:extLst>
              <a:ext uri="{FF2B5EF4-FFF2-40B4-BE49-F238E27FC236}">
                <a16:creationId xmlns:a16="http://schemas.microsoft.com/office/drawing/2014/main" id="{E16FAD5A-C750-8542-B4ED-D23EBDC82E16}"/>
              </a:ext>
            </a:extLst>
          </p:cNvPr>
          <p:cNvPicPr>
            <a:picLocks noChangeAspect="1"/>
          </p:cNvPicPr>
          <p:nvPr/>
        </p:nvPicPr>
        <p:blipFill rotWithShape="1">
          <a:blip r:embed="rId11"/>
          <a:srcRect l="-1" t="34285" r="1331" b="18298"/>
          <a:stretch/>
        </p:blipFill>
        <p:spPr>
          <a:xfrm>
            <a:off x="4878089" y="4895503"/>
            <a:ext cx="1420563" cy="998191"/>
          </a:xfrm>
          <a:prstGeom prst="rect">
            <a:avLst/>
          </a:prstGeom>
        </p:spPr>
      </p:pic>
      <p:pic>
        <p:nvPicPr>
          <p:cNvPr id="43" name="Picture 42" descr="A hand holding a banana&#13;&#10;&#13;&#10;Description automatically generated">
            <a:extLst>
              <a:ext uri="{FF2B5EF4-FFF2-40B4-BE49-F238E27FC236}">
                <a16:creationId xmlns:a16="http://schemas.microsoft.com/office/drawing/2014/main" id="{C65C4BA6-77E4-EF4D-8429-D1E9CD023849}"/>
              </a:ext>
            </a:extLst>
          </p:cNvPr>
          <p:cNvPicPr>
            <a:picLocks noChangeAspect="1"/>
          </p:cNvPicPr>
          <p:nvPr/>
        </p:nvPicPr>
        <p:blipFill rotWithShape="1">
          <a:blip r:embed="rId12"/>
          <a:srcRect l="18260" t="38318" r="23743" b="19948"/>
          <a:stretch/>
        </p:blipFill>
        <p:spPr>
          <a:xfrm rot="1224796">
            <a:off x="2651544" y="5697364"/>
            <a:ext cx="762436" cy="731520"/>
          </a:xfrm>
          <a:prstGeom prst="rect">
            <a:avLst/>
          </a:prstGeom>
        </p:spPr>
      </p:pic>
      <p:pic>
        <p:nvPicPr>
          <p:cNvPr id="47" name="Picture 46" descr="A yellow flower&#13;&#10;&#13;&#10;Description automatically generated">
            <a:extLst>
              <a:ext uri="{FF2B5EF4-FFF2-40B4-BE49-F238E27FC236}">
                <a16:creationId xmlns:a16="http://schemas.microsoft.com/office/drawing/2014/main" id="{694DF450-D04C-4143-BCD4-C6DA2C88225B}"/>
              </a:ext>
            </a:extLst>
          </p:cNvPr>
          <p:cNvPicPr>
            <a:picLocks noChangeAspect="1"/>
          </p:cNvPicPr>
          <p:nvPr/>
        </p:nvPicPr>
        <p:blipFill rotWithShape="1">
          <a:blip r:embed="rId13"/>
          <a:srcRect t="2952" b="11872"/>
          <a:stretch/>
        </p:blipFill>
        <p:spPr>
          <a:xfrm>
            <a:off x="6493551" y="219978"/>
            <a:ext cx="1035970" cy="1176536"/>
          </a:xfrm>
          <a:prstGeom prst="rect">
            <a:avLst/>
          </a:prstGeom>
        </p:spPr>
      </p:pic>
      <p:pic>
        <p:nvPicPr>
          <p:cNvPr id="49" name="Picture 48">
            <a:extLst>
              <a:ext uri="{FF2B5EF4-FFF2-40B4-BE49-F238E27FC236}">
                <a16:creationId xmlns:a16="http://schemas.microsoft.com/office/drawing/2014/main" id="{F6B44799-B550-3B4F-BAC9-78749E60EA28}"/>
              </a:ext>
            </a:extLst>
          </p:cNvPr>
          <p:cNvPicPr>
            <a:picLocks noChangeAspect="1"/>
          </p:cNvPicPr>
          <p:nvPr/>
        </p:nvPicPr>
        <p:blipFill rotWithShape="1">
          <a:blip r:embed="rId14"/>
          <a:srcRect l="36838" t="36924" r="42481" b="24993"/>
          <a:stretch/>
        </p:blipFill>
        <p:spPr>
          <a:xfrm>
            <a:off x="295486" y="5315665"/>
            <a:ext cx="1179098" cy="1221320"/>
          </a:xfrm>
          <a:prstGeom prst="rect">
            <a:avLst/>
          </a:prstGeom>
        </p:spPr>
      </p:pic>
      <p:pic>
        <p:nvPicPr>
          <p:cNvPr id="51" name="Picture 50" descr="A picture containing yellow, person&#13;&#10;&#13;&#10;Description automatically generated">
            <a:extLst>
              <a:ext uri="{FF2B5EF4-FFF2-40B4-BE49-F238E27FC236}">
                <a16:creationId xmlns:a16="http://schemas.microsoft.com/office/drawing/2014/main" id="{04C81BB0-9E6B-4646-97D6-0649E110E376}"/>
              </a:ext>
            </a:extLst>
          </p:cNvPr>
          <p:cNvPicPr>
            <a:picLocks noChangeAspect="1"/>
          </p:cNvPicPr>
          <p:nvPr/>
        </p:nvPicPr>
        <p:blipFill rotWithShape="1">
          <a:blip r:embed="rId15"/>
          <a:srcRect l="40223" t="19441" r="38342" b="46645"/>
          <a:stretch/>
        </p:blipFill>
        <p:spPr>
          <a:xfrm rot="21152850">
            <a:off x="1614598" y="5742533"/>
            <a:ext cx="821932" cy="731520"/>
          </a:xfrm>
          <a:prstGeom prst="rect">
            <a:avLst/>
          </a:prstGeom>
        </p:spPr>
      </p:pic>
      <p:pic>
        <p:nvPicPr>
          <p:cNvPr id="55" name="Picture 54" descr="A close up of a flower&#13;&#10;&#13;&#10;Description automatically generated">
            <a:extLst>
              <a:ext uri="{FF2B5EF4-FFF2-40B4-BE49-F238E27FC236}">
                <a16:creationId xmlns:a16="http://schemas.microsoft.com/office/drawing/2014/main" id="{A706165A-0725-2344-9509-D7AE3FA54A15}"/>
              </a:ext>
            </a:extLst>
          </p:cNvPr>
          <p:cNvPicPr>
            <a:picLocks noChangeAspect="1"/>
          </p:cNvPicPr>
          <p:nvPr/>
        </p:nvPicPr>
        <p:blipFill rotWithShape="1">
          <a:blip r:embed="rId16"/>
          <a:srcRect l="38655" t="36463" r="44050"/>
          <a:stretch/>
        </p:blipFill>
        <p:spPr>
          <a:xfrm>
            <a:off x="6524411" y="2747161"/>
            <a:ext cx="854263" cy="1765339"/>
          </a:xfrm>
          <a:prstGeom prst="rect">
            <a:avLst/>
          </a:prstGeom>
        </p:spPr>
      </p:pic>
      <p:pic>
        <p:nvPicPr>
          <p:cNvPr id="58" name="Picture 57" descr="A picture containing person, indoor, food, beverage&#13;&#10;&#13;&#10;Description automatically generated">
            <a:extLst>
              <a:ext uri="{FF2B5EF4-FFF2-40B4-BE49-F238E27FC236}">
                <a16:creationId xmlns:a16="http://schemas.microsoft.com/office/drawing/2014/main" id="{566EB23E-D557-5748-93EC-44D5999F07F5}"/>
              </a:ext>
            </a:extLst>
          </p:cNvPr>
          <p:cNvPicPr>
            <a:picLocks noChangeAspect="1"/>
          </p:cNvPicPr>
          <p:nvPr/>
        </p:nvPicPr>
        <p:blipFill rotWithShape="1">
          <a:blip r:embed="rId17"/>
          <a:srcRect l="42649" t="40586" r="43970" b="38191"/>
          <a:stretch/>
        </p:blipFill>
        <p:spPr>
          <a:xfrm rot="1290846">
            <a:off x="5742875" y="3700993"/>
            <a:ext cx="819885" cy="731520"/>
          </a:xfrm>
          <a:prstGeom prst="rect">
            <a:avLst/>
          </a:prstGeom>
        </p:spPr>
      </p:pic>
      <p:pic>
        <p:nvPicPr>
          <p:cNvPr id="60" name="Picture 59" descr="A picture containing person, indoor, holding, young&#13;&#10;&#13;&#10;Description automatically generated">
            <a:extLst>
              <a:ext uri="{FF2B5EF4-FFF2-40B4-BE49-F238E27FC236}">
                <a16:creationId xmlns:a16="http://schemas.microsoft.com/office/drawing/2014/main" id="{3626C35B-6084-574B-8FAF-C27CCC7896EA}"/>
              </a:ext>
            </a:extLst>
          </p:cNvPr>
          <p:cNvPicPr>
            <a:picLocks noChangeAspect="1"/>
          </p:cNvPicPr>
          <p:nvPr/>
        </p:nvPicPr>
        <p:blipFill rotWithShape="1">
          <a:blip r:embed="rId18"/>
          <a:srcRect l="44686" t="35859" r="43253" b="41961"/>
          <a:stretch/>
        </p:blipFill>
        <p:spPr>
          <a:xfrm>
            <a:off x="294241" y="2784524"/>
            <a:ext cx="1634312" cy="1690612"/>
          </a:xfrm>
          <a:prstGeom prst="rect">
            <a:avLst/>
          </a:prstGeom>
        </p:spPr>
      </p:pic>
      <p:pic>
        <p:nvPicPr>
          <p:cNvPr id="25" name="Picture 24" descr="A hand holding a banana&#13;&#10;&#13;&#10;Description automatically generated">
            <a:extLst>
              <a:ext uri="{FF2B5EF4-FFF2-40B4-BE49-F238E27FC236}">
                <a16:creationId xmlns:a16="http://schemas.microsoft.com/office/drawing/2014/main" id="{33E9D810-C058-B540-A56C-32CF0176E8D8}"/>
              </a:ext>
            </a:extLst>
          </p:cNvPr>
          <p:cNvPicPr>
            <a:picLocks noChangeAspect="1"/>
          </p:cNvPicPr>
          <p:nvPr/>
        </p:nvPicPr>
        <p:blipFill rotWithShape="1">
          <a:blip r:embed="rId19"/>
          <a:srcRect l="8855" t="25191" r="12100"/>
          <a:stretch/>
        </p:blipFill>
        <p:spPr>
          <a:xfrm>
            <a:off x="1494340" y="7995593"/>
            <a:ext cx="469367" cy="592283"/>
          </a:xfrm>
          <a:prstGeom prst="rect">
            <a:avLst/>
          </a:prstGeom>
        </p:spPr>
      </p:pic>
      <p:sp>
        <p:nvSpPr>
          <p:cNvPr id="68" name="TextBox 67">
            <a:extLst>
              <a:ext uri="{FF2B5EF4-FFF2-40B4-BE49-F238E27FC236}">
                <a16:creationId xmlns:a16="http://schemas.microsoft.com/office/drawing/2014/main" id="{95584FD1-7BAE-CF4D-ADAC-C5D245C48217}"/>
              </a:ext>
            </a:extLst>
          </p:cNvPr>
          <p:cNvSpPr txBox="1"/>
          <p:nvPr/>
        </p:nvSpPr>
        <p:spPr>
          <a:xfrm>
            <a:off x="4003939" y="2758284"/>
            <a:ext cx="2423293" cy="1015663"/>
          </a:xfrm>
          <a:prstGeom prst="rect">
            <a:avLst/>
          </a:prstGeom>
          <a:noFill/>
        </p:spPr>
        <p:txBody>
          <a:bodyPr wrap="square" rtlCol="0">
            <a:spAutoFit/>
          </a:bodyPr>
          <a:lstStyle/>
          <a:p>
            <a:r>
              <a:rPr lang="en-US" sz="1000" dirty="0">
                <a:latin typeface="Gisha" panose="020F0502020204030204" pitchFamily="34" charset="0"/>
                <a:cs typeface="Gisha" panose="020F0502020204030204" pitchFamily="34" charset="0"/>
              </a:rPr>
              <a:t>Carefully peel away the corolla of the female flower so that the ovary and stigmatic surface are exposed. Label a crossing-tag with female x male designators and the date </a:t>
            </a:r>
          </a:p>
          <a:p>
            <a:r>
              <a:rPr lang="en-US" sz="1000" dirty="0">
                <a:latin typeface="Gisha" panose="020F0502020204030204" pitchFamily="34" charset="0"/>
                <a:cs typeface="Gisha" panose="020F0502020204030204" pitchFamily="34" charset="0"/>
              </a:rPr>
              <a:t>of the cross.</a:t>
            </a:r>
          </a:p>
        </p:txBody>
      </p:sp>
      <p:sp>
        <p:nvSpPr>
          <p:cNvPr id="48" name="TextBox 47">
            <a:extLst>
              <a:ext uri="{FF2B5EF4-FFF2-40B4-BE49-F238E27FC236}">
                <a16:creationId xmlns:a16="http://schemas.microsoft.com/office/drawing/2014/main" id="{55511B40-80BA-3745-9805-8B605FC9C5F3}"/>
              </a:ext>
            </a:extLst>
          </p:cNvPr>
          <p:cNvSpPr txBox="1"/>
          <p:nvPr/>
        </p:nvSpPr>
        <p:spPr>
          <a:xfrm>
            <a:off x="200940" y="8903476"/>
            <a:ext cx="3334726" cy="1046440"/>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TIPS FROM THE PROS:</a:t>
            </a:r>
            <a:endParaRPr lang="en-US" sz="1000" dirty="0">
              <a:latin typeface="Gisha" panose="020F0502020204030204" pitchFamily="34" charset="0"/>
              <a:cs typeface="Gisha" panose="020F0502020204030204" pitchFamily="34" charset="0"/>
            </a:endParaRPr>
          </a:p>
          <a:p>
            <a:pPr marL="171450" indent="-171450">
              <a:buFont typeface="Arial" panose="020B0604020202020204" pitchFamily="34" charset="0"/>
              <a:buChar char="•"/>
            </a:pPr>
            <a:r>
              <a:rPr lang="en-US" sz="1000" dirty="0">
                <a:latin typeface="Gisha" panose="020F0502020204030204" pitchFamily="34" charset="0"/>
                <a:cs typeface="Gisha" panose="020F0502020204030204" pitchFamily="34" charset="0"/>
              </a:rPr>
              <a:t>Understand floral development of your cultivar; cucumbers can be monoecious, </a:t>
            </a:r>
            <a:r>
              <a:rPr lang="en-US" sz="1000" dirty="0" err="1">
                <a:latin typeface="Gisha" panose="020F0502020204030204" pitchFamily="34" charset="0"/>
                <a:cs typeface="Gisha" panose="020F0502020204030204" pitchFamily="34" charset="0"/>
              </a:rPr>
              <a:t>gynoecious</a:t>
            </a:r>
            <a:r>
              <a:rPr lang="en-US" sz="1000" dirty="0">
                <a:latin typeface="Gisha" panose="020F0502020204030204" pitchFamily="34" charset="0"/>
                <a:cs typeface="Gisha" panose="020F0502020204030204" pitchFamily="34" charset="0"/>
              </a:rPr>
              <a:t>, and even </a:t>
            </a:r>
            <a:r>
              <a:rPr lang="en-US" sz="1000" dirty="0" err="1">
                <a:latin typeface="Gisha" panose="020F0502020204030204" pitchFamily="34" charset="0"/>
                <a:cs typeface="Gisha" panose="020F0502020204030204" pitchFamily="34" charset="0"/>
              </a:rPr>
              <a:t>parthenocarpic</a:t>
            </a:r>
            <a:r>
              <a:rPr lang="en-US" sz="1000" dirty="0">
                <a:latin typeface="Gisha" panose="020F0502020204030204" pitchFamily="34" charset="0"/>
                <a:cs typeface="Gisha" panose="020F0502020204030204" pitchFamily="34" charset="0"/>
              </a:rPr>
              <a:t>! </a:t>
            </a:r>
          </a:p>
          <a:p>
            <a:pPr marL="171450" indent="-171450">
              <a:buFont typeface="Arial" panose="020B0604020202020204" pitchFamily="34" charset="0"/>
              <a:buChar char="•"/>
            </a:pPr>
            <a:r>
              <a:rPr lang="en-US" sz="1000" dirty="0">
                <a:latin typeface="Gisha" panose="020F0502020204030204" pitchFamily="34" charset="0"/>
                <a:cs typeface="Gisha" panose="020F0502020204030204" pitchFamily="34" charset="0"/>
              </a:rPr>
              <a:t>Avoid hot, dry conditions to increase pollen viability</a:t>
            </a:r>
          </a:p>
          <a:p>
            <a:pPr marL="171450" indent="-171450">
              <a:buFont typeface="Arial" panose="020B0604020202020204" pitchFamily="34" charset="0"/>
              <a:buChar char="•"/>
            </a:pPr>
            <a:r>
              <a:rPr lang="en-US" sz="1000" dirty="0">
                <a:latin typeface="Gisha" panose="020F0502020204030204" pitchFamily="34" charset="0"/>
                <a:cs typeface="Gisha" panose="020F0502020204030204" pitchFamily="34" charset="0"/>
              </a:rPr>
              <a:t>Pollinate cucumbers early (i.e. 9am – 11 am)</a:t>
            </a:r>
          </a:p>
        </p:txBody>
      </p:sp>
      <p:sp>
        <p:nvSpPr>
          <p:cNvPr id="52" name="TextBox 51">
            <a:extLst>
              <a:ext uri="{FF2B5EF4-FFF2-40B4-BE49-F238E27FC236}">
                <a16:creationId xmlns:a16="http://schemas.microsoft.com/office/drawing/2014/main" id="{89F89348-B1D7-9F40-A1F5-032F50185B13}"/>
              </a:ext>
            </a:extLst>
          </p:cNvPr>
          <p:cNvSpPr txBox="1"/>
          <p:nvPr/>
        </p:nvSpPr>
        <p:spPr>
          <a:xfrm>
            <a:off x="200940" y="1555224"/>
            <a:ext cx="6055995" cy="646331"/>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Cucumbers are often monoecious, having both male and female flowers on the same plant, but flowering can vary depending on the environment, timing, and cultivar.  They are out-crossing and depend on pollinators for successful fruit set.</a:t>
            </a:r>
          </a:p>
        </p:txBody>
      </p:sp>
      <p:sp>
        <p:nvSpPr>
          <p:cNvPr id="53" name="TextBox 52">
            <a:extLst>
              <a:ext uri="{FF2B5EF4-FFF2-40B4-BE49-F238E27FC236}">
                <a16:creationId xmlns:a16="http://schemas.microsoft.com/office/drawing/2014/main" id="{018BD58C-B8CE-BC40-9CE7-FE750F988CEF}"/>
              </a:ext>
            </a:extLst>
          </p:cNvPr>
          <p:cNvSpPr txBox="1"/>
          <p:nvPr/>
        </p:nvSpPr>
        <p:spPr>
          <a:xfrm>
            <a:off x="1939077" y="2712685"/>
            <a:ext cx="1802052" cy="1938992"/>
          </a:xfrm>
          <a:prstGeom prst="rect">
            <a:avLst/>
          </a:prstGeom>
          <a:noFill/>
        </p:spPr>
        <p:txBody>
          <a:bodyPr wrap="square" rtlCol="0">
            <a:spAutoFit/>
          </a:bodyPr>
          <a:lstStyle/>
          <a:p>
            <a:r>
              <a:rPr lang="en-US" sz="1000" dirty="0">
                <a:latin typeface="Gisha" panose="020F0502020204030204" pitchFamily="34" charset="0"/>
                <a:cs typeface="Gisha" panose="020F0502020204030204" pitchFamily="34" charset="0"/>
              </a:rPr>
              <a:t>Within a monoecious cultivar, male flowers will often appear first.  Female flowers are characterized by a slightly swollen pedicel containing the ovary (a mini cucumber). Look for female flowers that opened the same day as your cross. Remove any previously pollinated female flowers to avoid competition.</a:t>
            </a:r>
            <a:endParaRPr lang="en-US" sz="1035" dirty="0">
              <a:latin typeface="Gisha" panose="020F0502020204030204" pitchFamily="34" charset="0"/>
              <a:cs typeface="Gisha" panose="020F0502020204030204" pitchFamily="34" charset="0"/>
            </a:endParaRPr>
          </a:p>
        </p:txBody>
      </p:sp>
      <p:pic>
        <p:nvPicPr>
          <p:cNvPr id="45" name="Picture 44" descr="A yellow flower&#13;&#10;&#13;&#10;Description automatically generated">
            <a:extLst>
              <a:ext uri="{FF2B5EF4-FFF2-40B4-BE49-F238E27FC236}">
                <a16:creationId xmlns:a16="http://schemas.microsoft.com/office/drawing/2014/main" id="{3D2EF7D4-0A0D-C244-9867-6DEE55225623}"/>
              </a:ext>
            </a:extLst>
          </p:cNvPr>
          <p:cNvPicPr>
            <a:picLocks noChangeAspect="1"/>
          </p:cNvPicPr>
          <p:nvPr/>
        </p:nvPicPr>
        <p:blipFill rotWithShape="1">
          <a:blip r:embed="rId20"/>
          <a:srcRect t="27734" r="2582" b="3289"/>
          <a:stretch/>
        </p:blipFill>
        <p:spPr>
          <a:xfrm rot="20712456">
            <a:off x="401936" y="4969641"/>
            <a:ext cx="514611" cy="485826"/>
          </a:xfrm>
          <a:prstGeom prst="rect">
            <a:avLst/>
          </a:prstGeom>
        </p:spPr>
      </p:pic>
      <p:sp>
        <p:nvSpPr>
          <p:cNvPr id="54" name="TextBox 53">
            <a:extLst>
              <a:ext uri="{FF2B5EF4-FFF2-40B4-BE49-F238E27FC236}">
                <a16:creationId xmlns:a16="http://schemas.microsoft.com/office/drawing/2014/main" id="{03952B18-BC95-A641-846D-7988B84DEEF6}"/>
              </a:ext>
            </a:extLst>
          </p:cNvPr>
          <p:cNvSpPr txBox="1"/>
          <p:nvPr/>
        </p:nvSpPr>
        <p:spPr>
          <a:xfrm>
            <a:off x="970039" y="4861837"/>
            <a:ext cx="2770699" cy="400110"/>
          </a:xfrm>
          <a:prstGeom prst="rect">
            <a:avLst/>
          </a:prstGeom>
          <a:noFill/>
        </p:spPr>
        <p:txBody>
          <a:bodyPr wrap="square" rtlCol="0">
            <a:spAutoFit/>
          </a:bodyPr>
          <a:lstStyle/>
          <a:p>
            <a:r>
              <a:rPr lang="en-US" sz="1000" dirty="0">
                <a:latin typeface="Gisha" panose="020F0502020204030204" pitchFamily="34" charset="0"/>
                <a:cs typeface="Gisha" panose="020F0502020204030204" pitchFamily="34" charset="0"/>
              </a:rPr>
              <a:t>Identify a newly opened male flower with pollen-bearing anthers and remove it. Gently </a:t>
            </a:r>
            <a:endParaRPr lang="en-US" sz="1035" dirty="0">
              <a:latin typeface="Gisha" panose="020F0502020204030204" pitchFamily="34" charset="0"/>
              <a:cs typeface="Gisha" panose="020F0502020204030204" pitchFamily="34" charset="0"/>
            </a:endParaRPr>
          </a:p>
        </p:txBody>
      </p:sp>
      <p:sp>
        <p:nvSpPr>
          <p:cNvPr id="56" name="TextBox 55">
            <a:extLst>
              <a:ext uri="{FF2B5EF4-FFF2-40B4-BE49-F238E27FC236}">
                <a16:creationId xmlns:a16="http://schemas.microsoft.com/office/drawing/2014/main" id="{A724FDE2-5E8A-FB4A-8D2C-BCCC9440FF0D}"/>
              </a:ext>
            </a:extLst>
          </p:cNvPr>
          <p:cNvSpPr txBox="1"/>
          <p:nvPr/>
        </p:nvSpPr>
        <p:spPr>
          <a:xfrm>
            <a:off x="1474583" y="5167107"/>
            <a:ext cx="2179435" cy="553998"/>
          </a:xfrm>
          <a:prstGeom prst="rect">
            <a:avLst/>
          </a:prstGeom>
          <a:noFill/>
        </p:spPr>
        <p:txBody>
          <a:bodyPr wrap="square" rtlCol="0">
            <a:spAutoFit/>
          </a:bodyPr>
          <a:lstStyle/>
          <a:p>
            <a:r>
              <a:rPr lang="en-US" sz="1000" dirty="0">
                <a:latin typeface="Gisha" panose="020F0502020204030204" pitchFamily="34" charset="0"/>
                <a:cs typeface="Gisha" panose="020F0502020204030204" pitchFamily="34" charset="0"/>
              </a:rPr>
              <a:t>fold back the corolla so that the stamens and anthers are easily accessible.</a:t>
            </a:r>
            <a:endParaRPr lang="en-US" sz="1035" dirty="0">
              <a:latin typeface="Gisha" panose="020F0502020204030204" pitchFamily="34" charset="0"/>
              <a:cs typeface="Gisha" panose="020F0502020204030204" pitchFamily="34" charset="0"/>
            </a:endParaRPr>
          </a:p>
        </p:txBody>
      </p:sp>
      <p:sp>
        <p:nvSpPr>
          <p:cNvPr id="57" name="TextBox 56">
            <a:extLst>
              <a:ext uri="{FF2B5EF4-FFF2-40B4-BE49-F238E27FC236}">
                <a16:creationId xmlns:a16="http://schemas.microsoft.com/office/drawing/2014/main" id="{3DF6FB52-23C8-6E45-8EDC-9F8342F24980}"/>
              </a:ext>
            </a:extLst>
          </p:cNvPr>
          <p:cNvSpPr txBox="1"/>
          <p:nvPr/>
        </p:nvSpPr>
        <p:spPr>
          <a:xfrm>
            <a:off x="4020089" y="3693211"/>
            <a:ext cx="895042" cy="861774"/>
          </a:xfrm>
          <a:prstGeom prst="rect">
            <a:avLst/>
          </a:prstGeom>
          <a:noFill/>
        </p:spPr>
        <p:txBody>
          <a:bodyPr wrap="square" rtlCol="0">
            <a:spAutoFit/>
          </a:bodyPr>
          <a:lstStyle/>
          <a:p>
            <a:r>
              <a:rPr lang="en-US" sz="1000" dirty="0">
                <a:latin typeface="Gisha" panose="020F0502020204030204" pitchFamily="34" charset="0"/>
                <a:cs typeface="Gisha" panose="020F0502020204030204" pitchFamily="34" charset="0"/>
              </a:rPr>
              <a:t>Adhere the tag to the pedicel at the base of the ovary.</a:t>
            </a:r>
          </a:p>
        </p:txBody>
      </p:sp>
      <p:sp>
        <p:nvSpPr>
          <p:cNvPr id="59" name="TextBox 58">
            <a:extLst>
              <a:ext uri="{FF2B5EF4-FFF2-40B4-BE49-F238E27FC236}">
                <a16:creationId xmlns:a16="http://schemas.microsoft.com/office/drawing/2014/main" id="{2818AD6A-2DD6-9348-84B0-8C7ED301375B}"/>
              </a:ext>
            </a:extLst>
          </p:cNvPr>
          <p:cNvSpPr txBox="1"/>
          <p:nvPr/>
        </p:nvSpPr>
        <p:spPr>
          <a:xfrm>
            <a:off x="3985287" y="4858141"/>
            <a:ext cx="929843" cy="1169551"/>
          </a:xfrm>
          <a:prstGeom prst="rect">
            <a:avLst/>
          </a:prstGeom>
          <a:noFill/>
        </p:spPr>
        <p:txBody>
          <a:bodyPr wrap="square" rtlCol="0">
            <a:spAutoFit/>
          </a:bodyPr>
          <a:lstStyle/>
          <a:p>
            <a:r>
              <a:rPr lang="en-US" sz="1000" dirty="0">
                <a:latin typeface="Gisha" panose="020F0502020204030204" pitchFamily="34" charset="0"/>
                <a:cs typeface="Gisha" panose="020F0502020204030204" pitchFamily="34" charset="0"/>
              </a:rPr>
              <a:t>Gently transfer the pollen to the exposed stigma of the female flower by</a:t>
            </a:r>
            <a:endParaRPr lang="en-US" sz="1035" dirty="0">
              <a:latin typeface="Gisha" panose="020F0502020204030204" pitchFamily="34" charset="0"/>
              <a:cs typeface="Gisha" panose="020F0502020204030204" pitchFamily="34" charset="0"/>
            </a:endParaRPr>
          </a:p>
        </p:txBody>
      </p:sp>
      <p:sp>
        <p:nvSpPr>
          <p:cNvPr id="61" name="TextBox 60">
            <a:extLst>
              <a:ext uri="{FF2B5EF4-FFF2-40B4-BE49-F238E27FC236}">
                <a16:creationId xmlns:a16="http://schemas.microsoft.com/office/drawing/2014/main" id="{D790BD92-2EA0-F040-9DF4-F9A521C07C0E}"/>
              </a:ext>
            </a:extLst>
          </p:cNvPr>
          <p:cNvSpPr txBox="1"/>
          <p:nvPr/>
        </p:nvSpPr>
        <p:spPr>
          <a:xfrm>
            <a:off x="3984023" y="5953180"/>
            <a:ext cx="3387372" cy="707886"/>
          </a:xfrm>
          <a:prstGeom prst="rect">
            <a:avLst/>
          </a:prstGeom>
          <a:noFill/>
        </p:spPr>
        <p:txBody>
          <a:bodyPr wrap="square" rtlCol="0">
            <a:spAutoFit/>
          </a:bodyPr>
          <a:lstStyle/>
          <a:p>
            <a:r>
              <a:rPr lang="en-US" sz="1000" dirty="0">
                <a:latin typeface="Gisha" panose="020F0502020204030204" pitchFamily="34" charset="0"/>
                <a:cs typeface="Gisha" panose="020F0502020204030204" pitchFamily="34" charset="0"/>
              </a:rPr>
              <a:t>rotating the male anthers to dislodge the pollen. You may be able to see the pollen adhere to the stigmatic surface. This may be repeated with several male flowers to ensure adequate pollen transfer.</a:t>
            </a:r>
            <a:endParaRPr lang="en-US" sz="1035" dirty="0">
              <a:latin typeface="Gisha" panose="020F0502020204030204" pitchFamily="34" charset="0"/>
              <a:cs typeface="Gisha" panose="020F0502020204030204" pitchFamily="34" charset="0"/>
            </a:endParaRPr>
          </a:p>
        </p:txBody>
      </p:sp>
      <p:sp>
        <p:nvSpPr>
          <p:cNvPr id="69" name="TextBox 68">
            <a:extLst>
              <a:ext uri="{FF2B5EF4-FFF2-40B4-BE49-F238E27FC236}">
                <a16:creationId xmlns:a16="http://schemas.microsoft.com/office/drawing/2014/main" id="{CAC8A11B-75FB-D14A-82B6-91387D096BAD}"/>
              </a:ext>
            </a:extLst>
          </p:cNvPr>
          <p:cNvSpPr txBox="1"/>
          <p:nvPr/>
        </p:nvSpPr>
        <p:spPr>
          <a:xfrm>
            <a:off x="215454" y="6843277"/>
            <a:ext cx="3334726" cy="707886"/>
          </a:xfrm>
          <a:prstGeom prst="rect">
            <a:avLst/>
          </a:prstGeom>
          <a:noFill/>
        </p:spPr>
        <p:txBody>
          <a:bodyPr wrap="square" rtlCol="0">
            <a:spAutoFit/>
          </a:bodyPr>
          <a:lstStyle/>
          <a:p>
            <a:r>
              <a:rPr lang="en-US" sz="1000" dirty="0">
                <a:latin typeface="Gisha" panose="020F0502020204030204" pitchFamily="34" charset="0"/>
                <a:cs typeface="Gisha" panose="020F0502020204030204" pitchFamily="34" charset="0"/>
              </a:rPr>
              <a:t>Covering the freshly pollinated stigma with a gelatin cap will keep the humidity around the stigma high and aid in pollen growth.  Wrap the male flower around the female stigma and ovary. Slide a gelatin cap or bag over</a:t>
            </a:r>
            <a:endParaRPr lang="en-US" sz="1035" dirty="0">
              <a:latin typeface="Gisha" panose="020F0502020204030204" pitchFamily="34" charset="0"/>
              <a:cs typeface="Gisha" panose="020F0502020204030204" pitchFamily="34" charset="0"/>
            </a:endParaRPr>
          </a:p>
        </p:txBody>
      </p:sp>
      <p:sp>
        <p:nvSpPr>
          <p:cNvPr id="70" name="TextBox 69">
            <a:extLst>
              <a:ext uri="{FF2B5EF4-FFF2-40B4-BE49-F238E27FC236}">
                <a16:creationId xmlns:a16="http://schemas.microsoft.com/office/drawing/2014/main" id="{13C4EC84-A029-1A47-82CE-8E765CE91A6D}"/>
              </a:ext>
            </a:extLst>
          </p:cNvPr>
          <p:cNvSpPr txBox="1"/>
          <p:nvPr/>
        </p:nvSpPr>
        <p:spPr>
          <a:xfrm>
            <a:off x="6212809" y="6874352"/>
            <a:ext cx="1284468" cy="1785104"/>
          </a:xfrm>
          <a:prstGeom prst="rect">
            <a:avLst/>
          </a:prstGeom>
          <a:noFill/>
        </p:spPr>
        <p:txBody>
          <a:bodyPr wrap="square" rtlCol="0">
            <a:spAutoFit/>
          </a:bodyPr>
          <a:lstStyle/>
          <a:p>
            <a:r>
              <a:rPr lang="en-US" sz="1000" dirty="0">
                <a:latin typeface="Gisha" panose="020F0502020204030204" pitchFamily="34" charset="0"/>
                <a:cs typeface="Gisha" panose="020F0502020204030204" pitchFamily="34" charset="0"/>
              </a:rPr>
              <a:t>Fruit will mature within 45-60 days, at which point seed may be harvested. Follow good seed stewardship practices, using clean harvesting and storage practices to obtain clean, safe seed.</a:t>
            </a:r>
            <a:endParaRPr lang="en-US" sz="1035" dirty="0">
              <a:latin typeface="Gisha" panose="020F0502020204030204" pitchFamily="34" charset="0"/>
              <a:cs typeface="Gisha" panose="020F0502020204030204" pitchFamily="34" charset="0"/>
            </a:endParaRPr>
          </a:p>
        </p:txBody>
      </p:sp>
      <p:sp>
        <p:nvSpPr>
          <p:cNvPr id="71" name="TextBox 70">
            <a:extLst>
              <a:ext uri="{FF2B5EF4-FFF2-40B4-BE49-F238E27FC236}">
                <a16:creationId xmlns:a16="http://schemas.microsoft.com/office/drawing/2014/main" id="{A979A788-DF6D-A84A-89DF-34AF56416319}"/>
              </a:ext>
            </a:extLst>
          </p:cNvPr>
          <p:cNvSpPr txBox="1"/>
          <p:nvPr/>
        </p:nvSpPr>
        <p:spPr>
          <a:xfrm>
            <a:off x="215454" y="7470832"/>
            <a:ext cx="1809640" cy="553998"/>
          </a:xfrm>
          <a:prstGeom prst="rect">
            <a:avLst/>
          </a:prstGeom>
          <a:noFill/>
        </p:spPr>
        <p:txBody>
          <a:bodyPr wrap="square" rtlCol="0">
            <a:spAutoFit/>
          </a:bodyPr>
          <a:lstStyle/>
          <a:p>
            <a:r>
              <a:rPr lang="en-US" sz="1000" dirty="0">
                <a:latin typeface="Gisha" panose="020F0502020204030204" pitchFamily="34" charset="0"/>
                <a:cs typeface="Gisha" panose="020F0502020204030204" pitchFamily="34" charset="0"/>
              </a:rPr>
              <a:t>both the male and female flowers. The cap will fall off as the fruit matures.</a:t>
            </a:r>
            <a:endParaRPr lang="en-US" sz="1035" dirty="0">
              <a:latin typeface="Gisha" panose="020F0502020204030204" pitchFamily="34" charset="0"/>
              <a:cs typeface="Gisha" panose="020F0502020204030204" pitchFamily="34" charset="0"/>
            </a:endParaRPr>
          </a:p>
        </p:txBody>
      </p:sp>
      <p:cxnSp>
        <p:nvCxnSpPr>
          <p:cNvPr id="72" name="Straight Arrow Connector 71">
            <a:extLst>
              <a:ext uri="{FF2B5EF4-FFF2-40B4-BE49-F238E27FC236}">
                <a16:creationId xmlns:a16="http://schemas.microsoft.com/office/drawing/2014/main" id="{1BF66086-8F5F-DB4A-9F23-534572E0F4A4}"/>
              </a:ext>
            </a:extLst>
          </p:cNvPr>
          <p:cNvCxnSpPr>
            <a:cxnSpLocks/>
            <a:stCxn id="74" idx="0"/>
          </p:cNvCxnSpPr>
          <p:nvPr/>
        </p:nvCxnSpPr>
        <p:spPr>
          <a:xfrm flipV="1">
            <a:off x="6643057" y="866945"/>
            <a:ext cx="184475" cy="797654"/>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E265B90C-7C9A-D14E-9E65-7D99D6273EBE}"/>
              </a:ext>
            </a:extLst>
          </p:cNvPr>
          <p:cNvCxnSpPr>
            <a:cxnSpLocks/>
            <a:stCxn id="75" idx="0"/>
          </p:cNvCxnSpPr>
          <p:nvPr/>
        </p:nvCxnSpPr>
        <p:spPr>
          <a:xfrm flipH="1" flipV="1">
            <a:off x="7022995" y="793805"/>
            <a:ext cx="223790" cy="1146252"/>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B052B0EF-7CD9-1841-91F5-3A834303D188}"/>
              </a:ext>
            </a:extLst>
          </p:cNvPr>
          <p:cNvSpPr txBox="1"/>
          <p:nvPr/>
        </p:nvSpPr>
        <p:spPr>
          <a:xfrm>
            <a:off x="6159006" y="1664599"/>
            <a:ext cx="968102" cy="253916"/>
          </a:xfrm>
          <a:prstGeom prst="rect">
            <a:avLst/>
          </a:prstGeom>
          <a:noFill/>
        </p:spPr>
        <p:txBody>
          <a:bodyPr wrap="square" rtlCol="0">
            <a:spAutoFit/>
          </a:bodyPr>
          <a:lstStyle/>
          <a:p>
            <a:pPr algn="ctr"/>
            <a:r>
              <a:rPr lang="en-US" sz="1050" b="1" dirty="0">
                <a:latin typeface="Gisha" panose="020F0502020204030204" pitchFamily="34" charset="0"/>
                <a:cs typeface="Gisha" panose="020F0502020204030204" pitchFamily="34" charset="0"/>
              </a:rPr>
              <a:t>COROLLA</a:t>
            </a:r>
          </a:p>
        </p:txBody>
      </p:sp>
      <p:sp>
        <p:nvSpPr>
          <p:cNvPr id="75" name="TextBox 74">
            <a:extLst>
              <a:ext uri="{FF2B5EF4-FFF2-40B4-BE49-F238E27FC236}">
                <a16:creationId xmlns:a16="http://schemas.microsoft.com/office/drawing/2014/main" id="{7FD3D074-9F12-F749-8A3D-59B34420C121}"/>
              </a:ext>
            </a:extLst>
          </p:cNvPr>
          <p:cNvSpPr txBox="1"/>
          <p:nvPr/>
        </p:nvSpPr>
        <p:spPr>
          <a:xfrm>
            <a:off x="6835471" y="1940057"/>
            <a:ext cx="822628" cy="253916"/>
          </a:xfrm>
          <a:prstGeom prst="rect">
            <a:avLst/>
          </a:prstGeom>
          <a:noFill/>
        </p:spPr>
        <p:txBody>
          <a:bodyPr wrap="square" rtlCol="0">
            <a:spAutoFit/>
          </a:bodyPr>
          <a:lstStyle/>
          <a:p>
            <a:pPr algn="ctr"/>
            <a:r>
              <a:rPr lang="en-US" sz="1050" b="1" dirty="0">
                <a:latin typeface="Gisha" panose="020F0502020204030204" pitchFamily="34" charset="0"/>
                <a:cs typeface="Gisha" panose="020F0502020204030204" pitchFamily="34" charset="0"/>
              </a:rPr>
              <a:t>STIGMA</a:t>
            </a:r>
          </a:p>
        </p:txBody>
      </p:sp>
      <p:grpSp>
        <p:nvGrpSpPr>
          <p:cNvPr id="64" name="Group 63">
            <a:extLst>
              <a:ext uri="{FF2B5EF4-FFF2-40B4-BE49-F238E27FC236}">
                <a16:creationId xmlns:a16="http://schemas.microsoft.com/office/drawing/2014/main" id="{A30BB765-FD50-6442-81F1-A46E175759BD}"/>
              </a:ext>
            </a:extLst>
          </p:cNvPr>
          <p:cNvGrpSpPr/>
          <p:nvPr/>
        </p:nvGrpSpPr>
        <p:grpSpPr>
          <a:xfrm>
            <a:off x="4003939" y="8893592"/>
            <a:ext cx="3494269" cy="986494"/>
            <a:chOff x="3997586" y="8875634"/>
            <a:chExt cx="3494269" cy="986494"/>
          </a:xfrm>
        </p:grpSpPr>
        <p:pic>
          <p:nvPicPr>
            <p:cNvPr id="65" name="Picture 64">
              <a:extLst>
                <a:ext uri="{FF2B5EF4-FFF2-40B4-BE49-F238E27FC236}">
                  <a16:creationId xmlns:a16="http://schemas.microsoft.com/office/drawing/2014/main" id="{EFA7A1A2-E692-4342-8213-ABBE1D2B0F1C}"/>
                </a:ext>
              </a:extLst>
            </p:cNvPr>
            <p:cNvPicPr>
              <a:picLocks noChangeAspect="1"/>
            </p:cNvPicPr>
            <p:nvPr/>
          </p:nvPicPr>
          <p:blipFill rotWithShape="1">
            <a:blip r:embed="rId21"/>
            <a:srcRect l="7142" t="6431" r="67247" b="40238"/>
            <a:stretch/>
          </p:blipFill>
          <p:spPr>
            <a:xfrm>
              <a:off x="4369602" y="9214606"/>
              <a:ext cx="961325" cy="304236"/>
            </a:xfrm>
            <a:prstGeom prst="rect">
              <a:avLst/>
            </a:prstGeom>
            <a:ln>
              <a:noFill/>
            </a:ln>
          </p:spPr>
        </p:pic>
        <p:pic>
          <p:nvPicPr>
            <p:cNvPr id="66" name="Picture 65">
              <a:extLst>
                <a:ext uri="{FF2B5EF4-FFF2-40B4-BE49-F238E27FC236}">
                  <a16:creationId xmlns:a16="http://schemas.microsoft.com/office/drawing/2014/main" id="{4035A6D5-87FE-704A-A714-9885BD5C3C45}"/>
                </a:ext>
              </a:extLst>
            </p:cNvPr>
            <p:cNvPicPr>
              <a:picLocks noChangeAspect="1"/>
            </p:cNvPicPr>
            <p:nvPr/>
          </p:nvPicPr>
          <p:blipFill>
            <a:blip r:embed="rId22"/>
            <a:stretch>
              <a:fillRect/>
            </a:stretch>
          </p:blipFill>
          <p:spPr>
            <a:xfrm>
              <a:off x="5812612" y="9113057"/>
              <a:ext cx="1679243" cy="500059"/>
            </a:xfrm>
            <a:prstGeom prst="rect">
              <a:avLst/>
            </a:prstGeom>
          </p:spPr>
        </p:pic>
        <p:sp>
          <p:nvSpPr>
            <p:cNvPr id="67" name="TextBox 66">
              <a:extLst>
                <a:ext uri="{FF2B5EF4-FFF2-40B4-BE49-F238E27FC236}">
                  <a16:creationId xmlns:a16="http://schemas.microsoft.com/office/drawing/2014/main" id="{74C2CA87-9965-D340-8EC5-C6AFC56B44E8}"/>
                </a:ext>
              </a:extLst>
            </p:cNvPr>
            <p:cNvSpPr txBox="1"/>
            <p:nvPr/>
          </p:nvSpPr>
          <p:spPr>
            <a:xfrm>
              <a:off x="3997586" y="9523574"/>
              <a:ext cx="1866901" cy="338554"/>
            </a:xfrm>
            <a:prstGeom prst="rect">
              <a:avLst/>
            </a:prstGeom>
            <a:noFill/>
          </p:spPr>
          <p:txBody>
            <a:bodyPr wrap="square" rtlCol="0">
              <a:spAutoFit/>
            </a:bodyPr>
            <a:lstStyle/>
            <a:p>
              <a:pPr algn="ctr"/>
              <a:r>
                <a:rPr lang="en-US" sz="800" b="1" dirty="0">
                  <a:latin typeface="Gisha" panose="020F0502020204030204" pitchFamily="34" charset="0"/>
                  <a:cs typeface="Gisha" panose="020F0502020204030204" pitchFamily="34" charset="0"/>
                </a:rPr>
                <a:t>NORTHERN ORGANIC VEGETABLE IMPROVEMENT COOPERATIVE</a:t>
              </a:r>
              <a:endParaRPr lang="en-US" sz="500" dirty="0">
                <a:latin typeface="Gisha" panose="020F0502020204030204" pitchFamily="34" charset="0"/>
                <a:cs typeface="Gisha" panose="020F0502020204030204" pitchFamily="34" charset="0"/>
              </a:endParaRPr>
            </a:p>
          </p:txBody>
        </p:sp>
        <p:sp>
          <p:nvSpPr>
            <p:cNvPr id="76" name="TextBox 75">
              <a:extLst>
                <a:ext uri="{FF2B5EF4-FFF2-40B4-BE49-F238E27FC236}">
                  <a16:creationId xmlns:a16="http://schemas.microsoft.com/office/drawing/2014/main" id="{79B0DC62-72FB-A947-9A10-565D7A44BF5E}"/>
                </a:ext>
              </a:extLst>
            </p:cNvPr>
            <p:cNvSpPr txBox="1"/>
            <p:nvPr/>
          </p:nvSpPr>
          <p:spPr>
            <a:xfrm>
              <a:off x="5797082" y="9543465"/>
              <a:ext cx="1679244" cy="276999"/>
            </a:xfrm>
            <a:prstGeom prst="rect">
              <a:avLst/>
            </a:prstGeom>
            <a:noFill/>
          </p:spPr>
          <p:txBody>
            <a:bodyPr wrap="square" rtlCol="0">
              <a:spAutoFit/>
            </a:bodyPr>
            <a:lstStyle/>
            <a:p>
              <a:pPr algn="ctr"/>
              <a:r>
                <a:rPr lang="en-US" sz="600" dirty="0">
                  <a:latin typeface="Gisha" panose="020F0502020204030204" pitchFamily="34" charset="0"/>
                  <a:cs typeface="Gisha" panose="020F0502020204030204" pitchFamily="34" charset="0"/>
                </a:rPr>
                <a:t>Photos and design by: H. Swegarden</a:t>
              </a:r>
            </a:p>
            <a:p>
              <a:pPr algn="ctr"/>
              <a:r>
                <a:rPr lang="en-US" sz="600" dirty="0">
                  <a:latin typeface="Gisha" panose="020F0502020204030204" pitchFamily="34" charset="0"/>
                  <a:cs typeface="Gisha" panose="020F0502020204030204" pitchFamily="34" charset="0"/>
                </a:rPr>
                <a:t>Demonstration by: P. Reeves (</a:t>
              </a:r>
              <a:r>
                <a:rPr lang="en-US" sz="600" dirty="0" err="1">
                  <a:latin typeface="Gisha" panose="020F0502020204030204" pitchFamily="34" charset="0"/>
                  <a:cs typeface="Gisha" panose="020F0502020204030204" pitchFamily="34" charset="0"/>
                </a:rPr>
                <a:t>Mazourek</a:t>
              </a:r>
              <a:r>
                <a:rPr lang="en-US" sz="600" dirty="0">
                  <a:latin typeface="Gisha" panose="020F0502020204030204" pitchFamily="34" charset="0"/>
                  <a:cs typeface="Gisha" panose="020F0502020204030204" pitchFamily="34" charset="0"/>
                </a:rPr>
                <a:t> Lab)</a:t>
              </a:r>
            </a:p>
          </p:txBody>
        </p:sp>
        <p:sp>
          <p:nvSpPr>
            <p:cNvPr id="77" name="TextBox 76">
              <a:extLst>
                <a:ext uri="{FF2B5EF4-FFF2-40B4-BE49-F238E27FC236}">
                  <a16:creationId xmlns:a16="http://schemas.microsoft.com/office/drawing/2014/main" id="{42EA9325-B1C1-F24E-860D-7408FA06AA7D}"/>
                </a:ext>
              </a:extLst>
            </p:cNvPr>
            <p:cNvSpPr txBox="1"/>
            <p:nvPr/>
          </p:nvSpPr>
          <p:spPr>
            <a:xfrm>
              <a:off x="3997586" y="8875634"/>
              <a:ext cx="2899073"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THIS PROJECT WAS SUPPORTED BY:</a:t>
              </a:r>
              <a:endParaRPr lang="en-US" sz="1000" dirty="0">
                <a:latin typeface="Gisha" panose="020F0502020204030204" pitchFamily="34" charset="0"/>
                <a:cs typeface="Gisha" panose="020F0502020204030204" pitchFamily="34" charset="0"/>
              </a:endParaRPr>
            </a:p>
          </p:txBody>
        </p:sp>
      </p:grpSp>
    </p:spTree>
    <p:extLst>
      <p:ext uri="{BB962C8B-B14F-4D97-AF65-F5344CB8AC3E}">
        <p14:creationId xmlns:p14="http://schemas.microsoft.com/office/powerpoint/2010/main" val="39820013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566</TotalTime>
  <Words>438</Words>
  <Application>Microsoft Macintosh PowerPoint</Application>
  <PresentationFormat>Custom</PresentationFormat>
  <Paragraphs>31</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Gisha</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Swegarden</dc:creator>
  <cp:lastModifiedBy>Hannah Swegarden</cp:lastModifiedBy>
  <cp:revision>39</cp:revision>
  <cp:lastPrinted>2019-06-27T21:07:48Z</cp:lastPrinted>
  <dcterms:created xsi:type="dcterms:W3CDTF">2019-01-24T14:11:53Z</dcterms:created>
  <dcterms:modified xsi:type="dcterms:W3CDTF">2020-06-16T16:04:31Z</dcterms:modified>
</cp:coreProperties>
</file>