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60"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a:srgbClr val="B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854"/>
    <p:restoredTop sz="96327"/>
  </p:normalViewPr>
  <p:slideViewPr>
    <p:cSldViewPr snapToGrid="0" snapToObjects="1">
      <p:cViewPr>
        <p:scale>
          <a:sx n="279" d="100"/>
          <a:sy n="279" d="100"/>
        </p:scale>
        <p:origin x="-2440" y="-110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E8B3EC-A8F9-8D49-AE12-C891E15FCF6E}" type="datetimeFigureOut">
              <a:rPr lang="en-US" smtClean="0"/>
              <a:t>6/16/20</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7D730-8ACC-C14F-A8EF-9780A1B9FC06}" type="slidenum">
              <a:rPr lang="en-US" smtClean="0"/>
              <a:t>‹#›</a:t>
            </a:fld>
            <a:endParaRPr lang="en-US"/>
          </a:p>
        </p:txBody>
      </p:sp>
    </p:spTree>
    <p:extLst>
      <p:ext uri="{BB962C8B-B14F-4D97-AF65-F5344CB8AC3E}">
        <p14:creationId xmlns:p14="http://schemas.microsoft.com/office/powerpoint/2010/main" val="113914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7D730-8ACC-C14F-A8EF-9780A1B9FC06}" type="slidenum">
              <a:rPr lang="en-US" smtClean="0"/>
              <a:t>1</a:t>
            </a:fld>
            <a:endParaRPr lang="en-US"/>
          </a:p>
        </p:txBody>
      </p:sp>
    </p:spTree>
    <p:extLst>
      <p:ext uri="{BB962C8B-B14F-4D97-AF65-F5344CB8AC3E}">
        <p14:creationId xmlns:p14="http://schemas.microsoft.com/office/powerpoint/2010/main" val="1448024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52970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923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193386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780689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2256291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3C8D69-7575-3F45-9F37-33B3F65DB00D}"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2525820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3C8D69-7575-3F45-9F37-33B3F65DB00D}" type="datetimeFigureOut">
              <a:rPr lang="en-US" smtClean="0"/>
              <a:t>6/16/20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112664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3C8D69-7575-3F45-9F37-33B3F65DB00D}" type="datetimeFigureOut">
              <a:rPr lang="en-US" smtClean="0"/>
              <a:t>6/16/20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57099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3C8D69-7575-3F45-9F37-33B3F65DB00D}" type="datetimeFigureOut">
              <a:rPr lang="en-US" smtClean="0"/>
              <a:t>6/16/20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1375153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433C8D69-7575-3F45-9F37-33B3F65DB00D}"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427191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433C8D69-7575-3F45-9F37-33B3F65DB00D}"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919965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433C8D69-7575-3F45-9F37-33B3F65DB00D}" type="datetimeFigureOut">
              <a:rPr lang="en-US" smtClean="0"/>
              <a:t>6/16/20</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BE96930-298C-B641-B510-5E9F137EA750}" type="slidenum">
              <a:rPr lang="en-US" smtClean="0"/>
              <a:t>‹#›</a:t>
            </a:fld>
            <a:endParaRPr lang="en-US"/>
          </a:p>
        </p:txBody>
      </p:sp>
    </p:spTree>
    <p:extLst>
      <p:ext uri="{BB962C8B-B14F-4D97-AF65-F5344CB8AC3E}">
        <p14:creationId xmlns:p14="http://schemas.microsoft.com/office/powerpoint/2010/main" val="39866108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18" Type="http://schemas.openxmlformats.org/officeDocument/2006/relationships/image" Target="../media/image16.jpg"/><Relationship Id="rId3" Type="http://schemas.openxmlformats.org/officeDocument/2006/relationships/image" Target="../media/image1.jpg"/><Relationship Id="rId21" Type="http://schemas.openxmlformats.org/officeDocument/2006/relationships/image" Target="../media/image19.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1.xml"/><Relationship Id="rId16" Type="http://schemas.openxmlformats.org/officeDocument/2006/relationships/image" Target="../media/image14.jpg"/><Relationship Id="rId20" Type="http://schemas.openxmlformats.org/officeDocument/2006/relationships/image" Target="../media/image18.tiff"/><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g"/><Relationship Id="rId10" Type="http://schemas.openxmlformats.org/officeDocument/2006/relationships/image" Target="../media/image8.jpg"/><Relationship Id="rId19" Type="http://schemas.openxmlformats.org/officeDocument/2006/relationships/image" Target="../media/image17.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 Id="rId22"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1BFAFC-F84B-6949-9CB4-268C8AEAD9CF}"/>
              </a:ext>
            </a:extLst>
          </p:cNvPr>
          <p:cNvSpPr/>
          <p:nvPr/>
        </p:nvSpPr>
        <p:spPr>
          <a:xfrm>
            <a:off x="114300" y="96252"/>
            <a:ext cx="7543800" cy="1371600"/>
          </a:xfrm>
          <a:prstGeom prst="rect">
            <a:avLst/>
          </a:prstGeom>
          <a:solidFill>
            <a:schemeClr val="accent5">
              <a:lumMod val="75000"/>
              <a:alpha val="50000"/>
            </a:schemeClr>
          </a:solidFill>
          <a:ln>
            <a:solidFill>
              <a:schemeClr val="accent5">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B47C702-8D67-A34A-AEB9-64C253516B81}"/>
              </a:ext>
            </a:extLst>
          </p:cNvPr>
          <p:cNvSpPr/>
          <p:nvPr/>
        </p:nvSpPr>
        <p:spPr>
          <a:xfrm>
            <a:off x="114300" y="2341077"/>
            <a:ext cx="7543800" cy="117108"/>
          </a:xfrm>
          <a:prstGeom prst="rect">
            <a:avLst/>
          </a:prstGeom>
          <a:solidFill>
            <a:schemeClr val="accent5">
              <a:lumMod val="75000"/>
              <a:alpha val="50000"/>
            </a:schemeClr>
          </a:solidFill>
          <a:ln>
            <a:solidFill>
              <a:schemeClr val="accent5">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A3FFA9-CBEE-114B-9C74-5530031C1AFE}"/>
              </a:ext>
            </a:extLst>
          </p:cNvPr>
          <p:cNvSpPr/>
          <p:nvPr/>
        </p:nvSpPr>
        <p:spPr>
          <a:xfrm>
            <a:off x="114299" y="8653024"/>
            <a:ext cx="7543800" cy="117108"/>
          </a:xfrm>
          <a:prstGeom prst="rect">
            <a:avLst/>
          </a:prstGeom>
          <a:solidFill>
            <a:schemeClr val="accent5">
              <a:lumMod val="75000"/>
              <a:alpha val="50000"/>
            </a:schemeClr>
          </a:solidFill>
          <a:ln>
            <a:solidFill>
              <a:schemeClr val="accent5">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18760E-2042-B742-8194-2FD99A417621}"/>
              </a:ext>
            </a:extLst>
          </p:cNvPr>
          <p:cNvSpPr txBox="1"/>
          <p:nvPr/>
        </p:nvSpPr>
        <p:spPr>
          <a:xfrm>
            <a:off x="225615" y="2549976"/>
            <a:ext cx="3453081"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ONE: </a:t>
            </a:r>
            <a:r>
              <a:rPr lang="en-US" sz="1200" dirty="0">
                <a:latin typeface="Gisha" panose="020F0502020204030204" pitchFamily="34" charset="0"/>
                <a:cs typeface="Gisha" panose="020F0502020204030204" pitchFamily="34" charset="0"/>
              </a:rPr>
              <a:t>Identify immature female buds</a:t>
            </a:r>
          </a:p>
        </p:txBody>
      </p:sp>
      <p:sp>
        <p:nvSpPr>
          <p:cNvPr id="8" name="TextBox 7">
            <a:extLst>
              <a:ext uri="{FF2B5EF4-FFF2-40B4-BE49-F238E27FC236}">
                <a16:creationId xmlns:a16="http://schemas.microsoft.com/office/drawing/2014/main" id="{EAB71A18-17A3-4A44-ADF9-4166E60A415F}"/>
              </a:ext>
            </a:extLst>
          </p:cNvPr>
          <p:cNvSpPr txBox="1"/>
          <p:nvPr/>
        </p:nvSpPr>
        <p:spPr>
          <a:xfrm>
            <a:off x="248466" y="328954"/>
            <a:ext cx="6258792" cy="769441"/>
          </a:xfrm>
          <a:prstGeom prst="rect">
            <a:avLst/>
          </a:prstGeom>
          <a:noFill/>
        </p:spPr>
        <p:txBody>
          <a:bodyPr wrap="square" rtlCol="0">
            <a:spAutoFit/>
          </a:bodyPr>
          <a:lstStyle/>
          <a:p>
            <a:r>
              <a:rPr lang="en-US" sz="2800" b="1" spc="300" dirty="0">
                <a:solidFill>
                  <a:schemeClr val="bg1"/>
                </a:solidFill>
                <a:latin typeface="Gisha" panose="020F0502020204030204" pitchFamily="34" charset="0"/>
                <a:cs typeface="Gisha" panose="020F0502020204030204" pitchFamily="34" charset="0"/>
              </a:rPr>
              <a:t>BEAN POLLINATION GUIDE</a:t>
            </a:r>
          </a:p>
          <a:p>
            <a:r>
              <a:rPr lang="en-US" sz="1600" i="1" dirty="0">
                <a:solidFill>
                  <a:schemeClr val="bg1"/>
                </a:solidFill>
                <a:latin typeface="Gisha" panose="020F0502020204030204" pitchFamily="34" charset="0"/>
                <a:cs typeface="Gisha" panose="020F0502020204030204" pitchFamily="34" charset="0"/>
              </a:rPr>
              <a:t>Phaseolus vulgaris</a:t>
            </a:r>
          </a:p>
        </p:txBody>
      </p:sp>
      <p:sp>
        <p:nvSpPr>
          <p:cNvPr id="9" name="TextBox 8">
            <a:extLst>
              <a:ext uri="{FF2B5EF4-FFF2-40B4-BE49-F238E27FC236}">
                <a16:creationId xmlns:a16="http://schemas.microsoft.com/office/drawing/2014/main" id="{843C2D69-9FA0-6840-B147-B84854CF5FE7}"/>
              </a:ext>
            </a:extLst>
          </p:cNvPr>
          <p:cNvSpPr txBox="1"/>
          <p:nvPr/>
        </p:nvSpPr>
        <p:spPr>
          <a:xfrm>
            <a:off x="220326" y="4625783"/>
            <a:ext cx="3453078"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THREE:  </a:t>
            </a:r>
            <a:r>
              <a:rPr lang="en-US" sz="1200" dirty="0">
                <a:latin typeface="Gisha" panose="020F0502020204030204" pitchFamily="34" charset="0"/>
                <a:cs typeface="Gisha" panose="020F0502020204030204" pitchFamily="34" charset="0"/>
              </a:rPr>
              <a:t>Expose stigmatic surface</a:t>
            </a:r>
          </a:p>
        </p:txBody>
      </p:sp>
      <p:sp>
        <p:nvSpPr>
          <p:cNvPr id="10" name="TextBox 9">
            <a:extLst>
              <a:ext uri="{FF2B5EF4-FFF2-40B4-BE49-F238E27FC236}">
                <a16:creationId xmlns:a16="http://schemas.microsoft.com/office/drawing/2014/main" id="{7BC9C578-B17C-CC4D-BEFF-6181FE47ED98}"/>
              </a:ext>
            </a:extLst>
          </p:cNvPr>
          <p:cNvSpPr txBox="1"/>
          <p:nvPr/>
        </p:nvSpPr>
        <p:spPr>
          <a:xfrm>
            <a:off x="178464" y="6571322"/>
            <a:ext cx="3453079"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FIVE:  “</a:t>
            </a:r>
            <a:r>
              <a:rPr lang="en-US" sz="1200" dirty="0">
                <a:latin typeface="Gisha" panose="020F0502020204030204" pitchFamily="34" charset="0"/>
                <a:cs typeface="Gisha" panose="020F0502020204030204" pitchFamily="34" charset="0"/>
              </a:rPr>
              <a:t>Hook” pollen to receptive female</a:t>
            </a:r>
          </a:p>
        </p:txBody>
      </p:sp>
      <p:sp>
        <p:nvSpPr>
          <p:cNvPr id="11" name="TextBox 10">
            <a:extLst>
              <a:ext uri="{FF2B5EF4-FFF2-40B4-BE49-F238E27FC236}">
                <a16:creationId xmlns:a16="http://schemas.microsoft.com/office/drawing/2014/main" id="{0B226A59-7286-7E43-8EB4-BBA2FE2DF106}"/>
              </a:ext>
            </a:extLst>
          </p:cNvPr>
          <p:cNvSpPr txBox="1"/>
          <p:nvPr/>
        </p:nvSpPr>
        <p:spPr>
          <a:xfrm>
            <a:off x="4002173" y="2551379"/>
            <a:ext cx="3655926"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TWO: </a:t>
            </a:r>
            <a:r>
              <a:rPr lang="en-US" sz="1200" dirty="0">
                <a:latin typeface="Gisha" panose="020F0502020204030204" pitchFamily="34" charset="0"/>
                <a:cs typeface="Gisha" panose="020F0502020204030204" pitchFamily="34" charset="0"/>
              </a:rPr>
              <a:t>“Trigger” the stigma using wing petals</a:t>
            </a:r>
          </a:p>
        </p:txBody>
      </p:sp>
      <p:sp>
        <p:nvSpPr>
          <p:cNvPr id="12" name="TextBox 11">
            <a:extLst>
              <a:ext uri="{FF2B5EF4-FFF2-40B4-BE49-F238E27FC236}">
                <a16:creationId xmlns:a16="http://schemas.microsoft.com/office/drawing/2014/main" id="{73E72960-4F40-E743-81BD-8B4F968D25D4}"/>
              </a:ext>
            </a:extLst>
          </p:cNvPr>
          <p:cNvSpPr txBox="1"/>
          <p:nvPr/>
        </p:nvSpPr>
        <p:spPr>
          <a:xfrm>
            <a:off x="4002174" y="4621360"/>
            <a:ext cx="3393046"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FOUR:  </a:t>
            </a:r>
            <a:r>
              <a:rPr lang="en-US" sz="1200" dirty="0">
                <a:latin typeface="Gisha" panose="020F0502020204030204" pitchFamily="34" charset="0"/>
                <a:cs typeface="Gisha" panose="020F0502020204030204" pitchFamily="34" charset="0"/>
              </a:rPr>
              <a:t>Collect viable pollen</a:t>
            </a:r>
          </a:p>
        </p:txBody>
      </p:sp>
      <p:sp>
        <p:nvSpPr>
          <p:cNvPr id="13" name="TextBox 12">
            <a:extLst>
              <a:ext uri="{FF2B5EF4-FFF2-40B4-BE49-F238E27FC236}">
                <a16:creationId xmlns:a16="http://schemas.microsoft.com/office/drawing/2014/main" id="{31BA0928-7C86-D648-AB4C-EA5DED4D1D64}"/>
              </a:ext>
            </a:extLst>
          </p:cNvPr>
          <p:cNvSpPr txBox="1"/>
          <p:nvPr/>
        </p:nvSpPr>
        <p:spPr>
          <a:xfrm>
            <a:off x="4002173" y="6565598"/>
            <a:ext cx="3453074"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SIX:  </a:t>
            </a:r>
            <a:r>
              <a:rPr lang="en-US" sz="1200" dirty="0">
                <a:latin typeface="Gisha" panose="020F0502020204030204" pitchFamily="34" charset="0"/>
                <a:cs typeface="Gisha" panose="020F0502020204030204" pitchFamily="34" charset="0"/>
              </a:rPr>
              <a:t>Label and monitor fruit development</a:t>
            </a:r>
          </a:p>
        </p:txBody>
      </p:sp>
      <p:pic>
        <p:nvPicPr>
          <p:cNvPr id="7" name="Picture 6" descr="A hand holding a flower&#13;&#10;&#13;&#10;Description automatically generated">
            <a:extLst>
              <a:ext uri="{FF2B5EF4-FFF2-40B4-BE49-F238E27FC236}">
                <a16:creationId xmlns:a16="http://schemas.microsoft.com/office/drawing/2014/main" id="{6A17ECC4-7B0C-844D-B826-15C7421AD229}"/>
              </a:ext>
            </a:extLst>
          </p:cNvPr>
          <p:cNvPicPr>
            <a:picLocks noChangeAspect="1"/>
          </p:cNvPicPr>
          <p:nvPr/>
        </p:nvPicPr>
        <p:blipFill rotWithShape="1">
          <a:blip r:embed="rId3"/>
          <a:srcRect l="36914" t="36927" r="27576" b="24175"/>
          <a:stretch/>
        </p:blipFill>
        <p:spPr>
          <a:xfrm>
            <a:off x="2809110" y="6886273"/>
            <a:ext cx="887741" cy="1296573"/>
          </a:xfrm>
          <a:prstGeom prst="rect">
            <a:avLst/>
          </a:prstGeom>
        </p:spPr>
      </p:pic>
      <p:pic>
        <p:nvPicPr>
          <p:cNvPr id="21" name="Picture 20" descr="A close up of a hand holding a knife&#13;&#10;&#13;&#10;Description automatically generated">
            <a:extLst>
              <a:ext uri="{FF2B5EF4-FFF2-40B4-BE49-F238E27FC236}">
                <a16:creationId xmlns:a16="http://schemas.microsoft.com/office/drawing/2014/main" id="{634843D2-3B96-9648-817F-24E96E535110}"/>
              </a:ext>
            </a:extLst>
          </p:cNvPr>
          <p:cNvPicPr>
            <a:picLocks noChangeAspect="1"/>
          </p:cNvPicPr>
          <p:nvPr/>
        </p:nvPicPr>
        <p:blipFill rotWithShape="1">
          <a:blip r:embed="rId4"/>
          <a:srcRect l="33507" t="37390" r="22652" b="32213"/>
          <a:stretch/>
        </p:blipFill>
        <p:spPr>
          <a:xfrm>
            <a:off x="1290627" y="6886272"/>
            <a:ext cx="1402448" cy="1296573"/>
          </a:xfrm>
          <a:prstGeom prst="rect">
            <a:avLst/>
          </a:prstGeom>
        </p:spPr>
      </p:pic>
      <p:pic>
        <p:nvPicPr>
          <p:cNvPr id="33" name="Picture 32" descr="A close up of a green plant&#13;&#10;&#13;&#10;Description automatically generated">
            <a:extLst>
              <a:ext uri="{FF2B5EF4-FFF2-40B4-BE49-F238E27FC236}">
                <a16:creationId xmlns:a16="http://schemas.microsoft.com/office/drawing/2014/main" id="{73361EBE-5AC3-A946-ACDF-580C2B829A42}"/>
              </a:ext>
            </a:extLst>
          </p:cNvPr>
          <p:cNvPicPr>
            <a:picLocks noChangeAspect="1"/>
          </p:cNvPicPr>
          <p:nvPr/>
        </p:nvPicPr>
        <p:blipFill rotWithShape="1">
          <a:blip r:embed="rId5"/>
          <a:srcRect l="28722" t="24869" r="34939" b="12404"/>
          <a:stretch/>
        </p:blipFill>
        <p:spPr>
          <a:xfrm>
            <a:off x="4169809" y="6886540"/>
            <a:ext cx="713491" cy="1642148"/>
          </a:xfrm>
          <a:prstGeom prst="rect">
            <a:avLst/>
          </a:prstGeom>
        </p:spPr>
      </p:pic>
      <p:pic>
        <p:nvPicPr>
          <p:cNvPr id="37" name="Picture 36" descr="A picture containing person, holding, hand, scissors&#13;&#10;&#13;&#10;Description automatically generated">
            <a:extLst>
              <a:ext uri="{FF2B5EF4-FFF2-40B4-BE49-F238E27FC236}">
                <a16:creationId xmlns:a16="http://schemas.microsoft.com/office/drawing/2014/main" id="{79584A9B-C29B-4841-BD54-C8E79D55DEE9}"/>
              </a:ext>
            </a:extLst>
          </p:cNvPr>
          <p:cNvPicPr>
            <a:picLocks noChangeAspect="1"/>
          </p:cNvPicPr>
          <p:nvPr/>
        </p:nvPicPr>
        <p:blipFill rotWithShape="1">
          <a:blip r:embed="rId6"/>
          <a:srcRect l="38864" t="45884" r="44926" b="40530"/>
          <a:stretch/>
        </p:blipFill>
        <p:spPr>
          <a:xfrm>
            <a:off x="6790959" y="5771473"/>
            <a:ext cx="647145" cy="723175"/>
          </a:xfrm>
          <a:prstGeom prst="rect">
            <a:avLst/>
          </a:prstGeom>
        </p:spPr>
      </p:pic>
      <p:pic>
        <p:nvPicPr>
          <p:cNvPr id="39" name="Picture 38" descr="A hand holding a knife&#13;&#10;&#13;&#10;Description automatically generated">
            <a:extLst>
              <a:ext uri="{FF2B5EF4-FFF2-40B4-BE49-F238E27FC236}">
                <a16:creationId xmlns:a16="http://schemas.microsoft.com/office/drawing/2014/main" id="{E1270F26-1468-C34E-BC11-D6B0E2134204}"/>
              </a:ext>
            </a:extLst>
          </p:cNvPr>
          <p:cNvPicPr>
            <a:picLocks noChangeAspect="1"/>
          </p:cNvPicPr>
          <p:nvPr/>
        </p:nvPicPr>
        <p:blipFill rotWithShape="1">
          <a:blip r:embed="rId7"/>
          <a:srcRect l="20707" t="34598" r="42253" b="42245"/>
          <a:stretch/>
        </p:blipFill>
        <p:spPr>
          <a:xfrm>
            <a:off x="5796502" y="5771473"/>
            <a:ext cx="865851" cy="721788"/>
          </a:xfrm>
          <a:prstGeom prst="rect">
            <a:avLst/>
          </a:prstGeom>
        </p:spPr>
      </p:pic>
      <p:pic>
        <p:nvPicPr>
          <p:cNvPr id="43" name="Picture 42" descr="A hand holding a remote control&#13;&#10;&#13;&#10;Description automatically generated">
            <a:extLst>
              <a:ext uri="{FF2B5EF4-FFF2-40B4-BE49-F238E27FC236}">
                <a16:creationId xmlns:a16="http://schemas.microsoft.com/office/drawing/2014/main" id="{2AF4E78B-4CB1-F346-BA52-9D683DA172A1}"/>
              </a:ext>
            </a:extLst>
          </p:cNvPr>
          <p:cNvPicPr>
            <a:picLocks noChangeAspect="1"/>
          </p:cNvPicPr>
          <p:nvPr/>
        </p:nvPicPr>
        <p:blipFill rotWithShape="1">
          <a:blip r:embed="rId8"/>
          <a:srcRect l="30808" t="26845" r="30466" b="38386"/>
          <a:stretch/>
        </p:blipFill>
        <p:spPr>
          <a:xfrm>
            <a:off x="5060013" y="5771473"/>
            <a:ext cx="607882" cy="731643"/>
          </a:xfrm>
          <a:prstGeom prst="rect">
            <a:avLst/>
          </a:prstGeom>
        </p:spPr>
      </p:pic>
      <p:pic>
        <p:nvPicPr>
          <p:cNvPr id="45" name="Picture 44" descr="A picture containing person, hand, holding, small&#13;&#10;&#13;&#10;Description automatically generated">
            <a:extLst>
              <a:ext uri="{FF2B5EF4-FFF2-40B4-BE49-F238E27FC236}">
                <a16:creationId xmlns:a16="http://schemas.microsoft.com/office/drawing/2014/main" id="{6A8AD4B0-5252-354F-8401-ED33B930C63F}"/>
              </a:ext>
            </a:extLst>
          </p:cNvPr>
          <p:cNvPicPr>
            <a:picLocks noChangeAspect="1"/>
          </p:cNvPicPr>
          <p:nvPr/>
        </p:nvPicPr>
        <p:blipFill rotWithShape="1">
          <a:blip r:embed="rId9"/>
          <a:srcRect l="51244" t="30489" r="8697" b="40432"/>
          <a:stretch/>
        </p:blipFill>
        <p:spPr>
          <a:xfrm>
            <a:off x="4180405" y="5771473"/>
            <a:ext cx="751001" cy="726895"/>
          </a:xfrm>
          <a:prstGeom prst="rect">
            <a:avLst/>
          </a:prstGeom>
        </p:spPr>
      </p:pic>
      <p:pic>
        <p:nvPicPr>
          <p:cNvPr id="47" name="Picture 46" descr="A close up of a hand&#13;&#10;&#13;&#10;Description automatically generated">
            <a:extLst>
              <a:ext uri="{FF2B5EF4-FFF2-40B4-BE49-F238E27FC236}">
                <a16:creationId xmlns:a16="http://schemas.microsoft.com/office/drawing/2014/main" id="{CC8E6688-8B7A-E24A-99AC-61047685B820}"/>
              </a:ext>
            </a:extLst>
          </p:cNvPr>
          <p:cNvPicPr>
            <a:picLocks noChangeAspect="1"/>
          </p:cNvPicPr>
          <p:nvPr/>
        </p:nvPicPr>
        <p:blipFill rotWithShape="1">
          <a:blip r:embed="rId10"/>
          <a:srcRect l="55088" t="31846" r="20657" b="49553"/>
          <a:stretch/>
        </p:blipFill>
        <p:spPr>
          <a:xfrm>
            <a:off x="2998021" y="5771473"/>
            <a:ext cx="698830" cy="714581"/>
          </a:xfrm>
          <a:prstGeom prst="rect">
            <a:avLst/>
          </a:prstGeom>
        </p:spPr>
      </p:pic>
      <p:pic>
        <p:nvPicPr>
          <p:cNvPr id="49" name="Picture 48" descr="A close up of a hand&#13;&#10;&#13;&#10;Description automatically generated">
            <a:extLst>
              <a:ext uri="{FF2B5EF4-FFF2-40B4-BE49-F238E27FC236}">
                <a16:creationId xmlns:a16="http://schemas.microsoft.com/office/drawing/2014/main" id="{16DD7C3E-6217-294A-B7BB-E7F6AE2BA2CA}"/>
              </a:ext>
            </a:extLst>
          </p:cNvPr>
          <p:cNvPicPr>
            <a:picLocks noChangeAspect="1"/>
          </p:cNvPicPr>
          <p:nvPr/>
        </p:nvPicPr>
        <p:blipFill rotWithShape="1">
          <a:blip r:embed="rId11"/>
          <a:srcRect l="36372" t="40198" r="44396" b="44792"/>
          <a:stretch/>
        </p:blipFill>
        <p:spPr>
          <a:xfrm>
            <a:off x="3002700" y="4950714"/>
            <a:ext cx="698830" cy="727245"/>
          </a:xfrm>
          <a:prstGeom prst="rect">
            <a:avLst/>
          </a:prstGeom>
        </p:spPr>
      </p:pic>
      <p:pic>
        <p:nvPicPr>
          <p:cNvPr id="51" name="Picture 50" descr="A close up of a hand holding a flower&#13;&#10;&#13;&#10;Description automatically generated">
            <a:extLst>
              <a:ext uri="{FF2B5EF4-FFF2-40B4-BE49-F238E27FC236}">
                <a16:creationId xmlns:a16="http://schemas.microsoft.com/office/drawing/2014/main" id="{8BB7485D-8192-8F4D-AD81-33D4C2C8A5CF}"/>
              </a:ext>
            </a:extLst>
          </p:cNvPr>
          <p:cNvPicPr>
            <a:picLocks noChangeAspect="1"/>
          </p:cNvPicPr>
          <p:nvPr/>
        </p:nvPicPr>
        <p:blipFill rotWithShape="1">
          <a:blip r:embed="rId12"/>
          <a:srcRect l="39394" t="23275" r="27236" b="44517"/>
          <a:stretch/>
        </p:blipFill>
        <p:spPr>
          <a:xfrm>
            <a:off x="6514423" y="2885215"/>
            <a:ext cx="923681" cy="1188720"/>
          </a:xfrm>
          <a:prstGeom prst="rect">
            <a:avLst/>
          </a:prstGeom>
        </p:spPr>
      </p:pic>
      <p:pic>
        <p:nvPicPr>
          <p:cNvPr id="53" name="Picture 52" descr="A picture containing person, hand, holding, small&#13;&#10;&#13;&#10;Description automatically generated">
            <a:extLst>
              <a:ext uri="{FF2B5EF4-FFF2-40B4-BE49-F238E27FC236}">
                <a16:creationId xmlns:a16="http://schemas.microsoft.com/office/drawing/2014/main" id="{F089FC43-6887-CC43-A7BC-B20D21922972}"/>
              </a:ext>
            </a:extLst>
          </p:cNvPr>
          <p:cNvPicPr>
            <a:picLocks noChangeAspect="1"/>
          </p:cNvPicPr>
          <p:nvPr/>
        </p:nvPicPr>
        <p:blipFill rotWithShape="1">
          <a:blip r:embed="rId13"/>
          <a:srcRect l="42088" t="21465" r="28037" b="50000"/>
          <a:stretch/>
        </p:blipFill>
        <p:spPr>
          <a:xfrm>
            <a:off x="5363248" y="2895222"/>
            <a:ext cx="933386" cy="1188720"/>
          </a:xfrm>
          <a:prstGeom prst="rect">
            <a:avLst/>
          </a:prstGeom>
        </p:spPr>
      </p:pic>
      <p:pic>
        <p:nvPicPr>
          <p:cNvPr id="55" name="Picture 54" descr="A picture containing person, cutting, hand, scissors&#13;&#10;&#13;&#10;Description automatically generated">
            <a:extLst>
              <a:ext uri="{FF2B5EF4-FFF2-40B4-BE49-F238E27FC236}">
                <a16:creationId xmlns:a16="http://schemas.microsoft.com/office/drawing/2014/main" id="{0B91B83B-B2EF-AF40-85AF-37144234C455}"/>
              </a:ext>
            </a:extLst>
          </p:cNvPr>
          <p:cNvPicPr>
            <a:picLocks noChangeAspect="1"/>
          </p:cNvPicPr>
          <p:nvPr/>
        </p:nvPicPr>
        <p:blipFill rotWithShape="1">
          <a:blip r:embed="rId14"/>
          <a:srcRect l="37474" t="37879" r="35186" b="36864"/>
          <a:stretch/>
        </p:blipFill>
        <p:spPr>
          <a:xfrm>
            <a:off x="4180405" y="2906211"/>
            <a:ext cx="965054" cy="1188720"/>
          </a:xfrm>
          <a:prstGeom prst="rect">
            <a:avLst/>
          </a:prstGeom>
        </p:spPr>
      </p:pic>
      <p:pic>
        <p:nvPicPr>
          <p:cNvPr id="58" name="Picture 57" descr="A close up of a hand&#13;&#10;&#13;&#10;Description automatically generated">
            <a:extLst>
              <a:ext uri="{FF2B5EF4-FFF2-40B4-BE49-F238E27FC236}">
                <a16:creationId xmlns:a16="http://schemas.microsoft.com/office/drawing/2014/main" id="{DFD1AD2C-ECC1-C747-9B2A-E78EFE44A7C7}"/>
              </a:ext>
            </a:extLst>
          </p:cNvPr>
          <p:cNvPicPr>
            <a:picLocks noChangeAspect="1"/>
          </p:cNvPicPr>
          <p:nvPr/>
        </p:nvPicPr>
        <p:blipFill rotWithShape="1">
          <a:blip r:embed="rId15"/>
          <a:srcRect l="55348" t="32298" r="17845" b="42785"/>
          <a:stretch/>
        </p:blipFill>
        <p:spPr>
          <a:xfrm>
            <a:off x="2742386" y="2884721"/>
            <a:ext cx="959144" cy="1188720"/>
          </a:xfrm>
          <a:prstGeom prst="rect">
            <a:avLst/>
          </a:prstGeom>
        </p:spPr>
      </p:pic>
      <p:pic>
        <p:nvPicPr>
          <p:cNvPr id="60" name="Picture 59" descr="A close up of a hand&#13;&#10;&#13;&#10;Description automatically generated">
            <a:extLst>
              <a:ext uri="{FF2B5EF4-FFF2-40B4-BE49-F238E27FC236}">
                <a16:creationId xmlns:a16="http://schemas.microsoft.com/office/drawing/2014/main" id="{392BA5BA-EBCF-2C48-848C-2F044FEB62F1}"/>
              </a:ext>
            </a:extLst>
          </p:cNvPr>
          <p:cNvPicPr>
            <a:picLocks noChangeAspect="1"/>
          </p:cNvPicPr>
          <p:nvPr/>
        </p:nvPicPr>
        <p:blipFill rotWithShape="1">
          <a:blip r:embed="rId16"/>
          <a:srcRect l="41721" t="42036" r="31836" b="33482"/>
          <a:stretch/>
        </p:blipFill>
        <p:spPr>
          <a:xfrm>
            <a:off x="1580747" y="2873732"/>
            <a:ext cx="947846" cy="1188720"/>
          </a:xfrm>
          <a:prstGeom prst="rect">
            <a:avLst/>
          </a:prstGeom>
        </p:spPr>
      </p:pic>
      <p:pic>
        <p:nvPicPr>
          <p:cNvPr id="62" name="Picture 61" descr="A hand holding a small pair of scissors&#13;&#10;&#13;&#10;Description automatically generated">
            <a:extLst>
              <a:ext uri="{FF2B5EF4-FFF2-40B4-BE49-F238E27FC236}">
                <a16:creationId xmlns:a16="http://schemas.microsoft.com/office/drawing/2014/main" id="{E5DA5A60-6AFD-AD4F-8842-A8FA5244635B}"/>
              </a:ext>
            </a:extLst>
          </p:cNvPr>
          <p:cNvPicPr>
            <a:picLocks noChangeAspect="1"/>
          </p:cNvPicPr>
          <p:nvPr/>
        </p:nvPicPr>
        <p:blipFill rotWithShape="1">
          <a:blip r:embed="rId17"/>
          <a:srcRect l="47560" t="29195" r="24492" b="44517"/>
          <a:stretch/>
        </p:blipFill>
        <p:spPr>
          <a:xfrm>
            <a:off x="419109" y="2873732"/>
            <a:ext cx="947846" cy="1188720"/>
          </a:xfrm>
          <a:prstGeom prst="rect">
            <a:avLst/>
          </a:prstGeom>
        </p:spPr>
      </p:pic>
      <p:pic>
        <p:nvPicPr>
          <p:cNvPr id="66" name="Picture 65" descr="A picture containing person, indoor, table, piece&#13;&#10;&#13;&#10;Description automatically generated">
            <a:extLst>
              <a:ext uri="{FF2B5EF4-FFF2-40B4-BE49-F238E27FC236}">
                <a16:creationId xmlns:a16="http://schemas.microsoft.com/office/drawing/2014/main" id="{C0589C51-575C-0043-BD58-B64403803257}"/>
              </a:ext>
            </a:extLst>
          </p:cNvPr>
          <p:cNvPicPr>
            <a:picLocks noChangeAspect="1"/>
          </p:cNvPicPr>
          <p:nvPr/>
        </p:nvPicPr>
        <p:blipFill rotWithShape="1">
          <a:blip r:embed="rId18"/>
          <a:srcRect l="15152" t="36244" r="16499" b="29166"/>
          <a:stretch/>
        </p:blipFill>
        <p:spPr>
          <a:xfrm>
            <a:off x="4180404" y="4939297"/>
            <a:ext cx="1094679" cy="738662"/>
          </a:xfrm>
          <a:prstGeom prst="rect">
            <a:avLst/>
          </a:prstGeom>
        </p:spPr>
      </p:pic>
      <p:sp>
        <p:nvSpPr>
          <p:cNvPr id="54" name="TextBox 53">
            <a:extLst>
              <a:ext uri="{FF2B5EF4-FFF2-40B4-BE49-F238E27FC236}">
                <a16:creationId xmlns:a16="http://schemas.microsoft.com/office/drawing/2014/main" id="{F6AAE8C5-EC06-B040-ACA6-494F803194FE}"/>
              </a:ext>
            </a:extLst>
          </p:cNvPr>
          <p:cNvSpPr txBox="1"/>
          <p:nvPr/>
        </p:nvSpPr>
        <p:spPr>
          <a:xfrm>
            <a:off x="241544" y="8875936"/>
            <a:ext cx="3583534" cy="892552"/>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TIPS FROM THE PROS:</a:t>
            </a:r>
            <a:endParaRPr lang="en-US" sz="1000" dirty="0">
              <a:latin typeface="Gisha" panose="020F0502020204030204" pitchFamily="34" charset="0"/>
              <a:cs typeface="Gisha" panose="020F0502020204030204" pitchFamily="34" charset="0"/>
            </a:endParaRPr>
          </a:p>
          <a:p>
            <a:pPr marL="171450" indent="-171450">
              <a:buFont typeface="Arial" panose="020B0604020202020204" pitchFamily="34" charset="0"/>
              <a:buChar char="•"/>
            </a:pPr>
            <a:r>
              <a:rPr lang="en-US" sz="1000" dirty="0" err="1">
                <a:latin typeface="Gisha" panose="020F0502020204030204" pitchFamily="34" charset="0"/>
                <a:cs typeface="Gisha" panose="020F0502020204030204" pitchFamily="34" charset="0"/>
              </a:rPr>
              <a:t>Selfed</a:t>
            </a:r>
            <a:r>
              <a:rPr lang="en-US" sz="1000" dirty="0">
                <a:latin typeface="Gisha" panose="020F0502020204030204" pitchFamily="34" charset="0"/>
                <a:cs typeface="Gisha" panose="020F0502020204030204" pitchFamily="34" charset="0"/>
              </a:rPr>
              <a:t> seed may occur – emasculation [see Hybridization of Crop Plants (1980)] is an alternative technique</a:t>
            </a:r>
          </a:p>
          <a:p>
            <a:pPr marL="171450" indent="-171450">
              <a:buFont typeface="Arial" panose="020B0604020202020204" pitchFamily="34" charset="0"/>
              <a:buChar char="•"/>
            </a:pPr>
            <a:r>
              <a:rPr lang="en-US" sz="1000" dirty="0">
                <a:latin typeface="Gisha" panose="020F0502020204030204" pitchFamily="34" charset="0"/>
                <a:cs typeface="Gisha" panose="020F0502020204030204" pitchFamily="34" charset="0"/>
              </a:rPr>
              <a:t>A sharp, fine tweezers/forceps is key, and reading glasses or a jeweler’s headset can help magnify the technique</a:t>
            </a:r>
          </a:p>
        </p:txBody>
      </p:sp>
      <p:pic>
        <p:nvPicPr>
          <p:cNvPr id="14" name="Picture 13" descr="A close up of a flower&#13;&#10;&#13;&#10;Description automatically generated">
            <a:extLst>
              <a:ext uri="{FF2B5EF4-FFF2-40B4-BE49-F238E27FC236}">
                <a16:creationId xmlns:a16="http://schemas.microsoft.com/office/drawing/2014/main" id="{3B095695-2CBC-5C4E-807E-816C0BCA9936}"/>
              </a:ext>
            </a:extLst>
          </p:cNvPr>
          <p:cNvPicPr>
            <a:picLocks noChangeAspect="1"/>
          </p:cNvPicPr>
          <p:nvPr/>
        </p:nvPicPr>
        <p:blipFill rotWithShape="1">
          <a:blip r:embed="rId19"/>
          <a:srcRect l="32004" t="37541" r="26382" b="28131"/>
          <a:stretch/>
        </p:blipFill>
        <p:spPr>
          <a:xfrm>
            <a:off x="6469678" y="235002"/>
            <a:ext cx="1013169" cy="1114344"/>
          </a:xfrm>
          <a:prstGeom prst="rect">
            <a:avLst/>
          </a:prstGeom>
        </p:spPr>
      </p:pic>
      <p:cxnSp>
        <p:nvCxnSpPr>
          <p:cNvPr id="57" name="Straight Arrow Connector 56">
            <a:extLst>
              <a:ext uri="{FF2B5EF4-FFF2-40B4-BE49-F238E27FC236}">
                <a16:creationId xmlns:a16="http://schemas.microsoft.com/office/drawing/2014/main" id="{A1210242-52FA-B246-92BC-36E4E5C47BAC}"/>
              </a:ext>
            </a:extLst>
          </p:cNvPr>
          <p:cNvCxnSpPr>
            <a:cxnSpLocks/>
            <a:stCxn id="63" idx="0"/>
          </p:cNvCxnSpPr>
          <p:nvPr/>
        </p:nvCxnSpPr>
        <p:spPr>
          <a:xfrm flipV="1">
            <a:off x="5407722" y="541376"/>
            <a:ext cx="1350914" cy="931258"/>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744A6BC-B4F6-BD4E-A08C-4D600FE3599C}"/>
              </a:ext>
            </a:extLst>
          </p:cNvPr>
          <p:cNvCxnSpPr>
            <a:cxnSpLocks/>
            <a:stCxn id="65" idx="0"/>
          </p:cNvCxnSpPr>
          <p:nvPr/>
        </p:nvCxnSpPr>
        <p:spPr>
          <a:xfrm flipV="1">
            <a:off x="6888714" y="724850"/>
            <a:ext cx="149821" cy="1163684"/>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AFE93B7-60BF-5C4F-9712-F2EB7E5D0FD0}"/>
              </a:ext>
            </a:extLst>
          </p:cNvPr>
          <p:cNvCxnSpPr>
            <a:cxnSpLocks/>
            <a:stCxn id="67" idx="0"/>
          </p:cNvCxnSpPr>
          <p:nvPr/>
        </p:nvCxnSpPr>
        <p:spPr>
          <a:xfrm flipH="1" flipV="1">
            <a:off x="7126027" y="1055568"/>
            <a:ext cx="226742" cy="536504"/>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10AC947-25BF-4447-8FDA-FDD8AA8EF675}"/>
              </a:ext>
            </a:extLst>
          </p:cNvPr>
          <p:cNvSpPr txBox="1"/>
          <p:nvPr/>
        </p:nvSpPr>
        <p:spPr>
          <a:xfrm>
            <a:off x="4817206" y="1472634"/>
            <a:ext cx="1181031" cy="415498"/>
          </a:xfrm>
          <a:prstGeom prst="rect">
            <a:avLst/>
          </a:prstGeom>
          <a:noFill/>
        </p:spPr>
        <p:txBody>
          <a:bodyPr wrap="square" rtlCol="0">
            <a:spAutoFit/>
          </a:bodyPr>
          <a:lstStyle/>
          <a:p>
            <a:pPr algn="ctr"/>
            <a:r>
              <a:rPr lang="en-US" sz="1050" b="1" dirty="0">
                <a:latin typeface="Gisha" panose="020F0502020204030204" pitchFamily="34" charset="0"/>
                <a:cs typeface="Gisha" panose="020F0502020204030204" pitchFamily="34" charset="0"/>
              </a:rPr>
              <a:t>STANDARD/</a:t>
            </a:r>
          </a:p>
          <a:p>
            <a:pPr algn="ctr"/>
            <a:r>
              <a:rPr lang="en-US" sz="1050" b="1" dirty="0">
                <a:latin typeface="Gisha" panose="020F0502020204030204" pitchFamily="34" charset="0"/>
                <a:cs typeface="Gisha" panose="020F0502020204030204" pitchFamily="34" charset="0"/>
              </a:rPr>
              <a:t>BANNER PETAL</a:t>
            </a:r>
          </a:p>
        </p:txBody>
      </p:sp>
      <p:sp>
        <p:nvSpPr>
          <p:cNvPr id="65" name="TextBox 64">
            <a:extLst>
              <a:ext uri="{FF2B5EF4-FFF2-40B4-BE49-F238E27FC236}">
                <a16:creationId xmlns:a16="http://schemas.microsoft.com/office/drawing/2014/main" id="{84B816A7-0CE7-334C-BF4F-133B3E40F154}"/>
              </a:ext>
            </a:extLst>
          </p:cNvPr>
          <p:cNvSpPr txBox="1"/>
          <p:nvPr/>
        </p:nvSpPr>
        <p:spPr>
          <a:xfrm>
            <a:off x="6521005" y="1888534"/>
            <a:ext cx="735417" cy="415498"/>
          </a:xfrm>
          <a:prstGeom prst="rect">
            <a:avLst/>
          </a:prstGeom>
          <a:noFill/>
        </p:spPr>
        <p:txBody>
          <a:bodyPr wrap="square" rtlCol="0">
            <a:spAutoFit/>
          </a:bodyPr>
          <a:lstStyle/>
          <a:p>
            <a:pPr algn="ctr"/>
            <a:r>
              <a:rPr lang="en-US" sz="1050" b="1" dirty="0">
                <a:latin typeface="Gisha" panose="020F0502020204030204" pitchFamily="34" charset="0"/>
                <a:cs typeface="Gisha" panose="020F0502020204030204" pitchFamily="34" charset="0"/>
              </a:rPr>
              <a:t>KEEL PETALS</a:t>
            </a:r>
          </a:p>
        </p:txBody>
      </p:sp>
      <p:sp>
        <p:nvSpPr>
          <p:cNvPr id="67" name="TextBox 66">
            <a:extLst>
              <a:ext uri="{FF2B5EF4-FFF2-40B4-BE49-F238E27FC236}">
                <a16:creationId xmlns:a16="http://schemas.microsoft.com/office/drawing/2014/main" id="{3869AD12-2FB5-AE40-A050-849B7923AE10}"/>
              </a:ext>
            </a:extLst>
          </p:cNvPr>
          <p:cNvSpPr txBox="1"/>
          <p:nvPr/>
        </p:nvSpPr>
        <p:spPr>
          <a:xfrm>
            <a:off x="7001859" y="1592072"/>
            <a:ext cx="701819" cy="415498"/>
          </a:xfrm>
          <a:prstGeom prst="rect">
            <a:avLst/>
          </a:prstGeom>
          <a:noFill/>
        </p:spPr>
        <p:txBody>
          <a:bodyPr wrap="square" rtlCol="0">
            <a:spAutoFit/>
          </a:bodyPr>
          <a:lstStyle/>
          <a:p>
            <a:pPr algn="ctr"/>
            <a:r>
              <a:rPr lang="en-US" sz="1050" b="1" dirty="0">
                <a:latin typeface="Gisha" panose="020F0502020204030204" pitchFamily="34" charset="0"/>
                <a:cs typeface="Gisha" panose="020F0502020204030204" pitchFamily="34" charset="0"/>
              </a:rPr>
              <a:t>WING PETALS</a:t>
            </a:r>
          </a:p>
        </p:txBody>
      </p:sp>
      <p:cxnSp>
        <p:nvCxnSpPr>
          <p:cNvPr id="68" name="Straight Arrow Connector 67">
            <a:extLst>
              <a:ext uri="{FF2B5EF4-FFF2-40B4-BE49-F238E27FC236}">
                <a16:creationId xmlns:a16="http://schemas.microsoft.com/office/drawing/2014/main" id="{EB832485-BFBB-A84F-BEF2-4417390A8862}"/>
              </a:ext>
            </a:extLst>
          </p:cNvPr>
          <p:cNvCxnSpPr>
            <a:cxnSpLocks/>
            <a:stCxn id="75" idx="0"/>
          </p:cNvCxnSpPr>
          <p:nvPr/>
        </p:nvCxnSpPr>
        <p:spPr>
          <a:xfrm flipV="1">
            <a:off x="6174511" y="645311"/>
            <a:ext cx="696585" cy="1163684"/>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1FA0AA79-AECB-5F4A-8C32-F30CB5C5FAEC}"/>
              </a:ext>
            </a:extLst>
          </p:cNvPr>
          <p:cNvSpPr txBox="1"/>
          <p:nvPr/>
        </p:nvSpPr>
        <p:spPr>
          <a:xfrm>
            <a:off x="5766781" y="1808995"/>
            <a:ext cx="815460" cy="553998"/>
          </a:xfrm>
          <a:prstGeom prst="rect">
            <a:avLst/>
          </a:prstGeom>
          <a:noFill/>
        </p:spPr>
        <p:txBody>
          <a:bodyPr wrap="square" rtlCol="0">
            <a:spAutoFit/>
          </a:bodyPr>
          <a:lstStyle/>
          <a:p>
            <a:pPr algn="ctr"/>
            <a:r>
              <a:rPr lang="en-US" sz="1050" b="1" dirty="0">
                <a:latin typeface="Gisha" panose="020F0502020204030204" pitchFamily="34" charset="0"/>
                <a:cs typeface="Gisha" panose="020F0502020204030204" pitchFamily="34" charset="0"/>
              </a:rPr>
              <a:t>STIGMA </a:t>
            </a:r>
          </a:p>
          <a:p>
            <a:pPr algn="ctr"/>
            <a:r>
              <a:rPr lang="en-US" sz="800" b="1" dirty="0">
                <a:latin typeface="Gisha" panose="020F0502020204030204" pitchFamily="34" charset="0"/>
                <a:cs typeface="Gisha" panose="020F0502020204030204" pitchFamily="34" charset="0"/>
              </a:rPr>
              <a:t>- and - </a:t>
            </a:r>
            <a:r>
              <a:rPr lang="en-US" sz="1050" b="1" dirty="0">
                <a:latin typeface="Gisha" panose="020F0502020204030204" pitchFamily="34" charset="0"/>
                <a:cs typeface="Gisha" panose="020F0502020204030204" pitchFamily="34" charset="0"/>
              </a:rPr>
              <a:t>STAMENS</a:t>
            </a:r>
          </a:p>
        </p:txBody>
      </p:sp>
      <p:sp>
        <p:nvSpPr>
          <p:cNvPr id="76" name="TextBox 75">
            <a:extLst>
              <a:ext uri="{FF2B5EF4-FFF2-40B4-BE49-F238E27FC236}">
                <a16:creationId xmlns:a16="http://schemas.microsoft.com/office/drawing/2014/main" id="{C8AC46BA-9FD2-2042-85B5-7C38E0762006}"/>
              </a:ext>
            </a:extLst>
          </p:cNvPr>
          <p:cNvSpPr txBox="1"/>
          <p:nvPr/>
        </p:nvSpPr>
        <p:spPr>
          <a:xfrm>
            <a:off x="223160" y="1554990"/>
            <a:ext cx="4728134" cy="646331"/>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Common beans are highly self-pollinating with a specialized floral morphology that keeps the female stigma and male stamens in close proximity until pollination occurs.</a:t>
            </a:r>
          </a:p>
        </p:txBody>
      </p:sp>
      <p:sp>
        <p:nvSpPr>
          <p:cNvPr id="78" name="TextBox 77">
            <a:extLst>
              <a:ext uri="{FF2B5EF4-FFF2-40B4-BE49-F238E27FC236}">
                <a16:creationId xmlns:a16="http://schemas.microsoft.com/office/drawing/2014/main" id="{0689793C-FF7F-5B41-8AFD-099FB1A25B51}"/>
              </a:ext>
            </a:extLst>
          </p:cNvPr>
          <p:cNvSpPr txBox="1"/>
          <p:nvPr/>
        </p:nvSpPr>
        <p:spPr>
          <a:xfrm>
            <a:off x="2255476" y="4938154"/>
            <a:ext cx="698830" cy="246221"/>
          </a:xfrm>
          <a:prstGeom prst="rect">
            <a:avLst/>
          </a:prstGeom>
          <a:noFill/>
        </p:spPr>
        <p:txBody>
          <a:bodyPr wrap="square" rtlCol="0">
            <a:spAutoFit/>
          </a:bodyPr>
          <a:lstStyle/>
          <a:p>
            <a:pPr algn="ctr"/>
            <a:r>
              <a:rPr lang="en-US" sz="1000" b="1" dirty="0">
                <a:latin typeface="Gisha" panose="020F0502020204030204" pitchFamily="34" charset="0"/>
                <a:cs typeface="Gisha" panose="020F0502020204030204" pitchFamily="34" charset="0"/>
              </a:rPr>
              <a:t>STIGMA</a:t>
            </a:r>
          </a:p>
        </p:txBody>
      </p:sp>
      <p:cxnSp>
        <p:nvCxnSpPr>
          <p:cNvPr id="79" name="Straight Arrow Connector 78">
            <a:extLst>
              <a:ext uri="{FF2B5EF4-FFF2-40B4-BE49-F238E27FC236}">
                <a16:creationId xmlns:a16="http://schemas.microsoft.com/office/drawing/2014/main" id="{7AE84F79-43FB-9C40-A499-28B32DE9BF42}"/>
              </a:ext>
            </a:extLst>
          </p:cNvPr>
          <p:cNvCxnSpPr>
            <a:cxnSpLocks/>
            <a:stCxn id="78" idx="3"/>
          </p:cNvCxnSpPr>
          <p:nvPr/>
        </p:nvCxnSpPr>
        <p:spPr>
          <a:xfrm>
            <a:off x="2954306" y="5061265"/>
            <a:ext cx="505031" cy="28850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45F3C8D5-BCF9-4B44-A803-A8FC4D93894B}"/>
              </a:ext>
            </a:extLst>
          </p:cNvPr>
          <p:cNvSpPr txBox="1"/>
          <p:nvPr/>
        </p:nvSpPr>
        <p:spPr>
          <a:xfrm>
            <a:off x="223160" y="4089584"/>
            <a:ext cx="3537383" cy="553998"/>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Identify a flower bud with an unopened standard petal and minimal color. Using a sharp tweezers, push the margins of the standard apart to expose the keel and wing petals.</a:t>
            </a:r>
            <a:endParaRPr lang="en-US" sz="1035" dirty="0">
              <a:latin typeface="Gisha" panose="020F0502020204030204" pitchFamily="34" charset="0"/>
              <a:cs typeface="Gisha" panose="020F0502020204030204" pitchFamily="34" charset="0"/>
            </a:endParaRPr>
          </a:p>
        </p:txBody>
      </p:sp>
      <p:sp>
        <p:nvSpPr>
          <p:cNvPr id="81" name="TextBox 80">
            <a:extLst>
              <a:ext uri="{FF2B5EF4-FFF2-40B4-BE49-F238E27FC236}">
                <a16:creationId xmlns:a16="http://schemas.microsoft.com/office/drawing/2014/main" id="{901AE0C6-EDD2-0E49-B416-2A3E1BE8D0D9}"/>
              </a:ext>
            </a:extLst>
          </p:cNvPr>
          <p:cNvSpPr txBox="1"/>
          <p:nvPr/>
        </p:nvSpPr>
        <p:spPr>
          <a:xfrm>
            <a:off x="4002173" y="4095997"/>
            <a:ext cx="3634678" cy="553998"/>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With the tweezers or your finger, grab the wing petals and pull in the opposite direction (downward) from the standard.  The stigma should start to emerge from the keels.</a:t>
            </a:r>
            <a:endParaRPr lang="en-US" sz="1035" dirty="0">
              <a:latin typeface="Gisha" panose="020F0502020204030204" pitchFamily="34" charset="0"/>
              <a:cs typeface="Gisha" panose="020F0502020204030204" pitchFamily="34" charset="0"/>
            </a:endParaRPr>
          </a:p>
        </p:txBody>
      </p:sp>
      <p:sp>
        <p:nvSpPr>
          <p:cNvPr id="82" name="TextBox 81">
            <a:extLst>
              <a:ext uri="{FF2B5EF4-FFF2-40B4-BE49-F238E27FC236}">
                <a16:creationId xmlns:a16="http://schemas.microsoft.com/office/drawing/2014/main" id="{BD8439C3-4013-B149-9C42-662A066E1545}"/>
              </a:ext>
            </a:extLst>
          </p:cNvPr>
          <p:cNvSpPr txBox="1"/>
          <p:nvPr/>
        </p:nvSpPr>
        <p:spPr>
          <a:xfrm>
            <a:off x="241544" y="4904734"/>
            <a:ext cx="2099254" cy="1631216"/>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It may be necessary to repeat the downward motion with the wing petals or gently rub the keel petals to “trigger” the stigma. If stamens also emerge, be sure to carefully, remove these to avoid self pollination of this female bud.  The stigmatic surface should protrude 1-2mm and its hairs should be free of pollen.</a:t>
            </a:r>
            <a:endParaRPr lang="en-US" sz="1035" dirty="0">
              <a:latin typeface="Gisha" panose="020F0502020204030204" pitchFamily="34" charset="0"/>
              <a:cs typeface="Gisha" panose="020F0502020204030204" pitchFamily="34" charset="0"/>
            </a:endParaRPr>
          </a:p>
        </p:txBody>
      </p:sp>
      <p:sp>
        <p:nvSpPr>
          <p:cNvPr id="83" name="TextBox 82">
            <a:extLst>
              <a:ext uri="{FF2B5EF4-FFF2-40B4-BE49-F238E27FC236}">
                <a16:creationId xmlns:a16="http://schemas.microsoft.com/office/drawing/2014/main" id="{D242F5E7-4C65-4141-B279-4575DBC801D9}"/>
              </a:ext>
            </a:extLst>
          </p:cNvPr>
          <p:cNvSpPr txBox="1"/>
          <p:nvPr/>
        </p:nvSpPr>
        <p:spPr>
          <a:xfrm>
            <a:off x="2324916" y="5720342"/>
            <a:ext cx="553690" cy="246221"/>
          </a:xfrm>
          <a:prstGeom prst="rect">
            <a:avLst/>
          </a:prstGeom>
          <a:noFill/>
        </p:spPr>
        <p:txBody>
          <a:bodyPr wrap="square" rtlCol="0">
            <a:spAutoFit/>
          </a:bodyPr>
          <a:lstStyle/>
          <a:p>
            <a:pPr algn="ctr"/>
            <a:r>
              <a:rPr lang="en-US" sz="1000" b="1" dirty="0">
                <a:latin typeface="Gisha" panose="020F0502020204030204" pitchFamily="34" charset="0"/>
                <a:cs typeface="Gisha" panose="020F0502020204030204" pitchFamily="34" charset="0"/>
              </a:rPr>
              <a:t>KEEL</a:t>
            </a:r>
          </a:p>
        </p:txBody>
      </p:sp>
      <p:cxnSp>
        <p:nvCxnSpPr>
          <p:cNvPr id="84" name="Straight Arrow Connector 83">
            <a:extLst>
              <a:ext uri="{FF2B5EF4-FFF2-40B4-BE49-F238E27FC236}">
                <a16:creationId xmlns:a16="http://schemas.microsoft.com/office/drawing/2014/main" id="{BBA5936F-9436-5846-85B7-E9BAF7803833}"/>
              </a:ext>
            </a:extLst>
          </p:cNvPr>
          <p:cNvCxnSpPr>
            <a:cxnSpLocks/>
            <a:stCxn id="83" idx="3"/>
          </p:cNvCxnSpPr>
          <p:nvPr/>
        </p:nvCxnSpPr>
        <p:spPr>
          <a:xfrm>
            <a:off x="2878606" y="5843453"/>
            <a:ext cx="525907" cy="263377"/>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BCB03E35-B264-2340-97B6-C5552540C649}"/>
              </a:ext>
            </a:extLst>
          </p:cNvPr>
          <p:cNvSpPr txBox="1"/>
          <p:nvPr/>
        </p:nvSpPr>
        <p:spPr>
          <a:xfrm>
            <a:off x="5275083" y="4870204"/>
            <a:ext cx="2207764" cy="861774"/>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Collect male pollen from freshly opened flowers. Peel back the standard and wing petals to expose a pollen-covered stigma.  With the tweezers, remove the stigma.</a:t>
            </a:r>
            <a:endParaRPr lang="en-US" sz="1035" dirty="0">
              <a:latin typeface="Gisha" panose="020F0502020204030204" pitchFamily="34" charset="0"/>
              <a:cs typeface="Gisha" panose="020F0502020204030204" pitchFamily="34" charset="0"/>
            </a:endParaRPr>
          </a:p>
        </p:txBody>
      </p:sp>
      <p:sp>
        <p:nvSpPr>
          <p:cNvPr id="86" name="TextBox 85">
            <a:extLst>
              <a:ext uri="{FF2B5EF4-FFF2-40B4-BE49-F238E27FC236}">
                <a16:creationId xmlns:a16="http://schemas.microsoft.com/office/drawing/2014/main" id="{D47B132D-4CF8-2041-A130-34438E77C10A}"/>
              </a:ext>
            </a:extLst>
          </p:cNvPr>
          <p:cNvSpPr txBox="1"/>
          <p:nvPr/>
        </p:nvSpPr>
        <p:spPr>
          <a:xfrm>
            <a:off x="178464" y="6836417"/>
            <a:ext cx="1112707" cy="1477328"/>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Carefully brush the male stigma (with pollen) on the exposed female stigma (without pollen).  Loop the male stigma around the female</a:t>
            </a:r>
            <a:endParaRPr lang="en-US" sz="1035" dirty="0">
              <a:latin typeface="Gisha" panose="020F0502020204030204" pitchFamily="34" charset="0"/>
              <a:cs typeface="Gisha" panose="020F0502020204030204" pitchFamily="34" charset="0"/>
            </a:endParaRPr>
          </a:p>
        </p:txBody>
      </p:sp>
      <p:sp>
        <p:nvSpPr>
          <p:cNvPr id="87" name="TextBox 86">
            <a:extLst>
              <a:ext uri="{FF2B5EF4-FFF2-40B4-BE49-F238E27FC236}">
                <a16:creationId xmlns:a16="http://schemas.microsoft.com/office/drawing/2014/main" id="{64AB5351-3476-374F-8C6B-337E8EB258A6}"/>
              </a:ext>
            </a:extLst>
          </p:cNvPr>
          <p:cNvSpPr txBox="1"/>
          <p:nvPr/>
        </p:nvSpPr>
        <p:spPr>
          <a:xfrm>
            <a:off x="178464" y="8217879"/>
            <a:ext cx="3646614" cy="400110"/>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stigma. The male stigma should remain in this position until pod development.  A second male stigma may also be used.</a:t>
            </a:r>
            <a:endParaRPr lang="en-US" sz="1035" dirty="0">
              <a:latin typeface="Gisha" panose="020F0502020204030204" pitchFamily="34" charset="0"/>
              <a:cs typeface="Gisha" panose="020F0502020204030204" pitchFamily="34" charset="0"/>
            </a:endParaRPr>
          </a:p>
        </p:txBody>
      </p:sp>
      <p:sp>
        <p:nvSpPr>
          <p:cNvPr id="88" name="TextBox 87">
            <a:extLst>
              <a:ext uri="{FF2B5EF4-FFF2-40B4-BE49-F238E27FC236}">
                <a16:creationId xmlns:a16="http://schemas.microsoft.com/office/drawing/2014/main" id="{1DCB9DFA-1C01-C544-9197-14828CB3E5BE}"/>
              </a:ext>
            </a:extLst>
          </p:cNvPr>
          <p:cNvSpPr txBox="1"/>
          <p:nvPr/>
        </p:nvSpPr>
        <p:spPr>
          <a:xfrm>
            <a:off x="4870522" y="6870686"/>
            <a:ext cx="2567582" cy="1015663"/>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Label a light threaded crossing-tag with female x male designators and the date of the cross. Carefully adhere to the single pedicel connected to the flower bud.  Remove any additional pods and flowers that were not included in the cross.</a:t>
            </a:r>
          </a:p>
        </p:txBody>
      </p:sp>
      <p:sp>
        <p:nvSpPr>
          <p:cNvPr id="89" name="TextBox 88">
            <a:extLst>
              <a:ext uri="{FF2B5EF4-FFF2-40B4-BE49-F238E27FC236}">
                <a16:creationId xmlns:a16="http://schemas.microsoft.com/office/drawing/2014/main" id="{F347011E-D404-4E41-A9BE-39CFADA5E5B4}"/>
              </a:ext>
            </a:extLst>
          </p:cNvPr>
          <p:cNvSpPr txBox="1"/>
          <p:nvPr/>
        </p:nvSpPr>
        <p:spPr>
          <a:xfrm>
            <a:off x="5429756" y="7800069"/>
            <a:ext cx="2053091" cy="707886"/>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Follow good seed stewardship practices, using clean harvesting and storage practices to obtain high quality, safe seed.</a:t>
            </a:r>
          </a:p>
        </p:txBody>
      </p:sp>
      <p:grpSp>
        <p:nvGrpSpPr>
          <p:cNvPr id="4" name="Group 3">
            <a:extLst>
              <a:ext uri="{FF2B5EF4-FFF2-40B4-BE49-F238E27FC236}">
                <a16:creationId xmlns:a16="http://schemas.microsoft.com/office/drawing/2014/main" id="{4B83B7E2-DA26-4B42-8B9D-ABA74589EA63}"/>
              </a:ext>
            </a:extLst>
          </p:cNvPr>
          <p:cNvGrpSpPr/>
          <p:nvPr/>
        </p:nvGrpSpPr>
        <p:grpSpPr>
          <a:xfrm>
            <a:off x="4002173" y="8862392"/>
            <a:ext cx="3435219" cy="922941"/>
            <a:chOff x="4002173" y="8862392"/>
            <a:chExt cx="3435219" cy="922941"/>
          </a:xfrm>
        </p:grpSpPr>
        <p:pic>
          <p:nvPicPr>
            <p:cNvPr id="46" name="Picture 45">
              <a:extLst>
                <a:ext uri="{FF2B5EF4-FFF2-40B4-BE49-F238E27FC236}">
                  <a16:creationId xmlns:a16="http://schemas.microsoft.com/office/drawing/2014/main" id="{F10411E1-47E8-4841-B460-5A3FA5243A52}"/>
                </a:ext>
              </a:extLst>
            </p:cNvPr>
            <p:cNvPicPr>
              <a:picLocks noChangeAspect="1"/>
            </p:cNvPicPr>
            <p:nvPr/>
          </p:nvPicPr>
          <p:blipFill rotWithShape="1">
            <a:blip r:embed="rId20"/>
            <a:srcRect l="7142" t="6431" r="67247" b="40238"/>
            <a:stretch/>
          </p:blipFill>
          <p:spPr>
            <a:xfrm>
              <a:off x="4389859" y="9137811"/>
              <a:ext cx="961325" cy="304236"/>
            </a:xfrm>
            <a:prstGeom prst="rect">
              <a:avLst/>
            </a:prstGeom>
            <a:ln>
              <a:noFill/>
            </a:ln>
          </p:spPr>
        </p:pic>
        <p:pic>
          <p:nvPicPr>
            <p:cNvPr id="50" name="Picture 49">
              <a:extLst>
                <a:ext uri="{FF2B5EF4-FFF2-40B4-BE49-F238E27FC236}">
                  <a16:creationId xmlns:a16="http://schemas.microsoft.com/office/drawing/2014/main" id="{0B703330-8F8A-D040-B036-09BC1A26F095}"/>
                </a:ext>
              </a:extLst>
            </p:cNvPr>
            <p:cNvPicPr>
              <a:picLocks noChangeAspect="1"/>
            </p:cNvPicPr>
            <p:nvPr/>
          </p:nvPicPr>
          <p:blipFill>
            <a:blip r:embed="rId21"/>
            <a:stretch>
              <a:fillRect/>
            </a:stretch>
          </p:blipFill>
          <p:spPr>
            <a:xfrm>
              <a:off x="5758149" y="9039744"/>
              <a:ext cx="1679243" cy="500059"/>
            </a:xfrm>
            <a:prstGeom prst="rect">
              <a:avLst/>
            </a:prstGeom>
          </p:spPr>
        </p:pic>
        <p:sp>
          <p:nvSpPr>
            <p:cNvPr id="56" name="TextBox 55">
              <a:extLst>
                <a:ext uri="{FF2B5EF4-FFF2-40B4-BE49-F238E27FC236}">
                  <a16:creationId xmlns:a16="http://schemas.microsoft.com/office/drawing/2014/main" id="{06ACD77D-DB97-5342-BE93-0B2550B4A433}"/>
                </a:ext>
              </a:extLst>
            </p:cNvPr>
            <p:cNvSpPr txBox="1"/>
            <p:nvPr/>
          </p:nvSpPr>
          <p:spPr>
            <a:xfrm>
              <a:off x="4017843" y="9446779"/>
              <a:ext cx="1866901" cy="338554"/>
            </a:xfrm>
            <a:prstGeom prst="rect">
              <a:avLst/>
            </a:prstGeom>
            <a:noFill/>
          </p:spPr>
          <p:txBody>
            <a:bodyPr wrap="square" rtlCol="0">
              <a:spAutoFit/>
            </a:bodyPr>
            <a:lstStyle/>
            <a:p>
              <a:pPr algn="ctr"/>
              <a:r>
                <a:rPr lang="en-US" sz="800" b="1" dirty="0">
                  <a:latin typeface="Gisha" panose="020F0502020204030204" pitchFamily="34" charset="0"/>
                  <a:cs typeface="Gisha" panose="020F0502020204030204" pitchFamily="34" charset="0"/>
                </a:rPr>
                <a:t>NORTHERN ORGANIC VEGETABLE IMPROVEMENT COOPERATIVE</a:t>
              </a:r>
              <a:endParaRPr lang="en-US" sz="500" dirty="0">
                <a:latin typeface="Gisha" panose="020F0502020204030204" pitchFamily="34" charset="0"/>
                <a:cs typeface="Gisha" panose="020F0502020204030204" pitchFamily="34" charset="0"/>
              </a:endParaRPr>
            </a:p>
          </p:txBody>
        </p:sp>
        <p:sp>
          <p:nvSpPr>
            <p:cNvPr id="69" name="TextBox 68">
              <a:extLst>
                <a:ext uri="{FF2B5EF4-FFF2-40B4-BE49-F238E27FC236}">
                  <a16:creationId xmlns:a16="http://schemas.microsoft.com/office/drawing/2014/main" id="{9B69009B-2731-6B4D-A3E8-7537A9B61726}"/>
                </a:ext>
              </a:extLst>
            </p:cNvPr>
            <p:cNvSpPr txBox="1"/>
            <p:nvPr/>
          </p:nvSpPr>
          <p:spPr>
            <a:xfrm>
              <a:off x="5742619" y="9470152"/>
              <a:ext cx="1679244" cy="276999"/>
            </a:xfrm>
            <a:prstGeom prst="rect">
              <a:avLst/>
            </a:prstGeom>
            <a:noFill/>
          </p:spPr>
          <p:txBody>
            <a:bodyPr wrap="square" rtlCol="0">
              <a:spAutoFit/>
            </a:bodyPr>
            <a:lstStyle/>
            <a:p>
              <a:pPr algn="ctr"/>
              <a:r>
                <a:rPr lang="en-US" sz="600" dirty="0">
                  <a:latin typeface="Gisha" panose="020F0502020204030204" pitchFamily="34" charset="0"/>
                  <a:cs typeface="Gisha" panose="020F0502020204030204" pitchFamily="34" charset="0"/>
                </a:rPr>
                <a:t>Photos and design by: H. Swegarden</a:t>
              </a:r>
            </a:p>
            <a:p>
              <a:pPr algn="ctr"/>
              <a:r>
                <a:rPr lang="en-US" sz="600" dirty="0">
                  <a:latin typeface="Gisha" panose="020F0502020204030204" pitchFamily="34" charset="0"/>
                  <a:cs typeface="Gisha" panose="020F0502020204030204" pitchFamily="34" charset="0"/>
                </a:rPr>
                <a:t>Demonstration by: K. Loria (</a:t>
              </a:r>
              <a:r>
                <a:rPr lang="en-US" sz="600" dirty="0" err="1">
                  <a:latin typeface="Gisha" panose="020F0502020204030204" pitchFamily="34" charset="0"/>
                  <a:cs typeface="Gisha" panose="020F0502020204030204" pitchFamily="34" charset="0"/>
                </a:rPr>
                <a:t>Mazourek</a:t>
              </a:r>
              <a:r>
                <a:rPr lang="en-US" sz="600" dirty="0">
                  <a:latin typeface="Gisha" panose="020F0502020204030204" pitchFamily="34" charset="0"/>
                  <a:cs typeface="Gisha" panose="020F0502020204030204" pitchFamily="34" charset="0"/>
                </a:rPr>
                <a:t> Lab)</a:t>
              </a:r>
            </a:p>
          </p:txBody>
        </p:sp>
        <p:sp>
          <p:nvSpPr>
            <p:cNvPr id="70" name="TextBox 69">
              <a:extLst>
                <a:ext uri="{FF2B5EF4-FFF2-40B4-BE49-F238E27FC236}">
                  <a16:creationId xmlns:a16="http://schemas.microsoft.com/office/drawing/2014/main" id="{2E50E129-4C11-ED40-827F-D47FE6AE48CC}"/>
                </a:ext>
              </a:extLst>
            </p:cNvPr>
            <p:cNvSpPr txBox="1"/>
            <p:nvPr/>
          </p:nvSpPr>
          <p:spPr>
            <a:xfrm>
              <a:off x="4002173" y="8862392"/>
              <a:ext cx="2899073"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THIS PROJECT WAS SUPPORTED BY:</a:t>
              </a:r>
              <a:endParaRPr lang="en-US" sz="1000" dirty="0">
                <a:latin typeface="Gisha" panose="020F0502020204030204" pitchFamily="34" charset="0"/>
                <a:cs typeface="Gisha" panose="020F0502020204030204" pitchFamily="34" charset="0"/>
              </a:endParaRPr>
            </a:p>
          </p:txBody>
        </p:sp>
      </p:grpSp>
      <p:pic>
        <p:nvPicPr>
          <p:cNvPr id="71" name="Picture 70" descr="A close up of a flower&#13;&#10;&#13;&#10;Description automatically generated">
            <a:extLst>
              <a:ext uri="{FF2B5EF4-FFF2-40B4-BE49-F238E27FC236}">
                <a16:creationId xmlns:a16="http://schemas.microsoft.com/office/drawing/2014/main" id="{F8DF742B-A549-494C-987B-3E13EA3E6B50}"/>
              </a:ext>
            </a:extLst>
          </p:cNvPr>
          <p:cNvPicPr>
            <a:picLocks noChangeAspect="1"/>
          </p:cNvPicPr>
          <p:nvPr/>
        </p:nvPicPr>
        <p:blipFill rotWithShape="1">
          <a:blip r:embed="rId22"/>
          <a:srcRect t="21843" r="10774" b="18297"/>
          <a:stretch/>
        </p:blipFill>
        <p:spPr>
          <a:xfrm rot="20587571">
            <a:off x="4847309" y="7914667"/>
            <a:ext cx="596298" cy="533385"/>
          </a:xfrm>
          <a:prstGeom prst="rect">
            <a:avLst/>
          </a:prstGeom>
        </p:spPr>
      </p:pic>
    </p:spTree>
    <p:extLst>
      <p:ext uri="{BB962C8B-B14F-4D97-AF65-F5344CB8AC3E}">
        <p14:creationId xmlns:p14="http://schemas.microsoft.com/office/powerpoint/2010/main" val="11858364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936</TotalTime>
  <Words>438</Words>
  <Application>Microsoft Macintosh PowerPoint</Application>
  <PresentationFormat>Custom</PresentationFormat>
  <Paragraphs>33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Gisha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Swegarden</dc:creator>
  <cp:lastModifiedBy>Hannah Swegarden</cp:lastModifiedBy>
  <cp:revision>37</cp:revision>
  <cp:lastPrinted>2019-06-27T21:07:10Z</cp:lastPrinted>
  <dcterms:created xsi:type="dcterms:W3CDTF">2019-01-24T14:11:53Z</dcterms:created>
  <dcterms:modified xsi:type="dcterms:W3CDTF">2020-06-16T14:27:18Z</dcterms:modified>
</cp:coreProperties>
</file>