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68"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5200"/>
    <a:srgbClr val="B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12"/>
  </p:normalViewPr>
  <p:slideViewPr>
    <p:cSldViewPr snapToGrid="0" snapToObjects="1">
      <p:cViewPr varScale="1">
        <p:scale>
          <a:sx n="65" d="100"/>
          <a:sy n="65" d="100"/>
        </p:scale>
        <p:origin x="223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E8B3EC-A8F9-8D49-AE12-C891E15FCF6E}" type="datetimeFigureOut">
              <a:rPr lang="en-US" smtClean="0"/>
              <a:t>7/1/2020</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7D730-8ACC-C14F-A8EF-9780A1B9FC06}" type="slidenum">
              <a:rPr lang="en-US" smtClean="0"/>
              <a:t>‹#›</a:t>
            </a:fld>
            <a:endParaRPr lang="en-US"/>
          </a:p>
        </p:txBody>
      </p:sp>
    </p:spTree>
    <p:extLst>
      <p:ext uri="{BB962C8B-B14F-4D97-AF65-F5344CB8AC3E}">
        <p14:creationId xmlns:p14="http://schemas.microsoft.com/office/powerpoint/2010/main" val="113914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7D730-8ACC-C14F-A8EF-9780A1B9FC06}" type="slidenum">
              <a:rPr lang="en-US" smtClean="0"/>
              <a:t>1</a:t>
            </a:fld>
            <a:endParaRPr lang="en-US"/>
          </a:p>
        </p:txBody>
      </p:sp>
    </p:spTree>
    <p:extLst>
      <p:ext uri="{BB962C8B-B14F-4D97-AF65-F5344CB8AC3E}">
        <p14:creationId xmlns:p14="http://schemas.microsoft.com/office/powerpoint/2010/main" val="811635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52970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923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193386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780689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3C8D69-7575-3F45-9F37-33B3F65DB00D}" type="datetimeFigureOut">
              <a:rPr lang="en-US" smtClean="0"/>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2256291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3C8D69-7575-3F45-9F37-33B3F65DB00D}" type="datetimeFigureOut">
              <a:rPr lang="en-US" smtClean="0"/>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2525820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3C8D69-7575-3F45-9F37-33B3F65DB00D}" type="datetimeFigureOut">
              <a:rPr lang="en-US" smtClean="0"/>
              <a:t>7/1/2020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112664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3C8D69-7575-3F45-9F37-33B3F65DB00D}" type="datetimeFigureOut">
              <a:rPr lang="en-US" smtClean="0"/>
              <a:t>7/1/2020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57099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3C8D69-7575-3F45-9F37-33B3F65DB00D}" type="datetimeFigureOut">
              <a:rPr lang="en-US" smtClean="0"/>
              <a:t>7/1/2020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1375153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433C8D69-7575-3F45-9F37-33B3F65DB00D}" type="datetimeFigureOut">
              <a:rPr lang="en-US" smtClean="0"/>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427191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433C8D69-7575-3F45-9F37-33B3F65DB00D}" type="datetimeFigureOut">
              <a:rPr lang="en-US" smtClean="0"/>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919965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433C8D69-7575-3F45-9F37-33B3F65DB00D}" type="datetimeFigureOut">
              <a:rPr lang="en-US" smtClean="0"/>
              <a:t>7/1/2020</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BE96930-298C-B641-B510-5E9F137EA750}" type="slidenum">
              <a:rPr lang="en-US" smtClean="0"/>
              <a:t>‹#›</a:t>
            </a:fld>
            <a:endParaRPr lang="en-US"/>
          </a:p>
        </p:txBody>
      </p:sp>
    </p:spTree>
    <p:extLst>
      <p:ext uri="{BB962C8B-B14F-4D97-AF65-F5344CB8AC3E}">
        <p14:creationId xmlns:p14="http://schemas.microsoft.com/office/powerpoint/2010/main" val="39866108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18" Type="http://schemas.openxmlformats.org/officeDocument/2006/relationships/image" Target="../media/image16.jpg"/><Relationship Id="rId3" Type="http://schemas.openxmlformats.org/officeDocument/2006/relationships/image" Target="../media/image1.jpg"/><Relationship Id="rId21" Type="http://schemas.openxmlformats.org/officeDocument/2006/relationships/image" Target="../media/image19.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1.xml"/><Relationship Id="rId16" Type="http://schemas.openxmlformats.org/officeDocument/2006/relationships/image" Target="../media/image14.jpg"/><Relationship Id="rId20" Type="http://schemas.openxmlformats.org/officeDocument/2006/relationships/image" Target="../media/image18.tiff"/><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g"/><Relationship Id="rId10" Type="http://schemas.openxmlformats.org/officeDocument/2006/relationships/image" Target="../media/image8.jpg"/><Relationship Id="rId19" Type="http://schemas.openxmlformats.org/officeDocument/2006/relationships/image" Target="../media/image17.pn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1BFAFC-F84B-6949-9CB4-268C8AEAD9CF}"/>
              </a:ext>
            </a:extLst>
          </p:cNvPr>
          <p:cNvSpPr/>
          <p:nvPr/>
        </p:nvSpPr>
        <p:spPr>
          <a:xfrm>
            <a:off x="114300" y="96252"/>
            <a:ext cx="7543800" cy="1371600"/>
          </a:xfrm>
          <a:prstGeom prst="rect">
            <a:avLst/>
          </a:prstGeom>
          <a:solidFill>
            <a:schemeClr val="accent6">
              <a:lumMod val="75000"/>
              <a:alpha val="50000"/>
            </a:schemeClr>
          </a:solidFill>
          <a:ln>
            <a:solidFill>
              <a:schemeClr val="accent6">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B47C702-8D67-A34A-AEB9-64C253516B81}"/>
              </a:ext>
            </a:extLst>
          </p:cNvPr>
          <p:cNvSpPr/>
          <p:nvPr/>
        </p:nvSpPr>
        <p:spPr>
          <a:xfrm>
            <a:off x="114300" y="2341077"/>
            <a:ext cx="7543800" cy="117108"/>
          </a:xfrm>
          <a:prstGeom prst="rect">
            <a:avLst/>
          </a:prstGeom>
          <a:solidFill>
            <a:schemeClr val="accent6">
              <a:lumMod val="75000"/>
              <a:alpha val="50000"/>
            </a:schemeClr>
          </a:solidFill>
          <a:ln>
            <a:solidFill>
              <a:schemeClr val="accent6">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A3FFA9-CBEE-114B-9C74-5530031C1AFE}"/>
              </a:ext>
            </a:extLst>
          </p:cNvPr>
          <p:cNvSpPr/>
          <p:nvPr/>
        </p:nvSpPr>
        <p:spPr>
          <a:xfrm>
            <a:off x="114299" y="8739731"/>
            <a:ext cx="7543800" cy="117108"/>
          </a:xfrm>
          <a:prstGeom prst="rect">
            <a:avLst/>
          </a:prstGeom>
          <a:solidFill>
            <a:schemeClr val="accent6">
              <a:lumMod val="75000"/>
              <a:alpha val="50000"/>
            </a:schemeClr>
          </a:solidFill>
          <a:ln>
            <a:solidFill>
              <a:schemeClr val="accent6">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18760E-2042-B742-8194-2FD99A417621}"/>
              </a:ext>
            </a:extLst>
          </p:cNvPr>
          <p:cNvSpPr txBox="1"/>
          <p:nvPr/>
        </p:nvSpPr>
        <p:spPr>
          <a:xfrm>
            <a:off x="223159" y="2559517"/>
            <a:ext cx="3557692"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ONE: Remove old/young buds on raceme</a:t>
            </a:r>
          </a:p>
        </p:txBody>
      </p:sp>
      <p:sp>
        <p:nvSpPr>
          <p:cNvPr id="8" name="TextBox 7">
            <a:extLst>
              <a:ext uri="{FF2B5EF4-FFF2-40B4-BE49-F238E27FC236}">
                <a16:creationId xmlns:a16="http://schemas.microsoft.com/office/drawing/2014/main" id="{EAB71A18-17A3-4A44-ADF9-4166E60A415F}"/>
              </a:ext>
            </a:extLst>
          </p:cNvPr>
          <p:cNvSpPr txBox="1"/>
          <p:nvPr/>
        </p:nvSpPr>
        <p:spPr>
          <a:xfrm>
            <a:off x="247002" y="350055"/>
            <a:ext cx="6258792" cy="707886"/>
          </a:xfrm>
          <a:prstGeom prst="rect">
            <a:avLst/>
          </a:prstGeom>
          <a:noFill/>
        </p:spPr>
        <p:txBody>
          <a:bodyPr wrap="square" rtlCol="0">
            <a:spAutoFit/>
          </a:bodyPr>
          <a:lstStyle/>
          <a:p>
            <a:r>
              <a:rPr lang="en-US" sz="2400" b="1" spc="300" dirty="0">
                <a:solidFill>
                  <a:schemeClr val="bg1"/>
                </a:solidFill>
                <a:latin typeface="Gisha" panose="020F0502020204030204" pitchFamily="34" charset="0"/>
                <a:cs typeface="Gisha" panose="020F0502020204030204" pitchFamily="34" charset="0"/>
              </a:rPr>
              <a:t>BRASSICA POLLINATION GUIDE</a:t>
            </a:r>
          </a:p>
          <a:p>
            <a:r>
              <a:rPr lang="en-US" sz="1600" i="1" dirty="0">
                <a:solidFill>
                  <a:schemeClr val="bg1"/>
                </a:solidFill>
                <a:latin typeface="Gisha" panose="020F0502020204030204" pitchFamily="34" charset="0"/>
                <a:cs typeface="Gisha" panose="020F0502020204030204" pitchFamily="34" charset="0"/>
              </a:rPr>
              <a:t>Brassica oleracea</a:t>
            </a:r>
          </a:p>
        </p:txBody>
      </p:sp>
      <p:sp>
        <p:nvSpPr>
          <p:cNvPr id="9" name="TextBox 8">
            <a:extLst>
              <a:ext uri="{FF2B5EF4-FFF2-40B4-BE49-F238E27FC236}">
                <a16:creationId xmlns:a16="http://schemas.microsoft.com/office/drawing/2014/main" id="{843C2D69-9FA0-6840-B147-B84854CF5FE7}"/>
              </a:ext>
            </a:extLst>
          </p:cNvPr>
          <p:cNvSpPr txBox="1"/>
          <p:nvPr/>
        </p:nvSpPr>
        <p:spPr>
          <a:xfrm>
            <a:off x="223159" y="4661059"/>
            <a:ext cx="3453078"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THREE:  Identify viable pollen source</a:t>
            </a:r>
          </a:p>
        </p:txBody>
      </p:sp>
      <p:sp>
        <p:nvSpPr>
          <p:cNvPr id="10" name="TextBox 9">
            <a:extLst>
              <a:ext uri="{FF2B5EF4-FFF2-40B4-BE49-F238E27FC236}">
                <a16:creationId xmlns:a16="http://schemas.microsoft.com/office/drawing/2014/main" id="{7BC9C578-B17C-CC4D-BEFF-6181FE47ED98}"/>
              </a:ext>
            </a:extLst>
          </p:cNvPr>
          <p:cNvSpPr txBox="1"/>
          <p:nvPr/>
        </p:nvSpPr>
        <p:spPr>
          <a:xfrm>
            <a:off x="213278" y="6625045"/>
            <a:ext cx="3453079"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FIVE: Transfer donor pollen to stigma</a:t>
            </a:r>
          </a:p>
        </p:txBody>
      </p:sp>
      <p:sp>
        <p:nvSpPr>
          <p:cNvPr id="11" name="TextBox 10">
            <a:extLst>
              <a:ext uri="{FF2B5EF4-FFF2-40B4-BE49-F238E27FC236}">
                <a16:creationId xmlns:a16="http://schemas.microsoft.com/office/drawing/2014/main" id="{0B226A59-7286-7E43-8EB4-BBA2FE2DF106}"/>
              </a:ext>
            </a:extLst>
          </p:cNvPr>
          <p:cNvSpPr txBox="1"/>
          <p:nvPr/>
        </p:nvSpPr>
        <p:spPr>
          <a:xfrm>
            <a:off x="3991525" y="2561215"/>
            <a:ext cx="3393047"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TWO: Properly label raceme with cross</a:t>
            </a:r>
          </a:p>
        </p:txBody>
      </p:sp>
      <p:sp>
        <p:nvSpPr>
          <p:cNvPr id="12" name="TextBox 11">
            <a:extLst>
              <a:ext uri="{FF2B5EF4-FFF2-40B4-BE49-F238E27FC236}">
                <a16:creationId xmlns:a16="http://schemas.microsoft.com/office/drawing/2014/main" id="{73E72960-4F40-E743-81BD-8B4F968D25D4}"/>
              </a:ext>
            </a:extLst>
          </p:cNvPr>
          <p:cNvSpPr txBox="1"/>
          <p:nvPr/>
        </p:nvSpPr>
        <p:spPr>
          <a:xfrm>
            <a:off x="3991526" y="4659371"/>
            <a:ext cx="3393046"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FOUR:  Expose stigmatic surface</a:t>
            </a:r>
          </a:p>
        </p:txBody>
      </p:sp>
      <p:sp>
        <p:nvSpPr>
          <p:cNvPr id="13" name="TextBox 12">
            <a:extLst>
              <a:ext uri="{FF2B5EF4-FFF2-40B4-BE49-F238E27FC236}">
                <a16:creationId xmlns:a16="http://schemas.microsoft.com/office/drawing/2014/main" id="{31BA0928-7C86-D648-AB4C-EA5DED4D1D64}"/>
              </a:ext>
            </a:extLst>
          </p:cNvPr>
          <p:cNvSpPr txBox="1"/>
          <p:nvPr/>
        </p:nvSpPr>
        <p:spPr>
          <a:xfrm>
            <a:off x="3991526" y="6616851"/>
            <a:ext cx="3307168"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SIX:  Monitor and harvest mature fruit</a:t>
            </a:r>
          </a:p>
        </p:txBody>
      </p:sp>
      <p:pic>
        <p:nvPicPr>
          <p:cNvPr id="60" name="Picture 59" descr="A close up of a flower&#10;&#10;Description automatically generated">
            <a:extLst>
              <a:ext uri="{FF2B5EF4-FFF2-40B4-BE49-F238E27FC236}">
                <a16:creationId xmlns:a16="http://schemas.microsoft.com/office/drawing/2014/main" id="{9142D22D-758D-9F41-9717-E0CF9EFE602F}"/>
              </a:ext>
            </a:extLst>
          </p:cNvPr>
          <p:cNvPicPr>
            <a:picLocks noChangeAspect="1"/>
          </p:cNvPicPr>
          <p:nvPr/>
        </p:nvPicPr>
        <p:blipFill>
          <a:blip r:embed="rId3"/>
          <a:stretch>
            <a:fillRect/>
          </a:stretch>
        </p:blipFill>
        <p:spPr>
          <a:xfrm>
            <a:off x="6611325" y="253496"/>
            <a:ext cx="816124" cy="1088166"/>
          </a:xfrm>
          <a:prstGeom prst="rect">
            <a:avLst/>
          </a:prstGeom>
        </p:spPr>
      </p:pic>
      <p:pic>
        <p:nvPicPr>
          <p:cNvPr id="25" name="Picture 24" descr="A hand holding a banana&#10;&#10;Description automatically generated">
            <a:extLst>
              <a:ext uri="{FF2B5EF4-FFF2-40B4-BE49-F238E27FC236}">
                <a16:creationId xmlns:a16="http://schemas.microsoft.com/office/drawing/2014/main" id="{34098455-B0B3-F445-8646-279E60EE209D}"/>
              </a:ext>
            </a:extLst>
          </p:cNvPr>
          <p:cNvPicPr>
            <a:picLocks noChangeAspect="1"/>
          </p:cNvPicPr>
          <p:nvPr/>
        </p:nvPicPr>
        <p:blipFill rotWithShape="1">
          <a:blip r:embed="rId4"/>
          <a:srcRect l="21953" t="35007" r="16154" b="26204"/>
          <a:stretch/>
        </p:blipFill>
        <p:spPr>
          <a:xfrm>
            <a:off x="2826421" y="7786558"/>
            <a:ext cx="978273" cy="817467"/>
          </a:xfrm>
          <a:prstGeom prst="rect">
            <a:avLst/>
          </a:prstGeom>
        </p:spPr>
      </p:pic>
      <p:pic>
        <p:nvPicPr>
          <p:cNvPr id="32" name="Picture 31">
            <a:extLst>
              <a:ext uri="{FF2B5EF4-FFF2-40B4-BE49-F238E27FC236}">
                <a16:creationId xmlns:a16="http://schemas.microsoft.com/office/drawing/2014/main" id="{78EE965D-9C54-C14D-AED7-27A9C6C04F27}"/>
              </a:ext>
            </a:extLst>
          </p:cNvPr>
          <p:cNvPicPr>
            <a:picLocks noChangeAspect="1"/>
          </p:cNvPicPr>
          <p:nvPr/>
        </p:nvPicPr>
        <p:blipFill rotWithShape="1">
          <a:blip r:embed="rId5"/>
          <a:srcRect l="2982" t="29551" r="48244" b="37596"/>
          <a:stretch/>
        </p:blipFill>
        <p:spPr>
          <a:xfrm>
            <a:off x="1810785" y="7786558"/>
            <a:ext cx="910210" cy="817467"/>
          </a:xfrm>
          <a:prstGeom prst="rect">
            <a:avLst/>
          </a:prstGeom>
        </p:spPr>
      </p:pic>
      <p:pic>
        <p:nvPicPr>
          <p:cNvPr id="38" name="Picture 37" descr="A picture containing person, indoor, food, sitting&#10;&#10;Description automatically generated">
            <a:extLst>
              <a:ext uri="{FF2B5EF4-FFF2-40B4-BE49-F238E27FC236}">
                <a16:creationId xmlns:a16="http://schemas.microsoft.com/office/drawing/2014/main" id="{DBD70DD9-A209-964D-B3F7-09C145904DF1}"/>
              </a:ext>
            </a:extLst>
          </p:cNvPr>
          <p:cNvPicPr>
            <a:picLocks noChangeAspect="1"/>
          </p:cNvPicPr>
          <p:nvPr/>
        </p:nvPicPr>
        <p:blipFill rotWithShape="1">
          <a:blip r:embed="rId6"/>
          <a:srcRect l="16609" t="20694" r="7338" b="10701"/>
          <a:stretch/>
        </p:blipFill>
        <p:spPr>
          <a:xfrm>
            <a:off x="306846" y="6943749"/>
            <a:ext cx="1366085" cy="1643072"/>
          </a:xfrm>
          <a:prstGeom prst="rect">
            <a:avLst/>
          </a:prstGeom>
        </p:spPr>
      </p:pic>
      <p:pic>
        <p:nvPicPr>
          <p:cNvPr id="47" name="Picture 46" descr="A hand holding a flower&#10;&#10;Description automatically generated">
            <a:extLst>
              <a:ext uri="{FF2B5EF4-FFF2-40B4-BE49-F238E27FC236}">
                <a16:creationId xmlns:a16="http://schemas.microsoft.com/office/drawing/2014/main" id="{2CDDC0B3-16CE-6C4A-BCE4-BF939D47C448}"/>
              </a:ext>
            </a:extLst>
          </p:cNvPr>
          <p:cNvPicPr>
            <a:picLocks noChangeAspect="1"/>
          </p:cNvPicPr>
          <p:nvPr/>
        </p:nvPicPr>
        <p:blipFill rotWithShape="1">
          <a:blip r:embed="rId7"/>
          <a:srcRect l="18995" t="33120" r="36027" b="44359"/>
          <a:stretch/>
        </p:blipFill>
        <p:spPr>
          <a:xfrm>
            <a:off x="4146705" y="4944865"/>
            <a:ext cx="1499504" cy="1001072"/>
          </a:xfrm>
          <a:prstGeom prst="rect">
            <a:avLst/>
          </a:prstGeom>
        </p:spPr>
      </p:pic>
      <p:pic>
        <p:nvPicPr>
          <p:cNvPr id="50" name="Picture 49" descr="A close up of a hand&#10;&#10;Description automatically generated">
            <a:extLst>
              <a:ext uri="{FF2B5EF4-FFF2-40B4-BE49-F238E27FC236}">
                <a16:creationId xmlns:a16="http://schemas.microsoft.com/office/drawing/2014/main" id="{A213E88A-4C0F-1D48-B1D3-EEA6A7EBE471}"/>
              </a:ext>
            </a:extLst>
          </p:cNvPr>
          <p:cNvPicPr>
            <a:picLocks noChangeAspect="1"/>
          </p:cNvPicPr>
          <p:nvPr/>
        </p:nvPicPr>
        <p:blipFill rotWithShape="1">
          <a:blip r:embed="rId8"/>
          <a:srcRect l="26263" t="32452" r="31313" b="40179"/>
          <a:stretch/>
        </p:blipFill>
        <p:spPr>
          <a:xfrm rot="20616250">
            <a:off x="5575398" y="5023840"/>
            <a:ext cx="693759" cy="596732"/>
          </a:xfrm>
          <a:prstGeom prst="rect">
            <a:avLst/>
          </a:prstGeom>
        </p:spPr>
      </p:pic>
      <p:pic>
        <p:nvPicPr>
          <p:cNvPr id="56" name="Picture 55" descr="A close up of a hand holding a flower&#10;&#10;Description automatically generated">
            <a:extLst>
              <a:ext uri="{FF2B5EF4-FFF2-40B4-BE49-F238E27FC236}">
                <a16:creationId xmlns:a16="http://schemas.microsoft.com/office/drawing/2014/main" id="{3F65C2BC-01CE-2D46-83C1-B4CB5F667135}"/>
              </a:ext>
            </a:extLst>
          </p:cNvPr>
          <p:cNvPicPr>
            <a:picLocks noChangeAspect="1"/>
          </p:cNvPicPr>
          <p:nvPr/>
        </p:nvPicPr>
        <p:blipFill rotWithShape="1">
          <a:blip r:embed="rId9"/>
          <a:srcRect l="26340" t="29577" r="19074" b="30441"/>
          <a:stretch/>
        </p:blipFill>
        <p:spPr>
          <a:xfrm>
            <a:off x="2774757" y="5512402"/>
            <a:ext cx="1029937" cy="1005840"/>
          </a:xfrm>
          <a:prstGeom prst="rect">
            <a:avLst/>
          </a:prstGeom>
        </p:spPr>
      </p:pic>
      <p:pic>
        <p:nvPicPr>
          <p:cNvPr id="58" name="Picture 57" descr="A hand holding a banana&#10;&#10;Description automatically generated">
            <a:extLst>
              <a:ext uri="{FF2B5EF4-FFF2-40B4-BE49-F238E27FC236}">
                <a16:creationId xmlns:a16="http://schemas.microsoft.com/office/drawing/2014/main" id="{734BA044-6F9B-B54F-AF3B-7E9BD25D950A}"/>
              </a:ext>
            </a:extLst>
          </p:cNvPr>
          <p:cNvPicPr>
            <a:picLocks noChangeAspect="1"/>
          </p:cNvPicPr>
          <p:nvPr/>
        </p:nvPicPr>
        <p:blipFill rotWithShape="1">
          <a:blip r:embed="rId10"/>
          <a:srcRect l="15825" t="31439" r="16894" b="23275"/>
          <a:stretch/>
        </p:blipFill>
        <p:spPr>
          <a:xfrm>
            <a:off x="1498519" y="5517821"/>
            <a:ext cx="1120780" cy="1005840"/>
          </a:xfrm>
          <a:prstGeom prst="rect">
            <a:avLst/>
          </a:prstGeom>
        </p:spPr>
      </p:pic>
      <p:pic>
        <p:nvPicPr>
          <p:cNvPr id="61" name="Picture 60" descr="A hand holding a flower&#10;&#10;Description automatically generated">
            <a:extLst>
              <a:ext uri="{FF2B5EF4-FFF2-40B4-BE49-F238E27FC236}">
                <a16:creationId xmlns:a16="http://schemas.microsoft.com/office/drawing/2014/main" id="{8DA2B657-0DCD-944A-86C2-2E50ACB2B818}"/>
              </a:ext>
            </a:extLst>
          </p:cNvPr>
          <p:cNvPicPr>
            <a:picLocks noChangeAspect="1"/>
          </p:cNvPicPr>
          <p:nvPr/>
        </p:nvPicPr>
        <p:blipFill rotWithShape="1">
          <a:blip r:embed="rId11"/>
          <a:srcRect l="11678" t="22808" r="21670" b="27101"/>
          <a:stretch/>
        </p:blipFill>
        <p:spPr>
          <a:xfrm>
            <a:off x="339273" y="5508818"/>
            <a:ext cx="1003789" cy="1005840"/>
          </a:xfrm>
          <a:prstGeom prst="rect">
            <a:avLst/>
          </a:prstGeom>
        </p:spPr>
      </p:pic>
      <p:pic>
        <p:nvPicPr>
          <p:cNvPr id="64" name="Picture 63" descr="A close up of a flower garden&#10;&#10;Description automatically generated">
            <a:extLst>
              <a:ext uri="{FF2B5EF4-FFF2-40B4-BE49-F238E27FC236}">
                <a16:creationId xmlns:a16="http://schemas.microsoft.com/office/drawing/2014/main" id="{64ABE320-2D72-8348-8704-F6A6C7BF611A}"/>
              </a:ext>
            </a:extLst>
          </p:cNvPr>
          <p:cNvPicPr>
            <a:picLocks noChangeAspect="1"/>
          </p:cNvPicPr>
          <p:nvPr/>
        </p:nvPicPr>
        <p:blipFill rotWithShape="1">
          <a:blip r:embed="rId12"/>
          <a:srcRect l="3552" t="10326" r="21482"/>
          <a:stretch/>
        </p:blipFill>
        <p:spPr>
          <a:xfrm rot="20722046">
            <a:off x="6722252" y="2855693"/>
            <a:ext cx="598835" cy="955099"/>
          </a:xfrm>
          <a:prstGeom prst="rect">
            <a:avLst/>
          </a:prstGeom>
        </p:spPr>
      </p:pic>
      <p:pic>
        <p:nvPicPr>
          <p:cNvPr id="67" name="Picture 66" descr="A hand holding a cell phone&#10;&#10;Description automatically generated">
            <a:extLst>
              <a:ext uri="{FF2B5EF4-FFF2-40B4-BE49-F238E27FC236}">
                <a16:creationId xmlns:a16="http://schemas.microsoft.com/office/drawing/2014/main" id="{B815BC34-4C2D-E449-BE9F-0E6BF6357A2D}"/>
              </a:ext>
            </a:extLst>
          </p:cNvPr>
          <p:cNvPicPr>
            <a:picLocks noChangeAspect="1"/>
          </p:cNvPicPr>
          <p:nvPr/>
        </p:nvPicPr>
        <p:blipFill rotWithShape="1">
          <a:blip r:embed="rId13"/>
          <a:srcRect l="11678" t="6927" b="6808"/>
          <a:stretch/>
        </p:blipFill>
        <p:spPr>
          <a:xfrm>
            <a:off x="5961129" y="2903646"/>
            <a:ext cx="678890" cy="884121"/>
          </a:xfrm>
          <a:prstGeom prst="rect">
            <a:avLst/>
          </a:prstGeom>
        </p:spPr>
      </p:pic>
      <p:pic>
        <p:nvPicPr>
          <p:cNvPr id="71" name="Picture 70" descr="A hand holding an object in his hand&#10;&#10;Description automatically generated">
            <a:extLst>
              <a:ext uri="{FF2B5EF4-FFF2-40B4-BE49-F238E27FC236}">
                <a16:creationId xmlns:a16="http://schemas.microsoft.com/office/drawing/2014/main" id="{E08C461A-6120-344A-8B07-BD8539DDAF59}"/>
              </a:ext>
            </a:extLst>
          </p:cNvPr>
          <p:cNvPicPr>
            <a:picLocks noChangeAspect="1"/>
          </p:cNvPicPr>
          <p:nvPr/>
        </p:nvPicPr>
        <p:blipFill rotWithShape="1">
          <a:blip r:embed="rId14"/>
          <a:srcRect t="17151" b="4910"/>
          <a:stretch/>
        </p:blipFill>
        <p:spPr>
          <a:xfrm rot="20271426">
            <a:off x="5085033" y="2942627"/>
            <a:ext cx="776553" cy="806979"/>
          </a:xfrm>
          <a:prstGeom prst="rect">
            <a:avLst/>
          </a:prstGeom>
        </p:spPr>
      </p:pic>
      <p:pic>
        <p:nvPicPr>
          <p:cNvPr id="75" name="Picture 74" descr="A hand holding a piece of paper&#10;&#10;Description automatically generated">
            <a:extLst>
              <a:ext uri="{FF2B5EF4-FFF2-40B4-BE49-F238E27FC236}">
                <a16:creationId xmlns:a16="http://schemas.microsoft.com/office/drawing/2014/main" id="{10E81618-384F-8B4A-A0FF-B1875295CC86}"/>
              </a:ext>
            </a:extLst>
          </p:cNvPr>
          <p:cNvPicPr>
            <a:picLocks noChangeAspect="1"/>
          </p:cNvPicPr>
          <p:nvPr/>
        </p:nvPicPr>
        <p:blipFill rotWithShape="1">
          <a:blip r:embed="rId15"/>
          <a:srcRect b="27102"/>
          <a:stretch/>
        </p:blipFill>
        <p:spPr>
          <a:xfrm rot="1678606">
            <a:off x="4263804" y="3030973"/>
            <a:ext cx="752319" cy="731236"/>
          </a:xfrm>
          <a:prstGeom prst="rect">
            <a:avLst/>
          </a:prstGeom>
        </p:spPr>
      </p:pic>
      <p:pic>
        <p:nvPicPr>
          <p:cNvPr id="81" name="Picture 80" descr="A close up of a flower&#10;&#10;Description automatically generated">
            <a:extLst>
              <a:ext uri="{FF2B5EF4-FFF2-40B4-BE49-F238E27FC236}">
                <a16:creationId xmlns:a16="http://schemas.microsoft.com/office/drawing/2014/main" id="{9A56D0A6-6760-1D4B-A799-3CE063F0A6F1}"/>
              </a:ext>
            </a:extLst>
          </p:cNvPr>
          <p:cNvPicPr>
            <a:picLocks noChangeAspect="1"/>
          </p:cNvPicPr>
          <p:nvPr/>
        </p:nvPicPr>
        <p:blipFill rotWithShape="1">
          <a:blip r:embed="rId16"/>
          <a:srcRect l="15656" t="24439" r="14052" b="22192"/>
          <a:stretch/>
        </p:blipFill>
        <p:spPr>
          <a:xfrm>
            <a:off x="2846952" y="2889240"/>
            <a:ext cx="957742" cy="969547"/>
          </a:xfrm>
          <a:prstGeom prst="rect">
            <a:avLst/>
          </a:prstGeom>
        </p:spPr>
      </p:pic>
      <p:pic>
        <p:nvPicPr>
          <p:cNvPr id="84" name="Picture 83" descr="A close up of a person holding a flower&#10;&#10;Description automatically generated">
            <a:extLst>
              <a:ext uri="{FF2B5EF4-FFF2-40B4-BE49-F238E27FC236}">
                <a16:creationId xmlns:a16="http://schemas.microsoft.com/office/drawing/2014/main" id="{702F1331-919D-594D-ABF9-FFBACF41B44B}"/>
              </a:ext>
            </a:extLst>
          </p:cNvPr>
          <p:cNvPicPr>
            <a:picLocks noChangeAspect="1"/>
          </p:cNvPicPr>
          <p:nvPr/>
        </p:nvPicPr>
        <p:blipFill rotWithShape="1">
          <a:blip r:embed="rId17"/>
          <a:srcRect t="28099" r="21482" b="31940"/>
          <a:stretch/>
        </p:blipFill>
        <p:spPr>
          <a:xfrm>
            <a:off x="2846952" y="3932424"/>
            <a:ext cx="957742" cy="649914"/>
          </a:xfrm>
          <a:prstGeom prst="rect">
            <a:avLst/>
          </a:prstGeom>
        </p:spPr>
      </p:pic>
      <p:pic>
        <p:nvPicPr>
          <p:cNvPr id="88" name="Picture 87" descr="A close up of a hand&#10;&#10;Description automatically generated">
            <a:extLst>
              <a:ext uri="{FF2B5EF4-FFF2-40B4-BE49-F238E27FC236}">
                <a16:creationId xmlns:a16="http://schemas.microsoft.com/office/drawing/2014/main" id="{04B29BD6-BDA6-0546-B58A-FAC4F97845EF}"/>
              </a:ext>
            </a:extLst>
          </p:cNvPr>
          <p:cNvPicPr>
            <a:picLocks noChangeAspect="1"/>
          </p:cNvPicPr>
          <p:nvPr/>
        </p:nvPicPr>
        <p:blipFill>
          <a:blip r:embed="rId18"/>
          <a:stretch>
            <a:fillRect/>
          </a:stretch>
        </p:blipFill>
        <p:spPr>
          <a:xfrm>
            <a:off x="1507965" y="2894182"/>
            <a:ext cx="1273074" cy="1697432"/>
          </a:xfrm>
          <a:prstGeom prst="rect">
            <a:avLst/>
          </a:prstGeom>
        </p:spPr>
      </p:pic>
      <p:sp>
        <p:nvSpPr>
          <p:cNvPr id="42" name="TextBox 41">
            <a:extLst>
              <a:ext uri="{FF2B5EF4-FFF2-40B4-BE49-F238E27FC236}">
                <a16:creationId xmlns:a16="http://schemas.microsoft.com/office/drawing/2014/main" id="{542C0B53-CB4E-FB46-9353-E27D0E32621F}"/>
              </a:ext>
            </a:extLst>
          </p:cNvPr>
          <p:cNvSpPr txBox="1"/>
          <p:nvPr/>
        </p:nvSpPr>
        <p:spPr>
          <a:xfrm>
            <a:off x="223159" y="1554990"/>
            <a:ext cx="5814293" cy="646331"/>
          </a:xfrm>
          <a:prstGeom prst="rect">
            <a:avLst/>
          </a:prstGeom>
          <a:noFill/>
        </p:spPr>
        <p:txBody>
          <a:bodyPr wrap="square" rtlCol="0">
            <a:spAutoFit/>
          </a:bodyPr>
          <a:lstStyle/>
          <a:p>
            <a:r>
              <a:rPr lang="en-US" sz="1200" b="1" i="1" dirty="0">
                <a:latin typeface="Gisha" panose="020F0502020204030204" pitchFamily="34" charset="0"/>
                <a:cs typeface="Gisha" panose="020F0502020204030204" pitchFamily="34" charset="0"/>
              </a:rPr>
              <a:t>Brassica oleracea </a:t>
            </a:r>
            <a:r>
              <a:rPr lang="en-US" sz="1200" b="1" dirty="0">
                <a:latin typeface="Gisha" panose="020F0502020204030204" pitchFamily="34" charset="0"/>
                <a:cs typeface="Gisha" panose="020F0502020204030204" pitchFamily="34" charset="0"/>
              </a:rPr>
              <a:t>consists of many important vegetable crops, including broccoli, kale, and cabbage.  These plants have perfect flowers with both male and female parts, often relying on outcrossing for silique development.</a:t>
            </a:r>
          </a:p>
        </p:txBody>
      </p:sp>
      <p:cxnSp>
        <p:nvCxnSpPr>
          <p:cNvPr id="43" name="Straight Arrow Connector 42">
            <a:extLst>
              <a:ext uri="{FF2B5EF4-FFF2-40B4-BE49-F238E27FC236}">
                <a16:creationId xmlns:a16="http://schemas.microsoft.com/office/drawing/2014/main" id="{78A2BFE8-6F59-CC47-8C70-B0945C8535F7}"/>
              </a:ext>
            </a:extLst>
          </p:cNvPr>
          <p:cNvCxnSpPr>
            <a:cxnSpLocks/>
            <a:stCxn id="46" idx="0"/>
          </p:cNvCxnSpPr>
          <p:nvPr/>
        </p:nvCxnSpPr>
        <p:spPr>
          <a:xfrm flipV="1">
            <a:off x="6122708" y="746549"/>
            <a:ext cx="672332" cy="820513"/>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B554A13-74B0-1946-9E96-B0A8AE1EEC30}"/>
              </a:ext>
            </a:extLst>
          </p:cNvPr>
          <p:cNvCxnSpPr>
            <a:cxnSpLocks/>
            <a:stCxn id="48" idx="0"/>
          </p:cNvCxnSpPr>
          <p:nvPr/>
        </p:nvCxnSpPr>
        <p:spPr>
          <a:xfrm flipH="1" flipV="1">
            <a:off x="7099226" y="864007"/>
            <a:ext cx="148779" cy="699716"/>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C320078-1616-A14A-9480-2BF0660582B4}"/>
              </a:ext>
            </a:extLst>
          </p:cNvPr>
          <p:cNvCxnSpPr>
            <a:cxnSpLocks/>
            <a:stCxn id="49" idx="0"/>
          </p:cNvCxnSpPr>
          <p:nvPr/>
        </p:nvCxnSpPr>
        <p:spPr>
          <a:xfrm flipV="1">
            <a:off x="6722854" y="849617"/>
            <a:ext cx="257190" cy="1063544"/>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C938B06-A524-9A49-8FB3-919051A5CAF6}"/>
              </a:ext>
            </a:extLst>
          </p:cNvPr>
          <p:cNvSpPr txBox="1"/>
          <p:nvPr/>
        </p:nvSpPr>
        <p:spPr>
          <a:xfrm>
            <a:off x="5831065" y="1567062"/>
            <a:ext cx="583286" cy="251607"/>
          </a:xfrm>
          <a:prstGeom prst="rect">
            <a:avLst/>
          </a:prstGeom>
          <a:noFill/>
        </p:spPr>
        <p:txBody>
          <a:bodyPr wrap="square" rtlCol="0">
            <a:spAutoFit/>
          </a:bodyPr>
          <a:lstStyle/>
          <a:p>
            <a:pPr algn="ctr"/>
            <a:r>
              <a:rPr lang="en-US" sz="1035" b="1" dirty="0">
                <a:latin typeface="Gisha" panose="020F0502020204030204" pitchFamily="34" charset="0"/>
                <a:cs typeface="Gisha" panose="020F0502020204030204" pitchFamily="34" charset="0"/>
              </a:rPr>
              <a:t>PETAL</a:t>
            </a:r>
          </a:p>
        </p:txBody>
      </p:sp>
      <p:sp>
        <p:nvSpPr>
          <p:cNvPr id="48" name="TextBox 47">
            <a:extLst>
              <a:ext uri="{FF2B5EF4-FFF2-40B4-BE49-F238E27FC236}">
                <a16:creationId xmlns:a16="http://schemas.microsoft.com/office/drawing/2014/main" id="{8B55B98B-7289-C446-9671-DE2D0A03AAC9}"/>
              </a:ext>
            </a:extLst>
          </p:cNvPr>
          <p:cNvSpPr txBox="1"/>
          <p:nvPr/>
        </p:nvSpPr>
        <p:spPr>
          <a:xfrm>
            <a:off x="6880296" y="1563723"/>
            <a:ext cx="735417" cy="251607"/>
          </a:xfrm>
          <a:prstGeom prst="rect">
            <a:avLst/>
          </a:prstGeom>
          <a:noFill/>
        </p:spPr>
        <p:txBody>
          <a:bodyPr wrap="square" rtlCol="0">
            <a:spAutoFit/>
          </a:bodyPr>
          <a:lstStyle/>
          <a:p>
            <a:pPr algn="ctr"/>
            <a:r>
              <a:rPr lang="en-US" sz="1035" b="1" dirty="0">
                <a:latin typeface="Gisha" panose="020F0502020204030204" pitchFamily="34" charset="0"/>
                <a:cs typeface="Gisha" panose="020F0502020204030204" pitchFamily="34" charset="0"/>
              </a:rPr>
              <a:t>ANTHER</a:t>
            </a:r>
          </a:p>
        </p:txBody>
      </p:sp>
      <p:sp>
        <p:nvSpPr>
          <p:cNvPr id="49" name="TextBox 48">
            <a:extLst>
              <a:ext uri="{FF2B5EF4-FFF2-40B4-BE49-F238E27FC236}">
                <a16:creationId xmlns:a16="http://schemas.microsoft.com/office/drawing/2014/main" id="{346CA493-221C-D247-813C-68B9182B7753}"/>
              </a:ext>
            </a:extLst>
          </p:cNvPr>
          <p:cNvSpPr txBox="1"/>
          <p:nvPr/>
        </p:nvSpPr>
        <p:spPr>
          <a:xfrm>
            <a:off x="6371944" y="1913161"/>
            <a:ext cx="701819" cy="251607"/>
          </a:xfrm>
          <a:prstGeom prst="rect">
            <a:avLst/>
          </a:prstGeom>
          <a:noFill/>
        </p:spPr>
        <p:txBody>
          <a:bodyPr wrap="square" rtlCol="0">
            <a:spAutoFit/>
          </a:bodyPr>
          <a:lstStyle/>
          <a:p>
            <a:pPr algn="ctr"/>
            <a:r>
              <a:rPr lang="en-US" sz="1035" b="1" dirty="0">
                <a:latin typeface="Gisha" panose="020F0502020204030204" pitchFamily="34" charset="0"/>
                <a:cs typeface="Gisha" panose="020F0502020204030204" pitchFamily="34" charset="0"/>
              </a:rPr>
              <a:t>STIGMA</a:t>
            </a:r>
          </a:p>
        </p:txBody>
      </p:sp>
      <p:sp>
        <p:nvSpPr>
          <p:cNvPr id="53" name="TextBox 52">
            <a:extLst>
              <a:ext uri="{FF2B5EF4-FFF2-40B4-BE49-F238E27FC236}">
                <a16:creationId xmlns:a16="http://schemas.microsoft.com/office/drawing/2014/main" id="{8A177964-A2C4-6B4D-8B91-2A973DF03AEA}"/>
              </a:ext>
            </a:extLst>
          </p:cNvPr>
          <p:cNvSpPr txBox="1"/>
          <p:nvPr/>
        </p:nvSpPr>
        <p:spPr>
          <a:xfrm>
            <a:off x="247002" y="2850284"/>
            <a:ext cx="1260963" cy="1785104"/>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Identify a floral raceme with &gt;10 unopened buds along it’s length. Remove growing point at the top of the raceme and any buds with visible petals. Viable buds are ~5-10mm long.</a:t>
            </a:r>
            <a:endParaRPr lang="en-US" sz="1035" dirty="0">
              <a:latin typeface="Gisha" panose="020F0502020204030204" pitchFamily="34" charset="0"/>
              <a:cs typeface="Gisha" panose="020F0502020204030204" pitchFamily="34" charset="0"/>
            </a:endParaRPr>
          </a:p>
        </p:txBody>
      </p:sp>
      <p:sp>
        <p:nvSpPr>
          <p:cNvPr id="54" name="TextBox 53">
            <a:extLst>
              <a:ext uri="{FF2B5EF4-FFF2-40B4-BE49-F238E27FC236}">
                <a16:creationId xmlns:a16="http://schemas.microsoft.com/office/drawing/2014/main" id="{584C789E-544E-7248-97AE-9681A7EA9D77}"/>
              </a:ext>
            </a:extLst>
          </p:cNvPr>
          <p:cNvSpPr txBox="1"/>
          <p:nvPr/>
        </p:nvSpPr>
        <p:spPr>
          <a:xfrm>
            <a:off x="4080251" y="3921349"/>
            <a:ext cx="3430972" cy="707886"/>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Label a small crossing-tag with female x male designators and the date of the cross. Carefully adhere to the single pedicel connecting the flower raceme to the main plant stem. Remove any buds on the pedicel below the tag.</a:t>
            </a:r>
          </a:p>
        </p:txBody>
      </p:sp>
      <p:sp>
        <p:nvSpPr>
          <p:cNvPr id="57" name="TextBox 56">
            <a:extLst>
              <a:ext uri="{FF2B5EF4-FFF2-40B4-BE49-F238E27FC236}">
                <a16:creationId xmlns:a16="http://schemas.microsoft.com/office/drawing/2014/main" id="{D3AF56AB-F044-1E45-A694-C54D983613F6}"/>
              </a:ext>
            </a:extLst>
          </p:cNvPr>
          <p:cNvSpPr txBox="1"/>
          <p:nvPr/>
        </p:nvSpPr>
        <p:spPr>
          <a:xfrm>
            <a:off x="223159" y="4898217"/>
            <a:ext cx="3581535" cy="553998"/>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Select fully opened flowers from a donor plant. Anthers should be actively shedding pollen, which appears bright yellow in color. Avoid dark, translucent pollen.</a:t>
            </a:r>
          </a:p>
        </p:txBody>
      </p:sp>
      <p:sp>
        <p:nvSpPr>
          <p:cNvPr id="59" name="TextBox 58">
            <a:extLst>
              <a:ext uri="{FF2B5EF4-FFF2-40B4-BE49-F238E27FC236}">
                <a16:creationId xmlns:a16="http://schemas.microsoft.com/office/drawing/2014/main" id="{C0208C05-3C13-8F45-9545-1844B1AE2FE8}"/>
              </a:ext>
            </a:extLst>
          </p:cNvPr>
          <p:cNvSpPr txBox="1"/>
          <p:nvPr/>
        </p:nvSpPr>
        <p:spPr>
          <a:xfrm>
            <a:off x="4070258" y="5927238"/>
            <a:ext cx="3458804" cy="707886"/>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raceme. Open flowers just enough to expose and isolate stigma from anthers. Avoid damage to the stigma. Male anthers should be smooth and void of pollen grains. Proceed to Step FIVE quickly to avoid drying of stigma. </a:t>
            </a:r>
          </a:p>
        </p:txBody>
      </p:sp>
      <p:sp>
        <p:nvSpPr>
          <p:cNvPr id="62" name="TextBox 61">
            <a:extLst>
              <a:ext uri="{FF2B5EF4-FFF2-40B4-BE49-F238E27FC236}">
                <a16:creationId xmlns:a16="http://schemas.microsoft.com/office/drawing/2014/main" id="{8CB3D6E7-56FA-8B4E-AE67-9EAA32A552A7}"/>
              </a:ext>
            </a:extLst>
          </p:cNvPr>
          <p:cNvSpPr txBox="1"/>
          <p:nvPr/>
        </p:nvSpPr>
        <p:spPr>
          <a:xfrm>
            <a:off x="6323424" y="4859251"/>
            <a:ext cx="1161959" cy="1169551"/>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Use a tweezers or sharp wooden tool to tease open the sepals of each flower bud along the</a:t>
            </a:r>
          </a:p>
          <a:p>
            <a:pPr algn="ctr"/>
            <a:r>
              <a:rPr lang="en-US" sz="1000" dirty="0">
                <a:latin typeface="Gisha" panose="020F0502020204030204" pitchFamily="34" charset="0"/>
                <a:cs typeface="Gisha" panose="020F0502020204030204" pitchFamily="34" charset="0"/>
              </a:rPr>
              <a:t>length of the</a:t>
            </a:r>
          </a:p>
        </p:txBody>
      </p:sp>
      <p:sp>
        <p:nvSpPr>
          <p:cNvPr id="63" name="TextBox 62">
            <a:extLst>
              <a:ext uri="{FF2B5EF4-FFF2-40B4-BE49-F238E27FC236}">
                <a16:creationId xmlns:a16="http://schemas.microsoft.com/office/drawing/2014/main" id="{24C91434-4CAC-CC43-81DD-383E2FCAA7EB}"/>
              </a:ext>
            </a:extLst>
          </p:cNvPr>
          <p:cNvSpPr txBox="1"/>
          <p:nvPr/>
        </p:nvSpPr>
        <p:spPr>
          <a:xfrm>
            <a:off x="1651352" y="6860373"/>
            <a:ext cx="2153342" cy="861774"/>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Carefully transfer viable pollen to the sigmatic surface, making sure to not break or damage the stigma. Pollen should be visibly sticking to the stigmatic surface.</a:t>
            </a:r>
          </a:p>
        </p:txBody>
      </p:sp>
      <p:sp>
        <p:nvSpPr>
          <p:cNvPr id="65" name="TextBox 64">
            <a:extLst>
              <a:ext uri="{FF2B5EF4-FFF2-40B4-BE49-F238E27FC236}">
                <a16:creationId xmlns:a16="http://schemas.microsoft.com/office/drawing/2014/main" id="{A583FFAB-947E-CA46-8833-EEC3D970066D}"/>
              </a:ext>
            </a:extLst>
          </p:cNvPr>
          <p:cNvSpPr txBox="1"/>
          <p:nvPr/>
        </p:nvSpPr>
        <p:spPr>
          <a:xfrm>
            <a:off x="4081078" y="6900869"/>
            <a:ext cx="2333273" cy="1631216"/>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Mature fruit will begin to develop and elongate within a week of pollination. Expect to see mature fruit (silique) 3-5 weeks after pollination. Dry siliques will appear yellow-to-tan within ~6-8 weeks after pollination. Siliques will shatter if left to dry too long. Follow good seed stewardship practices, using clean harvesting and storage practices to obtain clean, safe seed.</a:t>
            </a:r>
          </a:p>
        </p:txBody>
      </p:sp>
      <p:pic>
        <p:nvPicPr>
          <p:cNvPr id="7" name="Picture 6">
            <a:extLst>
              <a:ext uri="{FF2B5EF4-FFF2-40B4-BE49-F238E27FC236}">
                <a16:creationId xmlns:a16="http://schemas.microsoft.com/office/drawing/2014/main" id="{DA32E440-CD2A-584B-B595-43C985F8B20D}"/>
              </a:ext>
            </a:extLst>
          </p:cNvPr>
          <p:cNvPicPr>
            <a:picLocks noChangeAspect="1"/>
          </p:cNvPicPr>
          <p:nvPr/>
        </p:nvPicPr>
        <p:blipFill rotWithShape="1">
          <a:blip r:embed="rId19">
            <a:extLst>
              <a:ext uri="{BEBA8EAE-BF5A-486C-A8C5-ECC9F3942E4B}">
                <a14:imgProps xmlns:a14="http://schemas.microsoft.com/office/drawing/2010/main">
                  <a14:imgLayer>
                    <a14:imgEffect>
                      <a14:brightnessContrast contrast="-20000"/>
                    </a14:imgEffect>
                  </a14:imgLayer>
                </a14:imgProps>
              </a:ext>
            </a:extLst>
          </a:blip>
          <a:srcRect l="4968" t="957" r="13093"/>
          <a:stretch/>
        </p:blipFill>
        <p:spPr>
          <a:xfrm>
            <a:off x="6449887" y="6951781"/>
            <a:ext cx="1025178" cy="1652244"/>
          </a:xfrm>
          <a:prstGeom prst="rect">
            <a:avLst/>
          </a:prstGeom>
        </p:spPr>
      </p:pic>
      <p:sp>
        <p:nvSpPr>
          <p:cNvPr id="69" name="TextBox 68">
            <a:extLst>
              <a:ext uri="{FF2B5EF4-FFF2-40B4-BE49-F238E27FC236}">
                <a16:creationId xmlns:a16="http://schemas.microsoft.com/office/drawing/2014/main" id="{2A296EBE-CBA1-7549-B9C6-3A218D49C739}"/>
              </a:ext>
            </a:extLst>
          </p:cNvPr>
          <p:cNvSpPr txBox="1"/>
          <p:nvPr/>
        </p:nvSpPr>
        <p:spPr>
          <a:xfrm>
            <a:off x="212663" y="8942263"/>
            <a:ext cx="3592031" cy="892552"/>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TIPS FROM THE PROS:</a:t>
            </a:r>
            <a:endParaRPr lang="en-US" sz="1000" dirty="0">
              <a:latin typeface="Gisha" panose="020F0502020204030204" pitchFamily="34" charset="0"/>
              <a:cs typeface="Gisha" panose="020F0502020204030204" pitchFamily="34" charset="0"/>
            </a:endParaRPr>
          </a:p>
          <a:p>
            <a:pPr marL="171450" indent="-171450">
              <a:buFont typeface="Arial" panose="020B0604020202020204" pitchFamily="34" charset="0"/>
              <a:buChar char="•"/>
            </a:pPr>
            <a:r>
              <a:rPr lang="en-US" sz="1000" dirty="0">
                <a:latin typeface="Gisha" panose="020F0502020204030204" pitchFamily="34" charset="0"/>
                <a:cs typeface="Gisha" panose="020F0502020204030204" pitchFamily="34" charset="0"/>
              </a:rPr>
              <a:t>Brassica plants are often self-incompatible, requiring extra crosses or bud pollination to obtain </a:t>
            </a:r>
            <a:r>
              <a:rPr lang="en-US" sz="1000" dirty="0" err="1">
                <a:latin typeface="Gisha" panose="020F0502020204030204" pitchFamily="34" charset="0"/>
                <a:cs typeface="Gisha" panose="020F0502020204030204" pitchFamily="34" charset="0"/>
              </a:rPr>
              <a:t>selfed</a:t>
            </a:r>
            <a:r>
              <a:rPr lang="en-US" sz="1000" dirty="0">
                <a:latin typeface="Gisha" panose="020F0502020204030204" pitchFamily="34" charset="0"/>
                <a:cs typeface="Gisha" panose="020F0502020204030204" pitchFamily="34" charset="0"/>
              </a:rPr>
              <a:t> seed</a:t>
            </a:r>
          </a:p>
          <a:p>
            <a:pPr marL="171450" indent="-171450">
              <a:buFont typeface="Arial" panose="020B0604020202020204" pitchFamily="34" charset="0"/>
              <a:buChar char="•"/>
            </a:pPr>
            <a:r>
              <a:rPr lang="en-US" sz="1000" dirty="0">
                <a:latin typeface="Gisha" panose="020F0502020204030204" pitchFamily="34" charset="0"/>
                <a:cs typeface="Gisha" panose="020F0502020204030204" pitchFamily="34" charset="0"/>
              </a:rPr>
              <a:t>Many </a:t>
            </a:r>
            <a:r>
              <a:rPr lang="en-US" sz="1000" i="1" dirty="0">
                <a:latin typeface="Gisha" panose="020F0502020204030204" pitchFamily="34" charset="0"/>
                <a:cs typeface="Gisha" panose="020F0502020204030204" pitchFamily="34" charset="0"/>
              </a:rPr>
              <a:t>B. oleracea</a:t>
            </a:r>
            <a:r>
              <a:rPr lang="en-US" sz="1000" dirty="0">
                <a:latin typeface="Gisha" panose="020F0502020204030204" pitchFamily="34" charset="0"/>
                <a:cs typeface="Gisha" panose="020F0502020204030204" pitchFamily="34" charset="0"/>
              </a:rPr>
              <a:t> plants are biennial – you may not see floral racemes without proper vernalization (cold period)</a:t>
            </a:r>
          </a:p>
        </p:txBody>
      </p:sp>
      <p:grpSp>
        <p:nvGrpSpPr>
          <p:cNvPr id="73" name="Group 72">
            <a:extLst>
              <a:ext uri="{FF2B5EF4-FFF2-40B4-BE49-F238E27FC236}">
                <a16:creationId xmlns:a16="http://schemas.microsoft.com/office/drawing/2014/main" id="{313761BB-76AD-154E-A410-CE1925775045}"/>
              </a:ext>
            </a:extLst>
          </p:cNvPr>
          <p:cNvGrpSpPr/>
          <p:nvPr/>
        </p:nvGrpSpPr>
        <p:grpSpPr>
          <a:xfrm>
            <a:off x="4000572" y="8934491"/>
            <a:ext cx="3546513" cy="909699"/>
            <a:chOff x="3997586" y="8875634"/>
            <a:chExt cx="3546513" cy="909699"/>
          </a:xfrm>
        </p:grpSpPr>
        <p:pic>
          <p:nvPicPr>
            <p:cNvPr id="74" name="Picture 73">
              <a:extLst>
                <a:ext uri="{FF2B5EF4-FFF2-40B4-BE49-F238E27FC236}">
                  <a16:creationId xmlns:a16="http://schemas.microsoft.com/office/drawing/2014/main" id="{CA6F41D4-90E4-5B4F-94B0-CBD3B1387123}"/>
                </a:ext>
              </a:extLst>
            </p:cNvPr>
            <p:cNvPicPr>
              <a:picLocks noChangeAspect="1"/>
            </p:cNvPicPr>
            <p:nvPr/>
          </p:nvPicPr>
          <p:blipFill rotWithShape="1">
            <a:blip r:embed="rId20"/>
            <a:srcRect l="7142" t="6431" r="67247" b="40238"/>
            <a:stretch/>
          </p:blipFill>
          <p:spPr>
            <a:xfrm>
              <a:off x="4389859" y="9137811"/>
              <a:ext cx="961325" cy="304236"/>
            </a:xfrm>
            <a:prstGeom prst="rect">
              <a:avLst/>
            </a:prstGeom>
            <a:ln>
              <a:noFill/>
            </a:ln>
          </p:spPr>
        </p:pic>
        <p:pic>
          <p:nvPicPr>
            <p:cNvPr id="76" name="Picture 75">
              <a:extLst>
                <a:ext uri="{FF2B5EF4-FFF2-40B4-BE49-F238E27FC236}">
                  <a16:creationId xmlns:a16="http://schemas.microsoft.com/office/drawing/2014/main" id="{1E36CD6A-363F-1340-B5FB-7423ADAD4A6D}"/>
                </a:ext>
              </a:extLst>
            </p:cNvPr>
            <p:cNvPicPr>
              <a:picLocks noChangeAspect="1"/>
            </p:cNvPicPr>
            <p:nvPr/>
          </p:nvPicPr>
          <p:blipFill>
            <a:blip r:embed="rId21"/>
            <a:stretch>
              <a:fillRect/>
            </a:stretch>
          </p:blipFill>
          <p:spPr>
            <a:xfrm>
              <a:off x="5758149" y="9039744"/>
              <a:ext cx="1679243" cy="500059"/>
            </a:xfrm>
            <a:prstGeom prst="rect">
              <a:avLst/>
            </a:prstGeom>
          </p:spPr>
        </p:pic>
        <p:sp>
          <p:nvSpPr>
            <p:cNvPr id="77" name="TextBox 76">
              <a:extLst>
                <a:ext uri="{FF2B5EF4-FFF2-40B4-BE49-F238E27FC236}">
                  <a16:creationId xmlns:a16="http://schemas.microsoft.com/office/drawing/2014/main" id="{DD97589A-D219-4141-B6C7-CB3E5FC936E0}"/>
                </a:ext>
              </a:extLst>
            </p:cNvPr>
            <p:cNvSpPr txBox="1"/>
            <p:nvPr/>
          </p:nvSpPr>
          <p:spPr>
            <a:xfrm>
              <a:off x="4017843" y="9446779"/>
              <a:ext cx="1866901" cy="338554"/>
            </a:xfrm>
            <a:prstGeom prst="rect">
              <a:avLst/>
            </a:prstGeom>
            <a:noFill/>
          </p:spPr>
          <p:txBody>
            <a:bodyPr wrap="square" rtlCol="0">
              <a:spAutoFit/>
            </a:bodyPr>
            <a:lstStyle/>
            <a:p>
              <a:pPr algn="ctr"/>
              <a:r>
                <a:rPr lang="en-US" sz="800" b="1" dirty="0">
                  <a:latin typeface="Gisha" panose="020F0502020204030204" pitchFamily="34" charset="0"/>
                  <a:cs typeface="Gisha" panose="020F0502020204030204" pitchFamily="34" charset="0"/>
                </a:rPr>
                <a:t>NORTHERN ORGANIC VEGETABLE IMPROVEMENT COOPERATIVE</a:t>
              </a:r>
              <a:endParaRPr lang="en-US" sz="500" dirty="0">
                <a:latin typeface="Gisha" panose="020F0502020204030204" pitchFamily="34" charset="0"/>
                <a:cs typeface="Gisha" panose="020F0502020204030204" pitchFamily="34" charset="0"/>
              </a:endParaRPr>
            </a:p>
          </p:txBody>
        </p:sp>
        <p:sp>
          <p:nvSpPr>
            <p:cNvPr id="78" name="TextBox 77">
              <a:extLst>
                <a:ext uri="{FF2B5EF4-FFF2-40B4-BE49-F238E27FC236}">
                  <a16:creationId xmlns:a16="http://schemas.microsoft.com/office/drawing/2014/main" id="{23847339-9E8B-3F47-AAD5-E02256529357}"/>
                </a:ext>
              </a:extLst>
            </p:cNvPr>
            <p:cNvSpPr txBox="1"/>
            <p:nvPr/>
          </p:nvSpPr>
          <p:spPr>
            <a:xfrm>
              <a:off x="5729967" y="9481458"/>
              <a:ext cx="1814132" cy="276999"/>
            </a:xfrm>
            <a:prstGeom prst="rect">
              <a:avLst/>
            </a:prstGeom>
            <a:noFill/>
          </p:spPr>
          <p:txBody>
            <a:bodyPr wrap="square" rtlCol="0">
              <a:spAutoFit/>
            </a:bodyPr>
            <a:lstStyle/>
            <a:p>
              <a:pPr algn="ctr"/>
              <a:r>
                <a:rPr lang="en-US" sz="600" dirty="0">
                  <a:latin typeface="Gisha" panose="020F0502020204030204" pitchFamily="34" charset="0"/>
                  <a:cs typeface="Gisha" panose="020F0502020204030204" pitchFamily="34" charset="0"/>
                </a:rPr>
                <a:t>Photos and design by: H. Swegarden</a:t>
              </a:r>
            </a:p>
            <a:p>
              <a:pPr algn="ctr"/>
              <a:r>
                <a:rPr lang="en-US" sz="600" dirty="0">
                  <a:latin typeface="Gisha" panose="020F0502020204030204" pitchFamily="34" charset="0"/>
                  <a:cs typeface="Gisha" panose="020F0502020204030204" pitchFamily="34" charset="0"/>
                </a:rPr>
                <a:t>Demonstration by: S. Pena-Aragon (Griffiths Lab)</a:t>
              </a:r>
            </a:p>
          </p:txBody>
        </p:sp>
        <p:sp>
          <p:nvSpPr>
            <p:cNvPr id="79" name="TextBox 78">
              <a:extLst>
                <a:ext uri="{FF2B5EF4-FFF2-40B4-BE49-F238E27FC236}">
                  <a16:creationId xmlns:a16="http://schemas.microsoft.com/office/drawing/2014/main" id="{1C8724C2-DF9D-1C4F-899F-B199C9A23E95}"/>
                </a:ext>
              </a:extLst>
            </p:cNvPr>
            <p:cNvSpPr txBox="1"/>
            <p:nvPr/>
          </p:nvSpPr>
          <p:spPr>
            <a:xfrm>
              <a:off x="3997586" y="8875634"/>
              <a:ext cx="2899073"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THIS PROJECT WAS SUPPORTED BY:</a:t>
              </a:r>
              <a:endParaRPr lang="en-US" sz="1000" dirty="0">
                <a:latin typeface="Gisha" panose="020F0502020204030204" pitchFamily="34" charset="0"/>
                <a:cs typeface="Gisha" panose="020F0502020204030204" pitchFamily="34" charset="0"/>
              </a:endParaRPr>
            </a:p>
          </p:txBody>
        </p:sp>
      </p:grpSp>
    </p:spTree>
    <p:extLst>
      <p:ext uri="{BB962C8B-B14F-4D97-AF65-F5344CB8AC3E}">
        <p14:creationId xmlns:p14="http://schemas.microsoft.com/office/powerpoint/2010/main" val="6900678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556</TotalTime>
  <Words>429</Words>
  <Application>Microsoft Office PowerPoint</Application>
  <PresentationFormat>Custom</PresentationFormat>
  <Paragraphs>28</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Gisha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Swegarden</dc:creator>
  <cp:lastModifiedBy>Formiga, Alice</cp:lastModifiedBy>
  <cp:revision>31</cp:revision>
  <dcterms:created xsi:type="dcterms:W3CDTF">2019-01-24T14:11:53Z</dcterms:created>
  <dcterms:modified xsi:type="dcterms:W3CDTF">2020-07-01T20:41:42Z</dcterms:modified>
</cp:coreProperties>
</file>