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298" r:id="rId19"/>
    <p:sldId id="320" r:id="rId20"/>
    <p:sldId id="299" r:id="rId21"/>
    <p:sldId id="300" r:id="rId22"/>
    <p:sldId id="301" r:id="rId23"/>
    <p:sldId id="302" r:id="rId24"/>
    <p:sldId id="303"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3BC"/>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705" autoAdjust="0"/>
  </p:normalViewPr>
  <p:slideViewPr>
    <p:cSldViewPr>
      <p:cViewPr varScale="1">
        <p:scale>
          <a:sx n="101" d="100"/>
          <a:sy n="101"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d.umn.edu\CFANS\Dept\APEC\TOOLS_FOR_TRANSITION\Presentations\Organic%20Acre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53472642842722"/>
          <c:y val="0.10358134258641398"/>
          <c:w val="0.66901070058550371"/>
          <c:h val="0.6493096422157757"/>
        </c:manualLayout>
      </c:layout>
      <c:scatterChart>
        <c:scatterStyle val="lineMarker"/>
        <c:varyColors val="0"/>
        <c:ser>
          <c:idx val="0"/>
          <c:order val="0"/>
          <c:tx>
            <c:v>Minnesota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'Grain, Bean and Oilseed by Year'!$AR$1:$AZ$1</c:f>
              <c:numCache>
                <c:formatCode>General</c:formatCode>
                <c:ptCount val="9"/>
                <c:pt idx="0">
                  <c:v>2011</c:v>
                </c:pt>
                <c:pt idx="1">
                  <c:v>2010</c:v>
                </c:pt>
                <c:pt idx="2">
                  <c:v>2008</c:v>
                </c:pt>
                <c:pt idx="3">
                  <c:v>2007</c:v>
                </c:pt>
                <c:pt idx="4">
                  <c:v>2006</c:v>
                </c:pt>
                <c:pt idx="5">
                  <c:v>2005</c:v>
                </c:pt>
                <c:pt idx="6">
                  <c:v>2004</c:v>
                </c:pt>
                <c:pt idx="7">
                  <c:v>2003</c:v>
                </c:pt>
                <c:pt idx="8">
                  <c:v>2002</c:v>
                </c:pt>
              </c:numCache>
            </c:numRef>
          </c:xVal>
          <c:yVal>
            <c:numRef>
              <c:f>'Grain, Bean and Oilseed by Year'!$AR$29:$AZ$29</c:f>
              <c:numCache>
                <c:formatCode>_(* #,##0_);_(* \(#,##0\);_(* "-"??_);_(@_)</c:formatCode>
                <c:ptCount val="9"/>
                <c:pt idx="0">
                  <c:v>123603.85058069236</c:v>
                </c:pt>
                <c:pt idx="1">
                  <c:v>117617.9501308203</c:v>
                </c:pt>
                <c:pt idx="2">
                  <c:v>126057.33000000002</c:v>
                </c:pt>
                <c:pt idx="3">
                  <c:v>130693.56</c:v>
                </c:pt>
                <c:pt idx="4">
                  <c:v>110440.32000000001</c:v>
                </c:pt>
                <c:pt idx="5">
                  <c:v>107431.88</c:v>
                </c:pt>
                <c:pt idx="6">
                  <c:v>96085.430000000008</c:v>
                </c:pt>
                <c:pt idx="7">
                  <c:v>98239.34</c:v>
                </c:pt>
                <c:pt idx="8">
                  <c:v>88452.800000000003</c:v>
                </c:pt>
              </c:numCache>
            </c:numRef>
          </c:yVal>
          <c:smooth val="0"/>
        </c:ser>
        <c:ser>
          <c:idx val="1"/>
          <c:order val="1"/>
          <c:tx>
            <c:v>Wisconsin</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'Grain, Bean and Oilseed by Year'!$AR$1:$AZ$1</c:f>
              <c:numCache>
                <c:formatCode>General</c:formatCode>
                <c:ptCount val="9"/>
                <c:pt idx="0">
                  <c:v>2011</c:v>
                </c:pt>
                <c:pt idx="1">
                  <c:v>2010</c:v>
                </c:pt>
                <c:pt idx="2">
                  <c:v>2008</c:v>
                </c:pt>
                <c:pt idx="3">
                  <c:v>2007</c:v>
                </c:pt>
                <c:pt idx="4">
                  <c:v>2006</c:v>
                </c:pt>
                <c:pt idx="5">
                  <c:v>2005</c:v>
                </c:pt>
                <c:pt idx="6">
                  <c:v>2004</c:v>
                </c:pt>
                <c:pt idx="7">
                  <c:v>2003</c:v>
                </c:pt>
                <c:pt idx="8">
                  <c:v>2002</c:v>
                </c:pt>
              </c:numCache>
            </c:numRef>
          </c:xVal>
          <c:yVal>
            <c:numRef>
              <c:f>'Grain, Bean and Oilseed by Year'!$AR$55:$AZ$55</c:f>
              <c:numCache>
                <c:formatCode>_(* #,##0_);_(* \(#,##0\);_(* "-"??_);_(@_)</c:formatCode>
                <c:ptCount val="9"/>
                <c:pt idx="0">
                  <c:v>146494.64230918878</c:v>
                </c:pt>
                <c:pt idx="1">
                  <c:v>147815.86923360825</c:v>
                </c:pt>
                <c:pt idx="2">
                  <c:v>161939.61000000002</c:v>
                </c:pt>
                <c:pt idx="3">
                  <c:v>139798.83000000002</c:v>
                </c:pt>
                <c:pt idx="4">
                  <c:v>91825.07</c:v>
                </c:pt>
                <c:pt idx="5">
                  <c:v>83466.23000000001</c:v>
                </c:pt>
                <c:pt idx="6">
                  <c:v>76077.625</c:v>
                </c:pt>
                <c:pt idx="7">
                  <c:v>83924.82</c:v>
                </c:pt>
                <c:pt idx="8">
                  <c:v>72794.2</c:v>
                </c:pt>
              </c:numCache>
            </c:numRef>
          </c:yVal>
          <c:smooth val="0"/>
        </c:ser>
        <c:ser>
          <c:idx val="2"/>
          <c:order val="3"/>
          <c:tx>
            <c:v>Iowa</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'Grain, Bean and Oilseed by Year'!$AR$1:$AZ$1</c:f>
              <c:numCache>
                <c:formatCode>General</c:formatCode>
                <c:ptCount val="9"/>
                <c:pt idx="0">
                  <c:v>2011</c:v>
                </c:pt>
                <c:pt idx="1">
                  <c:v>2010</c:v>
                </c:pt>
                <c:pt idx="2">
                  <c:v>2008</c:v>
                </c:pt>
                <c:pt idx="3">
                  <c:v>2007</c:v>
                </c:pt>
                <c:pt idx="4">
                  <c:v>2006</c:v>
                </c:pt>
                <c:pt idx="5">
                  <c:v>2005</c:v>
                </c:pt>
                <c:pt idx="6">
                  <c:v>2004</c:v>
                </c:pt>
                <c:pt idx="7">
                  <c:v>2003</c:v>
                </c:pt>
                <c:pt idx="8">
                  <c:v>2002</c:v>
                </c:pt>
              </c:numCache>
            </c:numRef>
          </c:xVal>
          <c:yVal>
            <c:numRef>
              <c:f>'Grain, Bean and Oilseed by Year'!$AR$21:$AZ$21</c:f>
              <c:numCache>
                <c:formatCode>_(* #,##0_);_(* \(#,##0\);_(* "-"??_);_(@_)</c:formatCode>
                <c:ptCount val="9"/>
                <c:pt idx="0">
                  <c:v>81372.160457611055</c:v>
                </c:pt>
                <c:pt idx="1">
                  <c:v>82831.210005030051</c:v>
                </c:pt>
                <c:pt idx="2">
                  <c:v>87159.57</c:v>
                </c:pt>
                <c:pt idx="3">
                  <c:v>68138.099999999991</c:v>
                </c:pt>
                <c:pt idx="4">
                  <c:v>60463.359999999993</c:v>
                </c:pt>
                <c:pt idx="5">
                  <c:v>62524.450000000012</c:v>
                </c:pt>
                <c:pt idx="6">
                  <c:v>68772.33</c:v>
                </c:pt>
                <c:pt idx="7">
                  <c:v>63518.7</c:v>
                </c:pt>
                <c:pt idx="8">
                  <c:v>61216.299999999996</c:v>
                </c:pt>
              </c:numCache>
            </c:numRef>
          </c:yVal>
          <c:smooth val="0"/>
        </c:ser>
        <c:dLbls>
          <c:showLegendKey val="0"/>
          <c:showVal val="0"/>
          <c:showCatName val="0"/>
          <c:showSerName val="0"/>
          <c:showPercent val="0"/>
          <c:showBubbleSize val="0"/>
        </c:dLbls>
        <c:axId val="156247792"/>
        <c:axId val="156250928"/>
      </c:scatterChart>
      <c:scatterChart>
        <c:scatterStyle val="lineMarker"/>
        <c:varyColors val="0"/>
        <c:ser>
          <c:idx val="6"/>
          <c:order val="2"/>
          <c:tx>
            <c:v>U.S. Total</c:v>
          </c:tx>
          <c:spPr>
            <a:ln w="19050" cap="rnd">
              <a:solidFill>
                <a:schemeClr val="accent1">
                  <a:lumMod val="60000"/>
                </a:schemeClr>
              </a:solidFill>
              <a:prstDash val="dash"/>
              <a:round/>
            </a:ln>
            <a:effectLst/>
          </c:spPr>
          <c:marker>
            <c:symbol val="circle"/>
            <c:size val="5"/>
            <c:spPr>
              <a:solidFill>
                <a:schemeClr val="accent1">
                  <a:lumMod val="60000"/>
                </a:schemeClr>
              </a:solidFill>
              <a:ln w="9525">
                <a:solidFill>
                  <a:schemeClr val="accent1">
                    <a:lumMod val="60000"/>
                  </a:schemeClr>
                </a:solidFill>
              </a:ln>
              <a:effectLst/>
            </c:spPr>
          </c:marker>
          <c:xVal>
            <c:numRef>
              <c:f>'Grain, Bean and Oilseed by Year'!$AR$1:$AZ$1</c:f>
              <c:numCache>
                <c:formatCode>General</c:formatCode>
                <c:ptCount val="9"/>
                <c:pt idx="0">
                  <c:v>2011</c:v>
                </c:pt>
                <c:pt idx="1">
                  <c:v>2010</c:v>
                </c:pt>
                <c:pt idx="2">
                  <c:v>2008</c:v>
                </c:pt>
                <c:pt idx="3">
                  <c:v>2007</c:v>
                </c:pt>
                <c:pt idx="4">
                  <c:v>2006</c:v>
                </c:pt>
                <c:pt idx="5">
                  <c:v>2005</c:v>
                </c:pt>
                <c:pt idx="6">
                  <c:v>2004</c:v>
                </c:pt>
                <c:pt idx="7">
                  <c:v>2003</c:v>
                </c:pt>
                <c:pt idx="8">
                  <c:v>2002</c:v>
                </c:pt>
              </c:numCache>
            </c:numRef>
          </c:xVal>
          <c:yVal>
            <c:numRef>
              <c:f>'Grain, Bean and Oilseed by Year'!$AR$5:$AZ$5</c:f>
              <c:numCache>
                <c:formatCode>_(* #,##0_);_(* \(#,##0\);_(* "-"??_);_(@_)</c:formatCode>
                <c:ptCount val="9"/>
                <c:pt idx="0">
                  <c:v>1904073.7699270532</c:v>
                </c:pt>
                <c:pt idx="1">
                  <c:v>1881540.3132346468</c:v>
                </c:pt>
                <c:pt idx="2">
                  <c:v>1935038.48</c:v>
                </c:pt>
                <c:pt idx="3">
                  <c:v>1658208.12</c:v>
                </c:pt>
                <c:pt idx="4">
                  <c:v>1334179.0300000003</c:v>
                </c:pt>
                <c:pt idx="5">
                  <c:v>1220776.5449999999</c:v>
                </c:pt>
                <c:pt idx="6">
                  <c:v>1044493.846</c:v>
                </c:pt>
                <c:pt idx="7">
                  <c:v>1056141.19</c:v>
                </c:pt>
                <c:pt idx="8">
                  <c:v>941819.60000000009</c:v>
                </c:pt>
              </c:numCache>
            </c:numRef>
          </c:yVal>
          <c:smooth val="0"/>
        </c:ser>
        <c:dLbls>
          <c:showLegendKey val="0"/>
          <c:showVal val="0"/>
          <c:showCatName val="0"/>
          <c:showSerName val="0"/>
          <c:showPercent val="0"/>
          <c:showBubbleSize val="0"/>
        </c:dLbls>
        <c:axId val="156251712"/>
        <c:axId val="156251320"/>
      </c:scatterChart>
      <c:valAx>
        <c:axId val="15624779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dirty="0">
                    <a:solidFill>
                      <a:schemeClr val="tx1"/>
                    </a:solidFill>
                  </a:rPr>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6250928"/>
        <c:crosses val="autoZero"/>
        <c:crossBetween val="midCat"/>
      </c:valAx>
      <c:valAx>
        <c:axId val="156250928"/>
        <c:scaling>
          <c:orientation val="minMax"/>
          <c:min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dirty="0" smtClean="0">
                    <a:solidFill>
                      <a:schemeClr val="tx1"/>
                    </a:solidFill>
                  </a:rPr>
                  <a:t>State</a:t>
                </a:r>
                <a:r>
                  <a:rPr lang="en-US" b="1" baseline="0" dirty="0" smtClean="0">
                    <a:solidFill>
                      <a:schemeClr val="tx1"/>
                    </a:solidFill>
                  </a:rPr>
                  <a:t> </a:t>
                </a:r>
                <a:r>
                  <a:rPr lang="en-US" b="1" dirty="0" smtClean="0">
                    <a:solidFill>
                      <a:schemeClr val="tx1"/>
                    </a:solidFill>
                  </a:rPr>
                  <a:t>Acres</a:t>
                </a:r>
                <a:endParaRPr lang="en-US" b="1" dirty="0">
                  <a:solidFill>
                    <a:schemeClr val="tx1"/>
                  </a:solidFill>
                </a:endParaRP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6247792"/>
        <c:crosses val="autoZero"/>
        <c:crossBetween val="midCat"/>
      </c:valAx>
      <c:valAx>
        <c:axId val="156251320"/>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dirty="0" smtClean="0">
                    <a:solidFill>
                      <a:schemeClr val="tx1"/>
                    </a:solidFill>
                  </a:rPr>
                  <a:t>National Acres</a:t>
                </a:r>
                <a:endParaRPr lang="en-US" b="1" dirty="0">
                  <a:solidFill>
                    <a:schemeClr val="tx1"/>
                  </a:solidFill>
                </a:endParaRPr>
              </a:p>
            </c:rich>
          </c:tx>
          <c:layout/>
          <c:overlay val="0"/>
          <c:spPr>
            <a:noFill/>
            <a:ln>
              <a:noFill/>
            </a:ln>
            <a:effectLst/>
          </c:sp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6251712"/>
        <c:crosses val="max"/>
        <c:crossBetween val="midCat"/>
      </c:valAx>
      <c:valAx>
        <c:axId val="156251712"/>
        <c:scaling>
          <c:orientation val="minMax"/>
        </c:scaling>
        <c:delete val="1"/>
        <c:axPos val="b"/>
        <c:numFmt formatCode="General" sourceLinked="1"/>
        <c:majorTickMark val="out"/>
        <c:minorTickMark val="none"/>
        <c:tickLblPos val="nextTo"/>
        <c:crossAx val="1562513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CE344-6350-418A-9690-4B5D55725405}" type="datetimeFigureOut">
              <a:rPr lang="en-US" smtClean="0"/>
              <a:t>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5BD5D-4F0E-4C47-AFC5-C1F5C67D8126}" type="slidenum">
              <a:rPr lang="en-US" smtClean="0"/>
              <a:t>‹#›</a:t>
            </a:fld>
            <a:endParaRPr lang="en-US" dirty="0"/>
          </a:p>
        </p:txBody>
      </p:sp>
    </p:spTree>
    <p:extLst>
      <p:ext uri="{BB962C8B-B14F-4D97-AF65-F5344CB8AC3E}">
        <p14:creationId xmlns:p14="http://schemas.microsoft.com/office/powerpoint/2010/main" val="370261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a:t>
            </a:r>
            <a:r>
              <a:rPr lang="en-US" baseline="0" dirty="0" smtClean="0"/>
              <a:t> and 2010</a:t>
            </a:r>
            <a:r>
              <a:rPr lang="en-US" dirty="0" smtClean="0"/>
              <a:t> the organic / conventional corn</a:t>
            </a:r>
            <a:r>
              <a:rPr lang="en-US" baseline="0" dirty="0" smtClean="0"/>
              <a:t> price ratio dropped to around 1.5 to 1.75. Today it is almost 3.0. </a:t>
            </a:r>
            <a:endParaRPr lang="en-US" dirty="0"/>
          </a:p>
        </p:txBody>
      </p:sp>
      <p:sp>
        <p:nvSpPr>
          <p:cNvPr id="4" name="Slide Number Placeholder 3"/>
          <p:cNvSpPr>
            <a:spLocks noGrp="1"/>
          </p:cNvSpPr>
          <p:nvPr>
            <p:ph type="sldNum" sz="quarter" idx="10"/>
          </p:nvPr>
        </p:nvSpPr>
        <p:spPr/>
        <p:txBody>
          <a:bodyPr/>
          <a:lstStyle/>
          <a:p>
            <a:fld id="{AD65BD5D-4F0E-4C47-AFC5-C1F5C67D8126}" type="slidenum">
              <a:rPr lang="en-US" smtClean="0"/>
              <a:t>7</a:t>
            </a:fld>
            <a:endParaRPr lang="en-US" dirty="0"/>
          </a:p>
        </p:txBody>
      </p:sp>
    </p:spTree>
    <p:extLst>
      <p:ext uri="{BB962C8B-B14F-4D97-AF65-F5344CB8AC3E}">
        <p14:creationId xmlns:p14="http://schemas.microsoft.com/office/powerpoint/2010/main" val="155300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main reasons that we started this project is that there was previously no data on farmer’s experience during organic transition. Not in MN or any other state. There was nothing. We have been using the existing Farm Business management program to develop a database on outcomes during transition for MN crop and dairy farms. As Rob said, we have X farms. For some of these we have only 1 year of data, since they joined FBM only when they started the project, and for others we have much more. </a:t>
            </a:r>
            <a:endParaRPr lang="en-US" dirty="0"/>
          </a:p>
        </p:txBody>
      </p:sp>
      <p:sp>
        <p:nvSpPr>
          <p:cNvPr id="4" name="Slide Number Placeholder 3"/>
          <p:cNvSpPr>
            <a:spLocks noGrp="1"/>
          </p:cNvSpPr>
          <p:nvPr>
            <p:ph type="sldNum" sz="quarter" idx="10"/>
          </p:nvPr>
        </p:nvSpPr>
        <p:spPr/>
        <p:txBody>
          <a:bodyPr/>
          <a:lstStyle/>
          <a:p>
            <a:fld id="{AD65BD5D-4F0E-4C47-AFC5-C1F5C67D8126}" type="slidenum">
              <a:rPr lang="en-US" smtClean="0"/>
              <a:t>10</a:t>
            </a:fld>
            <a:endParaRPr lang="en-US" dirty="0"/>
          </a:p>
        </p:txBody>
      </p:sp>
    </p:spTree>
    <p:extLst>
      <p:ext uri="{BB962C8B-B14F-4D97-AF65-F5344CB8AC3E}">
        <p14:creationId xmlns:p14="http://schemas.microsoft.com/office/powerpoint/2010/main" val="25883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makes sense that per-acre net returns (for corn and soybean anyway) are larger for farms once they achieve certification but this doesn’t tell us much about profitability.  The data get a little tricky for whole-farm profitability measures (such as rate of return on assets) because most farms transition portions of their farm separately, so while it is obvious that a 500 acre farm with 400 acres in transition should be considered transitioning, how about a 500 acre farm with 50 in transition?</a:t>
            </a:r>
          </a:p>
          <a:p>
            <a:endParaRPr lang="en-US" baseline="0" dirty="0" smtClean="0"/>
          </a:p>
          <a:p>
            <a:r>
              <a:rPr lang="en-US" baseline="0" dirty="0" smtClean="0"/>
              <a:t>IN any case, we find that farms with significant acreage in transition are less profitable than average in their region, but are about 40% more profitable when a significant amount (more than 50%) is certified as organic. </a:t>
            </a:r>
            <a:endParaRPr lang="en-US" dirty="0"/>
          </a:p>
        </p:txBody>
      </p:sp>
      <p:sp>
        <p:nvSpPr>
          <p:cNvPr id="4" name="Slide Number Placeholder 3"/>
          <p:cNvSpPr>
            <a:spLocks noGrp="1"/>
          </p:cNvSpPr>
          <p:nvPr>
            <p:ph type="sldNum" sz="quarter" idx="10"/>
          </p:nvPr>
        </p:nvSpPr>
        <p:spPr/>
        <p:txBody>
          <a:bodyPr/>
          <a:lstStyle/>
          <a:p>
            <a:fld id="{AD65BD5D-4F0E-4C47-AFC5-C1F5C67D8126}" type="slidenum">
              <a:rPr lang="en-US" smtClean="0"/>
              <a:t>12</a:t>
            </a:fld>
            <a:endParaRPr lang="en-US" dirty="0"/>
          </a:p>
        </p:txBody>
      </p:sp>
    </p:spTree>
    <p:extLst>
      <p:ext uri="{BB962C8B-B14F-4D97-AF65-F5344CB8AC3E}">
        <p14:creationId xmlns:p14="http://schemas.microsoft.com/office/powerpoint/2010/main" val="352809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5BD5D-4F0E-4C47-AFC5-C1F5C67D8126}" type="slidenum">
              <a:rPr lang="en-US" smtClean="0"/>
              <a:t>14</a:t>
            </a:fld>
            <a:endParaRPr lang="en-US" dirty="0"/>
          </a:p>
        </p:txBody>
      </p:sp>
    </p:spTree>
    <p:extLst>
      <p:ext uri="{BB962C8B-B14F-4D97-AF65-F5344CB8AC3E}">
        <p14:creationId xmlns:p14="http://schemas.microsoft.com/office/powerpoint/2010/main" val="19706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0" i="0">
                <a:solidFill>
                  <a:srgbClr val="0E23BC"/>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endParaRPr lang="en-US" dirty="0"/>
          </a:p>
        </p:txBody>
      </p:sp>
    </p:spTree>
    <p:extLst>
      <p:ext uri="{BB962C8B-B14F-4D97-AF65-F5344CB8AC3E}">
        <p14:creationId xmlns:p14="http://schemas.microsoft.com/office/powerpoint/2010/main" val="5348840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6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Content Placeholder 2"/>
          <p:cNvSpPr>
            <a:spLocks noGrp="1"/>
          </p:cNvSpPr>
          <p:nvPr>
            <p:ph idx="1"/>
          </p:nvPr>
        </p:nvSpPr>
        <p:spPr/>
        <p:txBody>
          <a:bodyPr/>
          <a:lstStyle>
            <a:lvl3pPr>
              <a:defRPr baseline="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947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207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8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21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18737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26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0D0508-D5C6-43C5-B51A-694F526842B1}" type="datetimeFigureOut">
              <a:rPr lang="en-US" smtClean="0"/>
              <a:pPr/>
              <a:t>1/8/2015</a:t>
            </a:fld>
            <a:endParaRPr lang="en-US" dirty="0"/>
          </a:p>
        </p:txBody>
      </p:sp>
      <p:sp>
        <p:nvSpPr>
          <p:cNvPr id="6" name="Footer Placeholder 5"/>
          <p:cNvSpPr>
            <a:spLocks noGrp="1"/>
          </p:cNvSpPr>
          <p:nvPr>
            <p:ph type="ftr" sz="quarter" idx="11"/>
          </p:nvPr>
        </p:nvSpPr>
        <p:spPr>
          <a:xfrm>
            <a:off x="2667000" y="6356350"/>
            <a:ext cx="38862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6856B6-899D-4A24-991A-029F73CA9DA9}" type="slidenum">
              <a:rPr lang="en-US" smtClean="0"/>
              <a:pPr/>
              <a:t>‹#›</a:t>
            </a:fld>
            <a:endParaRPr lang="en-US" dirty="0"/>
          </a:p>
        </p:txBody>
      </p:sp>
    </p:spTree>
    <p:extLst>
      <p:ext uri="{BB962C8B-B14F-4D97-AF65-F5344CB8AC3E}">
        <p14:creationId xmlns:p14="http://schemas.microsoft.com/office/powerpoint/2010/main" val="103529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39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organic.info/toolsfortransition"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304800" y="152400"/>
            <a:ext cx="8534400" cy="1371600"/>
          </a:xfrm>
          <a:prstGeom prst="rect">
            <a:avLst/>
          </a:prstGeom>
        </p:spPr>
      </p:pic>
      <p:sp>
        <p:nvSpPr>
          <p:cNvPr id="8" name="Rectangle 7"/>
          <p:cNvSpPr/>
          <p:nvPr userDrawn="1"/>
        </p:nvSpPr>
        <p:spPr>
          <a:xfrm>
            <a:off x="304800" y="152400"/>
            <a:ext cx="8534400" cy="1371600"/>
          </a:xfrm>
          <a:prstGeom prst="rect">
            <a:avLst/>
          </a:prstGeom>
          <a:noFill/>
          <a:ln w="28575" cap="flat" cmpd="sng" algn="ctr">
            <a:solidFill>
              <a:srgbClr val="008000"/>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66800" y="321342"/>
            <a:ext cx="7010400" cy="1143000"/>
          </a:xfrm>
          <a:prstGeom prst="rect">
            <a:avLst/>
          </a:prstGeom>
        </p:spPr>
        <p:txBody>
          <a:bodyPr vert="horz" lIns="91440" tIns="45720" rIns="91440" bIns="45720" rtlCol="0" anchor="ctr">
            <a:noAutofit/>
          </a:bodyPr>
          <a:lstStyle/>
          <a:p>
            <a:r>
              <a:rPr lang="en-US" dirty="0" smtClean="0"/>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fans-apec.ad.umn.edu\cfans-apec$\TOOLS_FOR_TRANSITION\Logos\usda_nifa_h_rgb_300.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4350" y="6299408"/>
            <a:ext cx="1981200" cy="3776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a:off x="304800" y="6163550"/>
            <a:ext cx="8534400" cy="1588"/>
          </a:xfrm>
          <a:prstGeom prst="line">
            <a:avLst/>
          </a:prstGeom>
          <a:ln>
            <a:solidFill>
              <a:srgbClr val="0E23BC"/>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4800" y="1598612"/>
            <a:ext cx="8534400" cy="1588"/>
          </a:xfrm>
          <a:prstGeom prst="line">
            <a:avLst/>
          </a:prstGeom>
          <a:ln>
            <a:solidFill>
              <a:srgbClr val="0E23BC"/>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486025" y="6327230"/>
            <a:ext cx="44196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For</a:t>
            </a:r>
            <a:r>
              <a:rPr lang="en-US" sz="1000" b="1" baseline="0" dirty="0" smtClean="0">
                <a:latin typeface="Arial" pitchFamily="34" charset="0"/>
                <a:cs typeface="Arial" pitchFamily="34" charset="0"/>
              </a:rPr>
              <a:t> more information about the </a:t>
            </a:r>
            <a:r>
              <a:rPr lang="en-US" sz="1000" b="1" i="1" baseline="0" dirty="0" smtClean="0">
                <a:latin typeface="Arial" pitchFamily="34" charset="0"/>
                <a:cs typeface="Arial" pitchFamily="34" charset="0"/>
              </a:rPr>
              <a:t>Tools for Transition Project</a:t>
            </a:r>
            <a:r>
              <a:rPr lang="en-US" sz="1000" b="1" baseline="0" dirty="0" smtClean="0">
                <a:latin typeface="Arial" pitchFamily="34" charset="0"/>
                <a:cs typeface="Arial" pitchFamily="34" charset="0"/>
              </a:rPr>
              <a:t>, visit:</a:t>
            </a:r>
          </a:p>
          <a:p>
            <a:pPr algn="ctr"/>
            <a:r>
              <a:rPr lang="en-US" sz="1000" b="1" baseline="0" dirty="0" smtClean="0">
                <a:latin typeface="Arial" pitchFamily="34" charset="0"/>
                <a:cs typeface="Arial" pitchFamily="34" charset="0"/>
                <a:hlinkClick r:id="rId15"/>
              </a:rPr>
              <a:t>www.eorganic.info/toolsfortransition</a:t>
            </a:r>
            <a:r>
              <a:rPr lang="en-US" sz="1000" b="1" baseline="0" dirty="0" smtClean="0">
                <a:latin typeface="Arial" pitchFamily="34" charset="0"/>
                <a:cs typeface="Arial" pitchFamily="34" charset="0"/>
              </a:rPr>
              <a:t> </a:t>
            </a:r>
            <a:endParaRPr lang="en-US" sz="1000" b="1" dirty="0" smtClean="0">
              <a:latin typeface="Arial" pitchFamily="34" charset="0"/>
              <a:cs typeface="Arial" pitchFamily="34" charset="0"/>
            </a:endParaRPr>
          </a:p>
        </p:txBody>
      </p:sp>
      <p:pic>
        <p:nvPicPr>
          <p:cNvPr id="13" name="Picture 3" descr="ppt-wdmkHdr.png"/>
          <p:cNvPicPr>
            <a:picLocks/>
          </p:cNvPicPr>
          <p:nvPr userDrawn="1"/>
        </p:nvPicPr>
        <p:blipFill>
          <a:blip r:embed="rId16"/>
          <a:srcRect/>
          <a:stretch>
            <a:fillRect/>
          </a:stretch>
        </p:blipFill>
        <p:spPr bwMode="auto">
          <a:xfrm>
            <a:off x="19583400" y="24993600"/>
            <a:ext cx="3124200" cy="685800"/>
          </a:xfrm>
          <a:prstGeom prst="rect">
            <a:avLst/>
          </a:prstGeom>
          <a:noFill/>
          <a:ln w="9525">
            <a:noFill/>
            <a:miter lim="800000"/>
            <a:headEnd/>
            <a:tailEnd/>
          </a:ln>
        </p:spPr>
      </p:pic>
      <p:pic>
        <p:nvPicPr>
          <p:cNvPr id="14" name="Picture 3" descr="ppt-wdmkHdr.png"/>
          <p:cNvPicPr>
            <a:picLocks/>
          </p:cNvPicPr>
          <p:nvPr userDrawn="1"/>
        </p:nvPicPr>
        <p:blipFill>
          <a:blip r:embed="rId16"/>
          <a:srcRect/>
          <a:stretch>
            <a:fillRect/>
          </a:stretch>
        </p:blipFill>
        <p:spPr bwMode="auto">
          <a:xfrm>
            <a:off x="7086600" y="6314251"/>
            <a:ext cx="1600200" cy="347225"/>
          </a:xfrm>
          <a:prstGeom prst="rect">
            <a:avLst/>
          </a:prstGeom>
          <a:noFill/>
          <a:ln w="9525">
            <a:noFill/>
            <a:miter lim="800000"/>
            <a:headEnd/>
            <a:tailEnd/>
          </a:ln>
        </p:spPr>
      </p:pic>
    </p:spTree>
    <p:extLst>
      <p:ext uri="{BB962C8B-B14F-4D97-AF65-F5344CB8AC3E}">
        <p14:creationId xmlns:p14="http://schemas.microsoft.com/office/powerpoint/2010/main" val="383389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E23BC"/>
          </a:solidFill>
          <a:latin typeface="Arial Black"/>
          <a:ea typeface="+mj-ea"/>
          <a:cs typeface="Arial Black"/>
        </a:defRPr>
      </a:lvl1pPr>
    </p:titleStyle>
    <p:bodyStyle>
      <a:lvl1pPr marL="342900" indent="-342900" algn="l" defTabSz="914400" rtl="0" eaLnBrk="1" latinLnBrk="0" hangingPunct="1">
        <a:spcBef>
          <a:spcPct val="20000"/>
        </a:spcBef>
        <a:buFont typeface="Arial" pitchFamily="34" charset="0"/>
        <a:buChar char="•"/>
        <a:defRPr sz="3200" b="1" kern="1200">
          <a:solidFill>
            <a:srgbClr val="0E23B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rgbClr val="0098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E23B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organic.info/toolsfortransi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da.state.mn.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inbin.umn.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s.usda.gov/mnreports/lsbnof.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da.state.mn.us/food/organic/transitioncostshare.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gplan.umn.edu/"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fbm.mnscu.edu" TargetMode="External"/><Relationship Id="rId7" Type="http://schemas.openxmlformats.org/officeDocument/2006/relationships/image" Target="../media/image12.jpeg"/><Relationship Id="rId12"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cffm.umn.edu" TargetMode="External"/><Relationship Id="rId11" Type="http://schemas.openxmlformats.org/officeDocument/2006/relationships/hyperlink" Target="http://www.apec.umn.edu" TargetMode="External"/><Relationship Id="rId5" Type="http://schemas.openxmlformats.org/officeDocument/2006/relationships/hyperlink" Target="http://swroc.cfans.umn.edu/ResearchandOutreach/OrganicEcology/index.htm" TargetMode="External"/><Relationship Id="rId10" Type="http://schemas.openxmlformats.org/officeDocument/2006/relationships/hyperlink" Target="http://www.misa.umn.edu" TargetMode="External"/><Relationship Id="rId4" Type="http://schemas.openxmlformats.org/officeDocument/2006/relationships/image" Target="../media/image11.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lstStyle/>
          <a:p>
            <a:r>
              <a:rPr lang="en-US" sz="4000" dirty="0" smtClean="0"/>
              <a:t>Research Findings: Who’s Transitioning and How in MN</a:t>
            </a:r>
            <a:endParaRPr lang="en-US" sz="4000" dirty="0"/>
          </a:p>
        </p:txBody>
      </p:sp>
      <p:sp>
        <p:nvSpPr>
          <p:cNvPr id="3" name="Subtitle 2"/>
          <p:cNvSpPr>
            <a:spLocks noGrp="1"/>
          </p:cNvSpPr>
          <p:nvPr>
            <p:ph type="subTitle" idx="1"/>
          </p:nvPr>
        </p:nvSpPr>
        <p:spPr>
          <a:xfrm>
            <a:off x="458244" y="3886200"/>
            <a:ext cx="8196993" cy="1752600"/>
          </a:xfrm>
        </p:spPr>
        <p:txBody>
          <a:bodyPr>
            <a:normAutofit fontScale="92500"/>
          </a:bodyPr>
          <a:lstStyle/>
          <a:p>
            <a:pPr>
              <a:spcBef>
                <a:spcPts val="0"/>
              </a:spcBef>
            </a:pPr>
            <a:r>
              <a:rPr lang="en-US" sz="2800" dirty="0" smtClean="0"/>
              <a:t>Timothy A. </a:t>
            </a:r>
            <a:r>
              <a:rPr lang="en-US" sz="2800" dirty="0" err="1" smtClean="0"/>
              <a:t>Delbridge</a:t>
            </a:r>
            <a:r>
              <a:rPr lang="en-US" sz="2800" dirty="0" smtClean="0"/>
              <a:t>, Gigi </a:t>
            </a:r>
            <a:r>
              <a:rPr lang="en-US" sz="2800" dirty="0" err="1" smtClean="0"/>
              <a:t>DiGiacomo</a:t>
            </a:r>
            <a:r>
              <a:rPr lang="en-US" sz="2800" dirty="0" smtClean="0"/>
              <a:t>, </a:t>
            </a:r>
            <a:r>
              <a:rPr lang="en-US" sz="2800" dirty="0"/>
              <a:t>and Robert P. King</a:t>
            </a:r>
            <a:endParaRPr lang="en-US" sz="2800" dirty="0" smtClean="0"/>
          </a:p>
          <a:p>
            <a:pPr>
              <a:spcBef>
                <a:spcPts val="0"/>
              </a:spcBef>
            </a:pPr>
            <a:r>
              <a:rPr lang="en-US" sz="2800" dirty="0" smtClean="0"/>
              <a:t>Department of Applied Economics</a:t>
            </a:r>
          </a:p>
          <a:p>
            <a:pPr>
              <a:spcBef>
                <a:spcPts val="0"/>
              </a:spcBef>
            </a:pPr>
            <a:r>
              <a:rPr lang="en-US" sz="2800" dirty="0" smtClean="0"/>
              <a:t>University of Minnesota</a:t>
            </a:r>
          </a:p>
          <a:p>
            <a:pPr>
              <a:spcBef>
                <a:spcPts val="0"/>
              </a:spcBef>
            </a:pPr>
            <a:r>
              <a:rPr lang="en-US" sz="2800" dirty="0" smtClean="0">
                <a:solidFill>
                  <a:srgbClr val="0E23BC"/>
                </a:solidFill>
              </a:rPr>
              <a:t>delbr002@umn.edu, gigid@umn.edu, rking@umn.edu</a:t>
            </a:r>
            <a:endParaRPr lang="en-US" sz="2800" dirty="0">
              <a:solidFill>
                <a:srgbClr val="0E23B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757" y="253817"/>
            <a:ext cx="823960" cy="118140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2373"/>
          <a:stretch/>
        </p:blipFill>
        <p:spPr>
          <a:xfrm>
            <a:off x="6902636" y="244141"/>
            <a:ext cx="1752601" cy="1181405"/>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139" y="244141"/>
            <a:ext cx="1578562" cy="1181404"/>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3750"/>
          <a:stretch/>
        </p:blipFill>
        <p:spPr>
          <a:xfrm>
            <a:off x="2785903" y="244141"/>
            <a:ext cx="1162050" cy="118140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7789" y="253817"/>
            <a:ext cx="1235661" cy="1171729"/>
          </a:xfrm>
          <a:prstGeom prst="rect">
            <a:avLst/>
          </a:prstGeom>
        </p:spPr>
      </p:pic>
      <p:pic>
        <p:nvPicPr>
          <p:cNvPr id="1026" name="Picture 2" descr="C:\Users\gigid\Desktop\juggler 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44" y="244141"/>
            <a:ext cx="1354943" cy="11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5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TFT Farms</a:t>
            </a:r>
            <a:endParaRPr lang="en-US" dirty="0"/>
          </a:p>
        </p:txBody>
      </p:sp>
      <p:sp>
        <p:nvSpPr>
          <p:cNvPr id="3" name="Content Placeholder 2"/>
          <p:cNvSpPr>
            <a:spLocks noGrp="1"/>
          </p:cNvSpPr>
          <p:nvPr>
            <p:ph idx="1"/>
          </p:nvPr>
        </p:nvSpPr>
        <p:spPr/>
        <p:txBody>
          <a:bodyPr>
            <a:normAutofit fontScale="85000" lnSpcReduction="20000"/>
          </a:bodyPr>
          <a:lstStyle/>
          <a:p>
            <a:endParaRPr lang="en-US" sz="1000" dirty="0" smtClean="0"/>
          </a:p>
          <a:p>
            <a:r>
              <a:rPr lang="en-US" dirty="0" smtClean="0"/>
              <a:t>Data from TFT Farms</a:t>
            </a:r>
          </a:p>
          <a:p>
            <a:pPr lvl="1"/>
            <a:r>
              <a:rPr lang="en-US" dirty="0" smtClean="0"/>
              <a:t>We have data from 46 farms. Of these, 22 have significant livestock enterprises. </a:t>
            </a:r>
          </a:p>
          <a:p>
            <a:pPr lvl="1"/>
            <a:r>
              <a:rPr lang="en-US" dirty="0" smtClean="0"/>
              <a:t>These have been in FBM for an average of 5 years. Some as long as 18 years!</a:t>
            </a:r>
          </a:p>
          <a:p>
            <a:pPr lvl="1"/>
            <a:endParaRPr lang="en-US" dirty="0" smtClean="0"/>
          </a:p>
          <a:p>
            <a:r>
              <a:rPr lang="en-US" dirty="0"/>
              <a:t>What information are we focusing on from TFT farms?</a:t>
            </a:r>
          </a:p>
          <a:p>
            <a:pPr lvl="1"/>
            <a:r>
              <a:rPr lang="en-US" dirty="0"/>
              <a:t>Each farm conducts a year-end analysis with FBM and reports yields, expenses, price, etc. for each crop and livestock enterprise. </a:t>
            </a:r>
          </a:p>
          <a:p>
            <a:pPr lvl="1"/>
            <a:r>
              <a:rPr lang="en-US" dirty="0"/>
              <a:t>We pay close attention to the “transition status” of each field</a:t>
            </a:r>
          </a:p>
          <a:p>
            <a:pPr lvl="1"/>
            <a:endParaRPr lang="en-US" dirty="0" smtClean="0"/>
          </a:p>
          <a:p>
            <a:endParaRPr lang="en-US" dirty="0"/>
          </a:p>
        </p:txBody>
      </p:sp>
    </p:spTree>
    <p:extLst>
      <p:ext uri="{BB962C8B-B14F-4D97-AF65-F5344CB8AC3E}">
        <p14:creationId xmlns:p14="http://schemas.microsoft.com/office/powerpoint/2010/main" val="374670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Comparing Performance to Regional Averages</a:t>
            </a:r>
            <a:endParaRPr lang="en-US" sz="3200" dirty="0"/>
          </a:p>
        </p:txBody>
      </p:sp>
      <p:sp>
        <p:nvSpPr>
          <p:cNvPr id="3" name="Content Placeholder 2"/>
          <p:cNvSpPr>
            <a:spLocks noGrp="1"/>
          </p:cNvSpPr>
          <p:nvPr>
            <p:ph idx="1"/>
          </p:nvPr>
        </p:nvSpPr>
        <p:spPr>
          <a:xfrm>
            <a:off x="457200" y="1722437"/>
            <a:ext cx="8229600" cy="4373563"/>
          </a:xfrm>
        </p:spPr>
        <p:txBody>
          <a:bodyPr>
            <a:normAutofit fontScale="92500" lnSpcReduction="10000"/>
          </a:bodyPr>
          <a:lstStyle/>
          <a:p>
            <a:r>
              <a:rPr lang="en-US" sz="2700" dirty="0" smtClean="0"/>
              <a:t>Regional production, expense, and profitability averages are pulled from FINBIN (www.finbin.umn.edu).</a:t>
            </a:r>
          </a:p>
          <a:p>
            <a:pPr lvl="1"/>
            <a:r>
              <a:rPr lang="en-US" sz="2400" dirty="0" smtClean="0"/>
              <a:t>Since it doesn’t make sense to compare yields from one year to the next, we compare TFT farm yields to the regional average from that year. </a:t>
            </a:r>
          </a:p>
          <a:p>
            <a:pPr lvl="1"/>
            <a:r>
              <a:rPr lang="en-US" sz="2400" dirty="0" smtClean="0"/>
              <a:t>This allows pooling data from different years. </a:t>
            </a:r>
          </a:p>
          <a:p>
            <a:pPr marL="457200" lvl="1" indent="0">
              <a:buNone/>
            </a:pPr>
            <a:endParaRPr lang="en-US" sz="2400" dirty="0" smtClean="0"/>
          </a:p>
          <a:p>
            <a:r>
              <a:rPr lang="en-US" sz="2700" dirty="0" smtClean="0"/>
              <a:t>Yield ratio = farm yield / regional average</a:t>
            </a:r>
          </a:p>
          <a:p>
            <a:pPr lvl="1"/>
            <a:r>
              <a:rPr lang="en-US" sz="2400" dirty="0" smtClean="0"/>
              <a:t>Ex: Organic yield of 120 bu/ac in a county with average conventional yield of 165 bu/ac. Ratio </a:t>
            </a:r>
            <a:r>
              <a:rPr lang="en-US" sz="2400" dirty="0"/>
              <a:t> </a:t>
            </a:r>
            <a:r>
              <a:rPr lang="en-US" sz="2400" dirty="0" smtClean="0"/>
              <a:t>= 120/165 = 0.73</a:t>
            </a:r>
          </a:p>
          <a:p>
            <a:pPr lvl="1"/>
            <a:r>
              <a:rPr lang="en-US" sz="2400" dirty="0" smtClean="0"/>
              <a:t>If ratio &gt; 1, the yields were higher than conventional neighbors. If ratio &lt; 1, yields were lower.</a:t>
            </a:r>
            <a:endParaRPr lang="en-US" sz="2400" dirty="0"/>
          </a:p>
        </p:txBody>
      </p:sp>
    </p:spTree>
    <p:extLst>
      <p:ext uri="{BB962C8B-B14F-4D97-AF65-F5344CB8AC3E}">
        <p14:creationId xmlns:p14="http://schemas.microsoft.com/office/powerpoint/2010/main" val="198766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6507" y="4873450"/>
            <a:ext cx="8458200" cy="879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6507" y="3657600"/>
            <a:ext cx="8458200" cy="121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3600" dirty="0" smtClean="0"/>
              <a:t>Crop Enterprise Results </a:t>
            </a:r>
            <a:endParaRPr lang="en-US" sz="3600" dirty="0"/>
          </a:p>
        </p:txBody>
      </p:sp>
      <p:sp>
        <p:nvSpPr>
          <p:cNvPr id="3" name="Content Placeholder 2"/>
          <p:cNvSpPr>
            <a:spLocks noGrp="1"/>
          </p:cNvSpPr>
          <p:nvPr>
            <p:ph idx="1"/>
          </p:nvPr>
        </p:nvSpPr>
        <p:spPr/>
        <p:txBody>
          <a:bodyPr>
            <a:normAutofit/>
          </a:bodyPr>
          <a:lstStyle/>
          <a:p>
            <a:endParaRPr lang="en-US" sz="1100"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0014872"/>
              </p:ext>
            </p:extLst>
          </p:nvPr>
        </p:nvGraphicFramePr>
        <p:xfrm>
          <a:off x="609600" y="1981198"/>
          <a:ext cx="8001002" cy="3790015"/>
        </p:xfrm>
        <a:graphic>
          <a:graphicData uri="http://schemas.openxmlformats.org/drawingml/2006/table">
            <a:tbl>
              <a:tblPr/>
              <a:tblGrid>
                <a:gridCol w="1592575"/>
                <a:gridCol w="1609520"/>
                <a:gridCol w="1016539"/>
                <a:gridCol w="1287614"/>
                <a:gridCol w="1257966"/>
                <a:gridCol w="1236788"/>
              </a:tblGrid>
              <a:tr h="723237">
                <a:tc>
                  <a:txBody>
                    <a:bodyPr/>
                    <a:lstStyle/>
                    <a:p>
                      <a:pPr algn="ctr" fontAlgn="b"/>
                      <a:r>
                        <a:rPr lang="en-US" sz="1600" b="1" i="0" u="none" strike="noStrike" dirty="0">
                          <a:solidFill>
                            <a:srgbClr val="000000"/>
                          </a:solidFill>
                          <a:effectLst/>
                          <a:latin typeface="Calibri"/>
                        </a:rPr>
                        <a:t>Crop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Status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Number of Obs.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Yield Ratio (median)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Total Expense Ratio (median)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Net Return (difference)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a:rPr>
                        <a:t>Conventional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0.99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1.13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-$32.86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28486">
                <a:tc>
                  <a:txBody>
                    <a:bodyPr/>
                    <a:lstStyle/>
                    <a:p>
                      <a:pPr algn="l" fontAlgn="b"/>
                      <a:r>
                        <a:rPr lang="en-US" sz="1800" b="0" i="0" u="none" strike="noStrike" dirty="0">
                          <a:solidFill>
                            <a:srgbClr val="000000"/>
                          </a:solidFill>
                          <a:effectLst/>
                          <a:latin typeface="Calibri"/>
                        </a:rPr>
                        <a:t>Alfalfa Hay</a:t>
                      </a:r>
                    </a:p>
                  </a:txBody>
                  <a:tcPr marL="9525" marR="9525" marT="9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a:rPr>
                        <a:t>In Transition</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33</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0.79</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0.59</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-$86.23</a:t>
                      </a: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Certified Organic</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68</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0.69</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0.90</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-$147.19</a:t>
                      </a: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Conventional </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132</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0.94</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0.94</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-$36.58</a:t>
                      </a:r>
                    </a:p>
                  </a:txBody>
                  <a:tcPr marL="9525" marR="9525" marT="9525" marB="0" anchor="ctr">
                    <a:lnL>
                      <a:noFill/>
                    </a:lnL>
                    <a:lnR>
                      <a:noFill/>
                    </a:lnR>
                    <a:lnT>
                      <a:noFill/>
                    </a:lnT>
                    <a:lnB>
                      <a:noFill/>
                    </a:lnB>
                  </a:tcPr>
                </a:tc>
              </a:tr>
              <a:tr h="328486">
                <a:tc>
                  <a:txBody>
                    <a:bodyPr/>
                    <a:lstStyle/>
                    <a:p>
                      <a:pPr algn="l" fontAlgn="b"/>
                      <a:r>
                        <a:rPr lang="en-US" sz="1800" b="0" i="0" u="none" strike="noStrike" dirty="0">
                          <a:solidFill>
                            <a:srgbClr val="000000"/>
                          </a:solidFill>
                          <a:effectLst/>
                          <a:latin typeface="Calibri"/>
                        </a:rPr>
                        <a:t>Corn</a:t>
                      </a:r>
                    </a:p>
                  </a:txBody>
                  <a:tcPr marL="9525" marR="9525" marT="9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a:rPr>
                        <a:t>In Transition</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20</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0.78</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0.90</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-$66.07</a:t>
                      </a: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Certified Organic</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110</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0.72</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0.85</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$356.50</a:t>
                      </a: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Conventional </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103</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1.02</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1.01</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-$4.39</a:t>
                      </a:r>
                    </a:p>
                  </a:txBody>
                  <a:tcPr marL="9525" marR="9525" marT="9525" marB="0" anchor="ctr">
                    <a:lnL>
                      <a:noFill/>
                    </a:lnL>
                    <a:lnR>
                      <a:noFill/>
                    </a:lnR>
                    <a:lnT>
                      <a:noFill/>
                    </a:lnT>
                    <a:lnB>
                      <a:noFill/>
                    </a:lnB>
                  </a:tcPr>
                </a:tc>
              </a:tr>
              <a:tr h="328486">
                <a:tc>
                  <a:txBody>
                    <a:bodyPr/>
                    <a:lstStyle/>
                    <a:p>
                      <a:pPr algn="l" fontAlgn="b"/>
                      <a:r>
                        <a:rPr lang="en-US" sz="1800" b="0" i="0" u="none" strike="noStrike" dirty="0">
                          <a:solidFill>
                            <a:srgbClr val="000000"/>
                          </a:solidFill>
                          <a:effectLst/>
                          <a:latin typeface="Calibri"/>
                        </a:rPr>
                        <a:t>Soybeans</a:t>
                      </a:r>
                    </a:p>
                  </a:txBody>
                  <a:tcPr marL="9525" marR="9525" marT="9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a:rPr>
                        <a:t>In Transition</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10</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0.87</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1.15</a:t>
                      </a:r>
                    </a:p>
                  </a:txBody>
                  <a:tcPr marL="9525" marR="9525" marT="9525"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a:rPr>
                        <a:t>-$68.49</a:t>
                      </a:r>
                    </a:p>
                  </a:txBody>
                  <a:tcPr marL="9525" marR="9525" marT="9525" marB="0" anchor="ctr">
                    <a:lnL>
                      <a:noFill/>
                    </a:lnL>
                    <a:lnR>
                      <a:noFill/>
                    </a:lnR>
                    <a:lnT>
                      <a:noFill/>
                    </a:lnT>
                    <a:lnB>
                      <a:noFill/>
                    </a:lnB>
                  </a:tcPr>
                </a:tc>
              </a:tr>
              <a:tr h="257939">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Certified Organic</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0.67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$195.27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486507" y="3657600"/>
            <a:ext cx="8458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86507" y="4876800"/>
            <a:ext cx="8526026" cy="879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5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Patterns </a:t>
            </a:r>
            <a:r>
              <a:rPr lang="en-US" sz="3600" dirty="0" smtClean="0"/>
              <a:t>in Crop Enterprise Data</a:t>
            </a:r>
            <a:endParaRPr lang="en-US" sz="3600" dirty="0"/>
          </a:p>
        </p:txBody>
      </p:sp>
      <p:sp>
        <p:nvSpPr>
          <p:cNvPr id="3" name="Content Placeholder 2"/>
          <p:cNvSpPr>
            <a:spLocks noGrp="1"/>
          </p:cNvSpPr>
          <p:nvPr>
            <p:ph idx="1"/>
          </p:nvPr>
        </p:nvSpPr>
        <p:spPr/>
        <p:txBody>
          <a:bodyPr>
            <a:normAutofit fontScale="85000" lnSpcReduction="20000"/>
          </a:bodyPr>
          <a:lstStyle/>
          <a:p>
            <a:endParaRPr lang="en-US" sz="1100" dirty="0" smtClean="0"/>
          </a:p>
          <a:p>
            <a:pPr lvl="1"/>
            <a:r>
              <a:rPr lang="en-US" dirty="0" smtClean="0"/>
              <a:t>Yields drop during transition and often continue to decline. </a:t>
            </a:r>
          </a:p>
          <a:p>
            <a:pPr lvl="1"/>
            <a:endParaRPr lang="en-US" dirty="0" smtClean="0"/>
          </a:p>
          <a:p>
            <a:pPr lvl="1"/>
            <a:r>
              <a:rPr lang="en-US" dirty="0" smtClean="0"/>
              <a:t>Expenses tend to drop or remain about the same during transition and after certification. </a:t>
            </a:r>
          </a:p>
          <a:p>
            <a:pPr lvl="1"/>
            <a:endParaRPr lang="en-US" dirty="0" smtClean="0"/>
          </a:p>
          <a:p>
            <a:pPr lvl="1"/>
            <a:r>
              <a:rPr lang="en-US" dirty="0" smtClean="0"/>
              <a:t>Transition is costly but returns for corn and soybeans are much higher after certification. </a:t>
            </a:r>
          </a:p>
          <a:p>
            <a:pPr lvl="1"/>
            <a:endParaRPr lang="en-US" dirty="0" smtClean="0"/>
          </a:p>
          <a:p>
            <a:pPr lvl="1"/>
            <a:r>
              <a:rPr lang="en-US" dirty="0" smtClean="0"/>
              <a:t>Organic alfalfa seems to be less profitable on these farms than when managed conventionally (but provides other benefits). </a:t>
            </a:r>
          </a:p>
          <a:p>
            <a:pPr marL="457200" lvl="1" indent="0">
              <a:buNone/>
            </a:pPr>
            <a:endParaRPr lang="en-US" dirty="0" smtClean="0"/>
          </a:p>
        </p:txBody>
      </p:sp>
    </p:spTree>
    <p:extLst>
      <p:ext uri="{BB962C8B-B14F-4D97-AF65-F5344CB8AC3E}">
        <p14:creationId xmlns:p14="http://schemas.microsoft.com/office/powerpoint/2010/main" val="32754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10400" cy="1143000"/>
          </a:xfrm>
        </p:spPr>
        <p:txBody>
          <a:bodyPr/>
          <a:lstStyle/>
          <a:p>
            <a:r>
              <a:rPr lang="en-US" sz="3600" dirty="0" smtClean="0"/>
              <a:t>Dairy Results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940047742"/>
              </p:ext>
            </p:extLst>
          </p:nvPr>
        </p:nvGraphicFramePr>
        <p:xfrm>
          <a:off x="381000" y="2590801"/>
          <a:ext cx="8458199" cy="1981199"/>
        </p:xfrm>
        <a:graphic>
          <a:graphicData uri="http://schemas.openxmlformats.org/drawingml/2006/table">
            <a:tbl>
              <a:tblPr/>
              <a:tblGrid>
                <a:gridCol w="1447800"/>
                <a:gridCol w="762000"/>
                <a:gridCol w="1066800"/>
                <a:gridCol w="990600"/>
                <a:gridCol w="1219200"/>
                <a:gridCol w="1143000"/>
                <a:gridCol w="990600"/>
                <a:gridCol w="838199"/>
              </a:tblGrid>
              <a:tr h="540794">
                <a:tc>
                  <a:txBody>
                    <a:bodyPr/>
                    <a:lstStyle/>
                    <a:p>
                      <a:pPr algn="ctr" fontAlgn="b"/>
                      <a:r>
                        <a:rPr lang="en-US" sz="1600" b="1" i="0" u="none" strike="noStrike" dirty="0">
                          <a:solidFill>
                            <a:srgbClr val="000000"/>
                          </a:solidFill>
                          <a:effectLst/>
                          <a:latin typeface="Calibri"/>
                        </a:rPr>
                        <a:t>Status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Number of Obs.</a:t>
                      </a:r>
                      <a:endParaRPr lang="en-US" sz="16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Production/ head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Production Ratio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Net Return/ head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Net Return Ratio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Feed Cost Ratio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ROA Ratio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135">
                <a:tc>
                  <a:txBody>
                    <a:bodyPr/>
                    <a:lstStyle/>
                    <a:p>
                      <a:pPr algn="l" fontAlgn="b"/>
                      <a:r>
                        <a:rPr lang="en-US" sz="1600" b="0" i="0" u="none" strike="noStrike" dirty="0">
                          <a:solidFill>
                            <a:srgbClr val="000000"/>
                          </a:solidFill>
                          <a:effectLst/>
                          <a:latin typeface="Calibri"/>
                        </a:rPr>
                        <a:t>Conventional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59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16,391 l</a:t>
                      </a:r>
                      <a:r>
                        <a:rPr lang="en-US" sz="1600" b="0" i="0" u="none" strike="noStrike" baseline="0" dirty="0" smtClean="0">
                          <a:solidFill>
                            <a:srgbClr val="000000"/>
                          </a:solidFill>
                          <a:effectLst/>
                          <a:latin typeface="Calibri"/>
                        </a:rPr>
                        <a:t>bs.</a:t>
                      </a:r>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$381 </a:t>
                      </a:r>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0.74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0.90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a:rPr>
                        <a:t>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80135">
                <a:tc>
                  <a:txBody>
                    <a:bodyPr/>
                    <a:lstStyle/>
                    <a:p>
                      <a:pPr algn="l" fontAlgn="b"/>
                      <a:r>
                        <a:rPr lang="en-US" sz="1600" b="0" i="0" u="none" strike="noStrike" dirty="0">
                          <a:solidFill>
                            <a:srgbClr val="000000"/>
                          </a:solidFill>
                          <a:effectLst/>
                          <a:latin typeface="Calibri"/>
                        </a:rPr>
                        <a:t>In </a:t>
                      </a:r>
                      <a:r>
                        <a:rPr lang="en-US" sz="1600" b="0" i="0" u="none" strike="noStrike" dirty="0" smtClean="0">
                          <a:solidFill>
                            <a:srgbClr val="000000"/>
                          </a:solidFill>
                          <a:effectLst/>
                          <a:latin typeface="Calibri"/>
                        </a:rPr>
                        <a:t>Transition</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16</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13,335 lbs.</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0.65</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$254 </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0.88</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0.79</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0.56</a:t>
                      </a:r>
                    </a:p>
                  </a:txBody>
                  <a:tcPr marL="9525" marR="9525" marT="9525" marB="0" anchor="b">
                    <a:lnL>
                      <a:noFill/>
                    </a:lnL>
                    <a:lnR>
                      <a:noFill/>
                    </a:lnR>
                    <a:lnT>
                      <a:noFill/>
                    </a:lnT>
                    <a:lnB>
                      <a:noFill/>
                    </a:lnB>
                  </a:tcPr>
                </a:tc>
              </a:tr>
              <a:tr h="480135">
                <a:tc>
                  <a:txBody>
                    <a:bodyPr/>
                    <a:lstStyle/>
                    <a:p>
                      <a:pPr algn="l" fontAlgn="b"/>
                      <a:r>
                        <a:rPr lang="en-US" sz="1600" b="0" i="0" u="none" strike="noStrike" dirty="0">
                          <a:solidFill>
                            <a:srgbClr val="000000"/>
                          </a:solidFill>
                          <a:effectLst/>
                          <a:latin typeface="Calibri"/>
                        </a:rPr>
                        <a:t>Certified Organic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14,491 lbs. </a:t>
                      </a:r>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$926 </a:t>
                      </a:r>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1572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Patterns </a:t>
            </a:r>
            <a:r>
              <a:rPr lang="en-US" sz="3600" dirty="0" smtClean="0"/>
              <a:t>in Dairy Enterprise Data</a:t>
            </a:r>
            <a:endParaRPr lang="en-US" sz="3600" dirty="0"/>
          </a:p>
        </p:txBody>
      </p:sp>
      <p:sp>
        <p:nvSpPr>
          <p:cNvPr id="3" name="Content Placeholder 2"/>
          <p:cNvSpPr>
            <a:spLocks noGrp="1"/>
          </p:cNvSpPr>
          <p:nvPr>
            <p:ph idx="1"/>
          </p:nvPr>
        </p:nvSpPr>
        <p:spPr/>
        <p:txBody>
          <a:bodyPr>
            <a:normAutofit fontScale="85000" lnSpcReduction="10000"/>
          </a:bodyPr>
          <a:lstStyle/>
          <a:p>
            <a:pPr>
              <a:buClr>
                <a:srgbClr val="0E23BC"/>
              </a:buClr>
            </a:pPr>
            <a:endParaRPr lang="en-US" sz="800" dirty="0" smtClean="0">
              <a:solidFill>
                <a:schemeClr val="tx1"/>
              </a:solidFill>
            </a:endParaRPr>
          </a:p>
          <a:p>
            <a:pPr lvl="1"/>
            <a:r>
              <a:rPr lang="en-US" dirty="0" smtClean="0"/>
              <a:t>Participating farms are smaller than average, with lower production per cow before beginning transition. </a:t>
            </a:r>
          </a:p>
          <a:p>
            <a:pPr lvl="1"/>
            <a:endParaRPr lang="en-US" dirty="0" smtClean="0"/>
          </a:p>
          <a:p>
            <a:pPr lvl="1"/>
            <a:r>
              <a:rPr lang="en-US" dirty="0" smtClean="0"/>
              <a:t>Median feed costs </a:t>
            </a:r>
            <a:r>
              <a:rPr lang="en-US" i="1" dirty="0" smtClean="0"/>
              <a:t>do not </a:t>
            </a:r>
            <a:r>
              <a:rPr lang="en-US" dirty="0" smtClean="0"/>
              <a:t>increase through the transition.  </a:t>
            </a:r>
          </a:p>
          <a:p>
            <a:pPr lvl="1"/>
            <a:endParaRPr lang="en-US" dirty="0"/>
          </a:p>
          <a:p>
            <a:pPr lvl="1"/>
            <a:r>
              <a:rPr lang="en-US" dirty="0" smtClean="0"/>
              <a:t>The transition is costly – profitability drops substantially during the transition year. </a:t>
            </a:r>
          </a:p>
          <a:p>
            <a:pPr lvl="1"/>
            <a:endParaRPr lang="en-US" dirty="0"/>
          </a:p>
          <a:p>
            <a:pPr lvl="1"/>
            <a:r>
              <a:rPr lang="en-US" dirty="0" smtClean="0"/>
              <a:t>These farms are more profitable after certification than they were before transition.</a:t>
            </a:r>
            <a:endParaRPr lang="en-US" dirty="0"/>
          </a:p>
          <a:p>
            <a:endParaRPr lang="en-US" dirty="0"/>
          </a:p>
        </p:txBody>
      </p:sp>
    </p:spTree>
    <p:extLst>
      <p:ext uri="{BB962C8B-B14F-4D97-AF65-F5344CB8AC3E}">
        <p14:creationId xmlns:p14="http://schemas.microsoft.com/office/powerpoint/2010/main" val="1457410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Conclusions Can We Draw?</a:t>
            </a:r>
            <a:endParaRPr lang="en-US" dirty="0"/>
          </a:p>
        </p:txBody>
      </p:sp>
      <p:sp>
        <p:nvSpPr>
          <p:cNvPr id="3" name="Content Placeholder 2"/>
          <p:cNvSpPr>
            <a:spLocks noGrp="1"/>
          </p:cNvSpPr>
          <p:nvPr>
            <p:ph idx="1"/>
          </p:nvPr>
        </p:nvSpPr>
        <p:spPr/>
        <p:txBody>
          <a:bodyPr>
            <a:normAutofit lnSpcReduction="10000"/>
          </a:bodyPr>
          <a:lstStyle/>
          <a:p>
            <a:pPr>
              <a:buClr>
                <a:srgbClr val="0E23BC"/>
              </a:buClr>
            </a:pPr>
            <a:endParaRPr lang="en-US" sz="800" dirty="0" smtClean="0">
              <a:solidFill>
                <a:schemeClr val="tx1"/>
              </a:solidFill>
            </a:endParaRPr>
          </a:p>
          <a:p>
            <a:pPr>
              <a:buClr>
                <a:srgbClr val="0E23BC"/>
              </a:buClr>
            </a:pPr>
            <a:r>
              <a:rPr lang="en-US" sz="2400" dirty="0" smtClean="0"/>
              <a:t>Transition costs seem to be recouped in a short time after certification. </a:t>
            </a:r>
          </a:p>
          <a:p>
            <a:pPr lvl="1">
              <a:buClr>
                <a:srgbClr val="0E23BC"/>
              </a:buClr>
            </a:pPr>
            <a:r>
              <a:rPr lang="en-US" sz="2000" dirty="0" smtClean="0"/>
              <a:t>Some farms have more costly transitions than others.  </a:t>
            </a:r>
          </a:p>
          <a:p>
            <a:pPr lvl="1">
              <a:buClr>
                <a:srgbClr val="0E23BC"/>
              </a:buClr>
            </a:pPr>
            <a:r>
              <a:rPr lang="en-US" sz="2000" dirty="0" smtClean="0">
                <a:solidFill>
                  <a:schemeClr val="tx1"/>
                </a:solidFill>
              </a:rPr>
              <a:t>Timing cropland transitions correctly could make a big difference financially. </a:t>
            </a:r>
          </a:p>
          <a:p>
            <a:pPr lvl="1">
              <a:buClr>
                <a:srgbClr val="0E23BC"/>
              </a:buClr>
            </a:pPr>
            <a:endParaRPr lang="en-US" sz="2000" dirty="0" smtClean="0">
              <a:solidFill>
                <a:schemeClr val="tx1"/>
              </a:solidFill>
            </a:endParaRPr>
          </a:p>
          <a:p>
            <a:pPr>
              <a:buClr>
                <a:srgbClr val="0E23BC"/>
              </a:buClr>
            </a:pPr>
            <a:r>
              <a:rPr lang="en-US" sz="2400" dirty="0"/>
              <a:t>Y</a:t>
            </a:r>
            <a:r>
              <a:rPr lang="en-US" sz="2400" dirty="0" smtClean="0"/>
              <a:t>ields, rather than expenses, seem to drive profitability changes during transition process.</a:t>
            </a:r>
          </a:p>
          <a:p>
            <a:pPr>
              <a:buClr>
                <a:srgbClr val="0E23BC"/>
              </a:buClr>
            </a:pPr>
            <a:endParaRPr lang="en-US" sz="2400" dirty="0" smtClean="0"/>
          </a:p>
          <a:p>
            <a:pPr>
              <a:buClr>
                <a:srgbClr val="0E23BC"/>
              </a:buClr>
            </a:pPr>
            <a:r>
              <a:rPr lang="en-US" sz="2400" dirty="0" smtClean="0"/>
              <a:t>Averages and medians hide differences across farms. </a:t>
            </a:r>
            <a:endParaRPr lang="en-US" sz="2400" dirty="0"/>
          </a:p>
          <a:p>
            <a:pPr lvl="1">
              <a:buClr>
                <a:srgbClr val="0E23BC"/>
              </a:buClr>
            </a:pPr>
            <a:r>
              <a:rPr lang="en-US" sz="2000" dirty="0" smtClean="0"/>
              <a:t>We are particularly interested in the variability of yield decreases  different farms. </a:t>
            </a:r>
            <a:endParaRPr lang="en-US" sz="2000" dirty="0"/>
          </a:p>
        </p:txBody>
      </p:sp>
    </p:spTree>
    <p:extLst>
      <p:ext uri="{BB962C8B-B14F-4D97-AF65-F5344CB8AC3E}">
        <p14:creationId xmlns:p14="http://schemas.microsoft.com/office/powerpoint/2010/main" val="348216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Are Other Barriers to Organic Adoption?</a:t>
            </a:r>
            <a:endParaRPr lang="en-US" sz="3200"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a:buClr>
                <a:srgbClr val="0E23BC"/>
              </a:buClr>
            </a:pPr>
            <a:r>
              <a:rPr lang="en-US" sz="2800" dirty="0"/>
              <a:t>Why don’t more farms transition?</a:t>
            </a:r>
          </a:p>
          <a:p>
            <a:pPr lvl="1">
              <a:buClr>
                <a:srgbClr val="0E23BC"/>
              </a:buClr>
            </a:pPr>
            <a:r>
              <a:rPr lang="en-US" sz="2200" dirty="0" smtClean="0"/>
              <a:t>Lack of information: technical, certification process, marketing. </a:t>
            </a:r>
          </a:p>
          <a:p>
            <a:pPr lvl="1">
              <a:buClr>
                <a:srgbClr val="0E23BC"/>
              </a:buClr>
            </a:pPr>
            <a:endParaRPr lang="en-US" sz="2200" dirty="0" smtClean="0"/>
          </a:p>
          <a:p>
            <a:pPr lvl="1">
              <a:buClr>
                <a:srgbClr val="0E23BC"/>
              </a:buClr>
            </a:pPr>
            <a:r>
              <a:rPr lang="en-US" sz="2200" dirty="0" smtClean="0"/>
              <a:t>University trials have great results, but are these yields really achievable?</a:t>
            </a:r>
          </a:p>
          <a:p>
            <a:pPr lvl="1">
              <a:buClr>
                <a:srgbClr val="0E23BC"/>
              </a:buClr>
            </a:pPr>
            <a:endParaRPr lang="en-US" sz="2200" dirty="0" smtClean="0"/>
          </a:p>
          <a:p>
            <a:pPr lvl="1">
              <a:buClr>
                <a:srgbClr val="0E23BC"/>
              </a:buClr>
            </a:pPr>
            <a:r>
              <a:rPr lang="en-US" sz="2200" dirty="0" smtClean="0"/>
              <a:t>Uncertainty surrounding organic prices and markets: Will price premiums diminish over time? </a:t>
            </a:r>
          </a:p>
          <a:p>
            <a:pPr lvl="1">
              <a:buClr>
                <a:srgbClr val="0E23BC"/>
              </a:buClr>
            </a:pPr>
            <a:endParaRPr lang="en-US" sz="2200" dirty="0" smtClean="0"/>
          </a:p>
          <a:p>
            <a:pPr lvl="1">
              <a:buClr>
                <a:srgbClr val="0E23BC"/>
              </a:buClr>
            </a:pPr>
            <a:r>
              <a:rPr lang="en-US" sz="2200" dirty="0" smtClean="0"/>
              <a:t>Risk management difficulties: Crop insurance is a challenge, especially with new rules in 2014. </a:t>
            </a:r>
          </a:p>
          <a:p>
            <a:pPr lvl="1">
              <a:buClr>
                <a:srgbClr val="0E23BC"/>
              </a:buClr>
            </a:pPr>
            <a:endParaRPr lang="en-US" sz="2200" dirty="0" smtClean="0"/>
          </a:p>
          <a:p>
            <a:pPr lvl="1">
              <a:buClr>
                <a:srgbClr val="0E23BC"/>
              </a:buClr>
            </a:pPr>
            <a:r>
              <a:rPr lang="en-US" sz="2200" dirty="0" smtClean="0"/>
              <a:t>Community and culture: For some organic is a controversial topic. How important is this?</a:t>
            </a:r>
            <a:endParaRPr lang="en-US" dirty="0"/>
          </a:p>
        </p:txBody>
      </p:sp>
    </p:spTree>
    <p:extLst>
      <p:ext uri="{BB962C8B-B14F-4D97-AF65-F5344CB8AC3E}">
        <p14:creationId xmlns:p14="http://schemas.microsoft.com/office/powerpoint/2010/main" val="4008626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endParaRPr lang="en-US" sz="1000" dirty="0" smtClean="0"/>
          </a:p>
          <a:p>
            <a:pPr marL="0" indent="0">
              <a:buNone/>
            </a:pPr>
            <a:r>
              <a:rPr lang="en-US" dirty="0" smtClean="0"/>
              <a:t>Tools and resources to assist with transition:</a:t>
            </a:r>
          </a:p>
          <a:p>
            <a:pPr marL="0" indent="0">
              <a:buNone/>
            </a:pPr>
            <a:r>
              <a:rPr lang="en-US" dirty="0" smtClean="0"/>
              <a:t> </a:t>
            </a:r>
            <a:endParaRPr lang="en-US" sz="1800" dirty="0" smtClean="0"/>
          </a:p>
          <a:p>
            <a:pPr lvl="1">
              <a:buFontTx/>
              <a:buChar char="-"/>
            </a:pPr>
            <a:r>
              <a:rPr lang="en-US" dirty="0" smtClean="0"/>
              <a:t>Farmer profiles</a:t>
            </a:r>
          </a:p>
          <a:p>
            <a:pPr lvl="1">
              <a:buFontTx/>
              <a:buChar char="-"/>
            </a:pPr>
            <a:r>
              <a:rPr lang="en-US" dirty="0" smtClean="0"/>
              <a:t>Financial data</a:t>
            </a:r>
          </a:p>
          <a:p>
            <a:pPr lvl="1">
              <a:buFontTx/>
              <a:buChar char="-"/>
            </a:pPr>
            <a:r>
              <a:rPr lang="en-US" dirty="0" smtClean="0"/>
              <a:t>Organic price data</a:t>
            </a:r>
          </a:p>
          <a:p>
            <a:pPr lvl="1">
              <a:buFontTx/>
              <a:buChar char="-"/>
            </a:pPr>
            <a:r>
              <a:rPr lang="en-US" dirty="0" smtClean="0"/>
              <a:t>Cost-share for transition assistance</a:t>
            </a:r>
          </a:p>
          <a:p>
            <a:pPr lvl="1">
              <a:buFontTx/>
              <a:buChar char="-"/>
            </a:pPr>
            <a:r>
              <a:rPr lang="en-US" dirty="0" smtClean="0"/>
              <a:t>Business planning</a:t>
            </a:r>
          </a:p>
          <a:p>
            <a:endParaRPr lang="en-US" dirty="0"/>
          </a:p>
          <a:p>
            <a:endParaRPr lang="en-US" dirty="0"/>
          </a:p>
        </p:txBody>
      </p:sp>
    </p:spTree>
    <p:extLst>
      <p:ext uri="{BB962C8B-B14F-4D97-AF65-F5344CB8AC3E}">
        <p14:creationId xmlns:p14="http://schemas.microsoft.com/office/powerpoint/2010/main" val="120661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200" y="1600200"/>
            <a:ext cx="4267200" cy="4525963"/>
          </a:xfrm>
        </p:spPr>
        <p:txBody>
          <a:bodyPr>
            <a:normAutofit fontScale="92500" lnSpcReduction="20000"/>
          </a:bodyPr>
          <a:lstStyle/>
          <a:p>
            <a:endParaRPr lang="en-US" sz="1000" dirty="0" smtClean="0"/>
          </a:p>
          <a:p>
            <a:pPr marL="0" indent="0">
              <a:buNone/>
            </a:pPr>
            <a:r>
              <a:rPr lang="en-US" i="1" dirty="0" smtClean="0"/>
              <a:t>Tools for Transition Project </a:t>
            </a:r>
            <a:r>
              <a:rPr lang="en-US" dirty="0" smtClean="0"/>
              <a:t>website</a:t>
            </a:r>
          </a:p>
          <a:p>
            <a:pPr marL="0" indent="0">
              <a:buNone/>
            </a:pPr>
            <a:r>
              <a:rPr lang="en-US" dirty="0" smtClean="0"/>
              <a:t> </a:t>
            </a:r>
            <a:r>
              <a:rPr lang="en-US" dirty="0">
                <a:hlinkClick r:id="rId2"/>
              </a:rPr>
              <a:t>http://</a:t>
            </a:r>
            <a:r>
              <a:rPr lang="en-US" dirty="0" smtClean="0">
                <a:hlinkClick r:id="rId2"/>
              </a:rPr>
              <a:t>eorganic.info/toolsfortransition</a:t>
            </a:r>
            <a:endParaRPr lang="en-US" sz="1800" dirty="0" smtClean="0"/>
          </a:p>
          <a:p>
            <a:pPr marL="0" indent="0">
              <a:buNone/>
            </a:pPr>
            <a:endParaRPr lang="en-US" sz="1800" dirty="0" smtClean="0"/>
          </a:p>
          <a:p>
            <a:pPr lvl="1">
              <a:buFontTx/>
              <a:buChar char="-"/>
            </a:pPr>
            <a:r>
              <a:rPr lang="en-US" dirty="0" smtClean="0"/>
              <a:t>Farmer profiles</a:t>
            </a:r>
          </a:p>
          <a:p>
            <a:pPr lvl="1">
              <a:buFontTx/>
              <a:buChar char="-"/>
            </a:pPr>
            <a:r>
              <a:rPr lang="en-US" dirty="0" smtClean="0"/>
              <a:t>Survey results</a:t>
            </a:r>
          </a:p>
          <a:p>
            <a:pPr lvl="1">
              <a:buFontTx/>
              <a:buChar char="-"/>
            </a:pPr>
            <a:r>
              <a:rPr lang="en-US" dirty="0" smtClean="0"/>
              <a:t>Presentations</a:t>
            </a:r>
          </a:p>
          <a:p>
            <a:pPr lvl="1">
              <a:buFontTx/>
              <a:buChar char="-"/>
            </a:pPr>
            <a:r>
              <a:rPr lang="en-US" dirty="0" smtClean="0"/>
              <a:t>Newsletters</a:t>
            </a:r>
          </a:p>
          <a:p>
            <a:pPr lvl="1">
              <a:buFontTx/>
              <a:buChar char="-"/>
            </a:pPr>
            <a:r>
              <a:rPr lang="en-US" dirty="0" smtClean="0"/>
              <a:t>Resource links</a:t>
            </a:r>
          </a:p>
          <a:p>
            <a:endParaRPr lang="en-US" dirty="0"/>
          </a:p>
          <a:p>
            <a:endParaRPr lang="en-US" dirty="0"/>
          </a:p>
        </p:txBody>
      </p:sp>
      <p:pic>
        <p:nvPicPr>
          <p:cNvPr id="5122" name="Picture 2" descr="C:\Users\gigid\Desktop\TFT web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4999"/>
            <a:ext cx="3962214"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03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Transition</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endParaRPr lang="en-US" sz="2400" dirty="0" smtClean="0">
              <a:solidFill>
                <a:schemeClr val="tx1"/>
              </a:solidFill>
            </a:endParaRPr>
          </a:p>
          <a:p>
            <a:pPr marL="0" indent="0">
              <a:buNone/>
            </a:pPr>
            <a:r>
              <a:rPr lang="en-US" sz="2400" dirty="0">
                <a:solidFill>
                  <a:schemeClr val="tx1"/>
                </a:solidFill>
              </a:rPr>
              <a:t>The Tools for Transition </a:t>
            </a:r>
            <a:r>
              <a:rPr lang="en-US" sz="2400" dirty="0" smtClean="0">
                <a:solidFill>
                  <a:schemeClr val="tx1"/>
                </a:solidFill>
              </a:rPr>
              <a:t>Project (TFT)</a:t>
            </a:r>
            <a:r>
              <a:rPr lang="en-US" sz="2400" dirty="0">
                <a:solidFill>
                  <a:schemeClr val="tx1"/>
                </a:solidFill>
              </a:rPr>
              <a:t> is a </a:t>
            </a:r>
            <a:r>
              <a:rPr lang="en-US" sz="2400" dirty="0" smtClean="0">
                <a:solidFill>
                  <a:schemeClr val="tx1"/>
                </a:solidFill>
              </a:rPr>
              <a:t>five-year </a:t>
            </a:r>
            <a:r>
              <a:rPr lang="en-US" sz="2400" dirty="0">
                <a:solidFill>
                  <a:schemeClr val="tx1"/>
                </a:solidFill>
              </a:rPr>
              <a:t>research </a:t>
            </a:r>
            <a:r>
              <a:rPr lang="en-US" sz="2400" dirty="0" smtClean="0">
                <a:solidFill>
                  <a:schemeClr val="tx1"/>
                </a:solidFill>
              </a:rPr>
              <a:t>project on the </a:t>
            </a:r>
            <a:r>
              <a:rPr lang="en-US" sz="2400" dirty="0">
                <a:solidFill>
                  <a:schemeClr val="tx1"/>
                </a:solidFill>
              </a:rPr>
              <a:t>economics of organic </a:t>
            </a:r>
            <a:r>
              <a:rPr lang="en-US" sz="2400" dirty="0" smtClean="0">
                <a:solidFill>
                  <a:schemeClr val="tx1"/>
                </a:solidFill>
              </a:rPr>
              <a:t>transition. It was funded in 2010 by USDA’s Organic Agriculture Research and Extension Initiative. Project objectives are:</a:t>
            </a:r>
          </a:p>
          <a:p>
            <a:pPr marL="0" indent="0">
              <a:buNone/>
            </a:pPr>
            <a:endParaRPr lang="en-US" sz="2400" dirty="0" smtClean="0">
              <a:solidFill>
                <a:schemeClr val="tx1"/>
              </a:solidFill>
            </a:endParaRPr>
          </a:p>
          <a:p>
            <a:pPr marL="457200" indent="-457200">
              <a:buClr>
                <a:srgbClr val="0E23BC"/>
              </a:buClr>
              <a:buFont typeface="+mj-lt"/>
              <a:buAutoNum type="arabicPeriod"/>
            </a:pPr>
            <a:r>
              <a:rPr lang="en-US" sz="2400" dirty="0" smtClean="0">
                <a:solidFill>
                  <a:schemeClr val="tx1"/>
                </a:solidFill>
              </a:rPr>
              <a:t>To collect data on farm performance measures during the transition to organic production and develop resources such as an online database and benchmark reports for field crop and dairy enterprises and whole farm performance during and shortly after transition.</a:t>
            </a:r>
          </a:p>
          <a:p>
            <a:pPr>
              <a:buClr>
                <a:srgbClr val="0E23BC"/>
              </a:buClr>
              <a:buFont typeface="+mj-lt"/>
              <a:buAutoNum type="arabicPeriod"/>
            </a:pPr>
            <a:endParaRPr lang="en-US" sz="1600" dirty="0" smtClean="0"/>
          </a:p>
          <a:p>
            <a:pPr marL="457200" indent="-457200">
              <a:buClr>
                <a:srgbClr val="0E23BC"/>
              </a:buClr>
              <a:buFont typeface="+mj-lt"/>
              <a:buAutoNum type="arabicPeriod"/>
            </a:pPr>
            <a:r>
              <a:rPr lang="en-US" sz="2400" dirty="0" smtClean="0">
                <a:solidFill>
                  <a:schemeClr val="tx1"/>
                </a:solidFill>
              </a:rPr>
              <a:t>To develop web-based and print materials to address the informational needs of farmers transitioning to organic production and the education needs of agricultural professionals who advise them.</a:t>
            </a:r>
          </a:p>
        </p:txBody>
      </p:sp>
    </p:spTree>
    <p:extLst>
      <p:ext uri="{BB962C8B-B14F-4D97-AF65-F5344CB8AC3E}">
        <p14:creationId xmlns:p14="http://schemas.microsoft.com/office/powerpoint/2010/main" val="1744865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200" y="1600200"/>
            <a:ext cx="5410200" cy="4525963"/>
          </a:xfrm>
        </p:spPr>
        <p:txBody>
          <a:bodyPr>
            <a:normAutofit fontScale="77500" lnSpcReduction="20000"/>
          </a:bodyPr>
          <a:lstStyle/>
          <a:p>
            <a:endParaRPr lang="en-US" sz="1000" dirty="0" smtClean="0"/>
          </a:p>
          <a:p>
            <a:pPr marL="0" indent="0">
              <a:buNone/>
            </a:pPr>
            <a:r>
              <a:rPr lang="en-US" sz="3900" i="1" dirty="0"/>
              <a:t>Organic Farm Performance in Minnesota </a:t>
            </a:r>
            <a:r>
              <a:rPr lang="en-US" sz="3900" dirty="0" smtClean="0"/>
              <a:t>report</a:t>
            </a:r>
          </a:p>
          <a:p>
            <a:pPr marL="0" indent="0">
              <a:buNone/>
            </a:pPr>
            <a:endParaRPr lang="en-US" dirty="0" smtClean="0">
              <a:hlinkClick r:id="rId2"/>
            </a:endParaRPr>
          </a:p>
          <a:p>
            <a:pPr marL="0" indent="0">
              <a:buNone/>
            </a:pPr>
            <a:r>
              <a:rPr lang="en-US" dirty="0" smtClean="0">
                <a:hlinkClick r:id="rId2"/>
              </a:rPr>
              <a:t>www.mda.state.mn.us</a:t>
            </a:r>
            <a:endParaRPr lang="en-US" dirty="0"/>
          </a:p>
          <a:p>
            <a:pPr marL="0" indent="0">
              <a:buNone/>
            </a:pPr>
            <a:endParaRPr lang="en-US" dirty="0"/>
          </a:p>
          <a:p>
            <a:pPr marL="0" indent="0">
              <a:buNone/>
            </a:pPr>
            <a:r>
              <a:rPr lang="en-US" dirty="0" smtClean="0"/>
              <a:t>Compares organic and conventional:</a:t>
            </a:r>
            <a:endParaRPr lang="en-US" sz="1200" dirty="0" smtClean="0"/>
          </a:p>
          <a:p>
            <a:pPr marL="0" indent="0">
              <a:buNone/>
            </a:pPr>
            <a:endParaRPr lang="en-US" sz="1200" dirty="0" smtClean="0"/>
          </a:p>
          <a:p>
            <a:pPr lvl="1">
              <a:buFontTx/>
              <a:buChar char="-"/>
            </a:pPr>
            <a:r>
              <a:rPr lang="en-US" dirty="0" smtClean="0">
                <a:solidFill>
                  <a:schemeClr val="tx1"/>
                </a:solidFill>
              </a:rPr>
              <a:t>Input costs</a:t>
            </a:r>
          </a:p>
          <a:p>
            <a:pPr lvl="1">
              <a:buFontTx/>
              <a:buChar char="-"/>
            </a:pPr>
            <a:r>
              <a:rPr lang="en-US" dirty="0" smtClean="0">
                <a:solidFill>
                  <a:schemeClr val="tx1"/>
                </a:solidFill>
              </a:rPr>
              <a:t>Net farm income</a:t>
            </a:r>
          </a:p>
          <a:p>
            <a:pPr lvl="1">
              <a:buFontTx/>
              <a:buChar char="-"/>
            </a:pPr>
            <a:r>
              <a:rPr lang="en-US" dirty="0" smtClean="0">
                <a:solidFill>
                  <a:schemeClr val="tx1"/>
                </a:solidFill>
              </a:rPr>
              <a:t>Farm type and size</a:t>
            </a:r>
          </a:p>
          <a:p>
            <a:pPr lvl="1">
              <a:buFontTx/>
              <a:buChar char="-"/>
            </a:pPr>
            <a:r>
              <a:rPr lang="en-US" dirty="0" smtClean="0">
                <a:solidFill>
                  <a:schemeClr val="tx1"/>
                </a:solidFill>
              </a:rPr>
              <a:t>Production trends</a:t>
            </a:r>
          </a:p>
          <a:p>
            <a:pPr marL="457200" lvl="1" indent="0">
              <a:buNone/>
            </a:pPr>
            <a:r>
              <a:rPr lang="en-US" dirty="0" smtClean="0"/>
              <a:t>* Data also available in FINBIN.</a:t>
            </a:r>
            <a:endParaRPr lang="en-US" dirty="0">
              <a:solidFill>
                <a:schemeClr val="tx1"/>
              </a:solidFill>
            </a:endParaRPr>
          </a:p>
        </p:txBody>
      </p:sp>
      <p:pic>
        <p:nvPicPr>
          <p:cNvPr id="2050" name="Picture 2" descr="C:\Users\gigid\Desktop\Organic Farm Perf 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360" y="1981200"/>
            <a:ext cx="31403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99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201" y="1676400"/>
            <a:ext cx="4038599" cy="4449763"/>
          </a:xfrm>
        </p:spPr>
        <p:txBody>
          <a:bodyPr>
            <a:normAutofit fontScale="85000" lnSpcReduction="10000"/>
          </a:bodyPr>
          <a:lstStyle/>
          <a:p>
            <a:endParaRPr lang="en-US" sz="1000" dirty="0" smtClean="0"/>
          </a:p>
          <a:p>
            <a:pPr marL="0" indent="0">
              <a:buNone/>
            </a:pPr>
            <a:r>
              <a:rPr lang="en-US" sz="3900" i="1" dirty="0" smtClean="0"/>
              <a:t>FINBIN</a:t>
            </a:r>
            <a:r>
              <a:rPr lang="en-US" sz="3900" dirty="0" smtClean="0"/>
              <a:t> website</a:t>
            </a:r>
          </a:p>
          <a:p>
            <a:pPr marL="0" indent="0">
              <a:buNone/>
            </a:pPr>
            <a:endParaRPr lang="en-US" sz="1100" dirty="0">
              <a:hlinkClick r:id="rId2"/>
            </a:endParaRPr>
          </a:p>
          <a:p>
            <a:pPr marL="0" indent="0">
              <a:buNone/>
            </a:pPr>
            <a:r>
              <a:rPr lang="en-US" sz="2900" dirty="0" smtClean="0">
                <a:hlinkClick r:id="rId2"/>
              </a:rPr>
              <a:t>http</a:t>
            </a:r>
            <a:r>
              <a:rPr lang="en-US" sz="2900" dirty="0">
                <a:hlinkClick r:id="rId2"/>
              </a:rPr>
              <a:t>://www.finbin.umn.edu</a:t>
            </a:r>
            <a:r>
              <a:rPr lang="en-US" sz="2900" dirty="0" smtClean="0">
                <a:hlinkClick r:id="rId2"/>
              </a:rPr>
              <a:t>/</a:t>
            </a:r>
            <a:r>
              <a:rPr lang="en-US" sz="2900" dirty="0" smtClean="0"/>
              <a:t> </a:t>
            </a:r>
            <a:endParaRPr lang="en-US" sz="2900" dirty="0"/>
          </a:p>
          <a:p>
            <a:pPr marL="0" indent="0">
              <a:buNone/>
            </a:pPr>
            <a:endParaRPr lang="en-US" dirty="0" smtClean="0"/>
          </a:p>
          <a:p>
            <a:pPr marL="0" indent="0">
              <a:buNone/>
            </a:pPr>
            <a:r>
              <a:rPr lang="en-US" dirty="0" smtClean="0"/>
              <a:t>Whole farm and enterprise reports for: </a:t>
            </a:r>
          </a:p>
          <a:p>
            <a:pPr marL="0" indent="0">
              <a:buNone/>
            </a:pPr>
            <a:endParaRPr lang="en-US" dirty="0" smtClean="0"/>
          </a:p>
          <a:p>
            <a:pPr>
              <a:buFontTx/>
              <a:buChar char="-"/>
            </a:pPr>
            <a:r>
              <a:rPr lang="en-US" dirty="0" smtClean="0">
                <a:solidFill>
                  <a:schemeClr val="tx1"/>
                </a:solidFill>
              </a:rPr>
              <a:t>Conventional</a:t>
            </a:r>
          </a:p>
          <a:p>
            <a:pPr>
              <a:buFontTx/>
              <a:buChar char="-"/>
            </a:pPr>
            <a:r>
              <a:rPr lang="en-US" dirty="0" smtClean="0">
                <a:solidFill>
                  <a:schemeClr val="tx1"/>
                </a:solidFill>
              </a:rPr>
              <a:t>Organic</a:t>
            </a:r>
          </a:p>
          <a:p>
            <a:pPr>
              <a:buFontTx/>
              <a:buChar char="-"/>
            </a:pPr>
            <a:r>
              <a:rPr lang="en-US" dirty="0" smtClean="0">
                <a:solidFill>
                  <a:schemeClr val="tx1"/>
                </a:solidFill>
              </a:rPr>
              <a:t>Transitional </a:t>
            </a:r>
            <a:r>
              <a:rPr lang="en-US" dirty="0" smtClean="0">
                <a:solidFill>
                  <a:schemeClr val="tx1"/>
                </a:solidFill>
              </a:rPr>
              <a:t>(limited)</a:t>
            </a:r>
            <a:endParaRPr lang="en-US" dirty="0" smtClean="0">
              <a:solidFill>
                <a:schemeClr val="tx1"/>
              </a:solidFill>
            </a:endParaRPr>
          </a:p>
        </p:txBody>
      </p:sp>
      <p:pic>
        <p:nvPicPr>
          <p:cNvPr id="4098" name="Picture 2" descr="C:\Users\gigid\Desktop\FINB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22475"/>
            <a:ext cx="4259621" cy="354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7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200" y="1707507"/>
            <a:ext cx="4876800" cy="4418656"/>
          </a:xfrm>
        </p:spPr>
        <p:txBody>
          <a:bodyPr>
            <a:normAutofit fontScale="70000" lnSpcReduction="20000"/>
          </a:bodyPr>
          <a:lstStyle/>
          <a:p>
            <a:endParaRPr lang="en-US" sz="1000" dirty="0" smtClean="0"/>
          </a:p>
          <a:p>
            <a:pPr marL="0" indent="0">
              <a:buNone/>
            </a:pPr>
            <a:r>
              <a:rPr lang="en-US" sz="4300" i="1" dirty="0" smtClean="0"/>
              <a:t>National Organic Grain and Feedstuffs – Bi-Weekly </a:t>
            </a:r>
            <a:r>
              <a:rPr lang="en-US" sz="4300" dirty="0" smtClean="0"/>
              <a:t>report</a:t>
            </a:r>
          </a:p>
          <a:p>
            <a:pPr marL="0" indent="0">
              <a:buNone/>
            </a:pPr>
            <a:endParaRPr lang="en-US" sz="1200" dirty="0">
              <a:hlinkClick r:id="rId2"/>
            </a:endParaRPr>
          </a:p>
          <a:p>
            <a:pPr marL="0" indent="0">
              <a:buNone/>
            </a:pPr>
            <a:r>
              <a:rPr lang="en-US" dirty="0" smtClean="0">
                <a:hlinkClick r:id="rId2"/>
              </a:rPr>
              <a:t>http</a:t>
            </a:r>
            <a:r>
              <a:rPr lang="en-US" dirty="0">
                <a:hlinkClick r:id="rId2"/>
              </a:rPr>
              <a:t>://</a:t>
            </a:r>
            <a:r>
              <a:rPr lang="en-US" dirty="0" smtClean="0">
                <a:hlinkClick r:id="rId2"/>
              </a:rPr>
              <a:t>www.ams.usda.gov/mnreports/lsbnof.pdf</a:t>
            </a:r>
            <a:r>
              <a:rPr lang="en-US" dirty="0" smtClean="0"/>
              <a:t>  </a:t>
            </a:r>
            <a:endParaRPr lang="en-US" dirty="0"/>
          </a:p>
          <a:p>
            <a:endParaRPr lang="en-US" dirty="0"/>
          </a:p>
          <a:p>
            <a:pPr>
              <a:buFontTx/>
              <a:buChar char="-"/>
            </a:pPr>
            <a:r>
              <a:rPr lang="en-US" dirty="0" smtClean="0">
                <a:solidFill>
                  <a:schemeClr val="tx1"/>
                </a:solidFill>
              </a:rPr>
              <a:t>Corn</a:t>
            </a:r>
          </a:p>
          <a:p>
            <a:pPr>
              <a:buFontTx/>
              <a:buChar char="-"/>
            </a:pPr>
            <a:r>
              <a:rPr lang="en-US" dirty="0" smtClean="0">
                <a:solidFill>
                  <a:schemeClr val="tx1"/>
                </a:solidFill>
              </a:rPr>
              <a:t>Soybeans</a:t>
            </a:r>
          </a:p>
          <a:p>
            <a:pPr>
              <a:buFontTx/>
              <a:buChar char="-"/>
            </a:pPr>
            <a:r>
              <a:rPr lang="en-US" dirty="0" smtClean="0">
                <a:solidFill>
                  <a:schemeClr val="tx1"/>
                </a:solidFill>
              </a:rPr>
              <a:t>Oats</a:t>
            </a:r>
          </a:p>
          <a:p>
            <a:pPr>
              <a:buFontTx/>
              <a:buChar char="-"/>
            </a:pPr>
            <a:r>
              <a:rPr lang="en-US" dirty="0" smtClean="0">
                <a:solidFill>
                  <a:schemeClr val="tx1"/>
                </a:solidFill>
              </a:rPr>
              <a:t>Barley</a:t>
            </a:r>
          </a:p>
          <a:p>
            <a:pPr>
              <a:buFontTx/>
              <a:buChar char="-"/>
            </a:pPr>
            <a:r>
              <a:rPr lang="en-US" dirty="0" smtClean="0">
                <a:solidFill>
                  <a:schemeClr val="tx1"/>
                </a:solidFill>
              </a:rPr>
              <a:t>Wheat</a:t>
            </a:r>
          </a:p>
          <a:p>
            <a:pPr>
              <a:buFontTx/>
              <a:buChar char="-"/>
            </a:pPr>
            <a:r>
              <a:rPr lang="en-US" dirty="0" smtClean="0">
                <a:solidFill>
                  <a:schemeClr val="tx1"/>
                </a:solidFill>
              </a:rPr>
              <a:t>Hay</a:t>
            </a:r>
            <a:endParaRPr lang="en-US" dirty="0">
              <a:solidFill>
                <a:schemeClr val="tx1"/>
              </a:solidFill>
            </a:endParaRPr>
          </a:p>
        </p:txBody>
      </p:sp>
      <p:pic>
        <p:nvPicPr>
          <p:cNvPr id="3074" name="Picture 2" descr="C:\Users\gigid\Desktop\Price 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07507"/>
            <a:ext cx="3529012" cy="435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71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457199" y="1752600"/>
            <a:ext cx="4337716" cy="4373563"/>
          </a:xfrm>
        </p:spPr>
        <p:txBody>
          <a:bodyPr>
            <a:normAutofit fontScale="85000" lnSpcReduction="20000"/>
          </a:bodyPr>
          <a:lstStyle/>
          <a:p>
            <a:endParaRPr lang="en-US" sz="1000" dirty="0" smtClean="0"/>
          </a:p>
          <a:p>
            <a:pPr marL="0" indent="0">
              <a:buNone/>
            </a:pPr>
            <a:r>
              <a:rPr lang="en-US" sz="3500" i="1" dirty="0"/>
              <a:t>Organic Transition </a:t>
            </a:r>
            <a:r>
              <a:rPr lang="en-US" sz="3500" i="1" dirty="0" smtClean="0"/>
              <a:t>Cost-Share Program</a:t>
            </a:r>
          </a:p>
          <a:p>
            <a:pPr marL="0" indent="0">
              <a:buNone/>
            </a:pPr>
            <a:endParaRPr lang="en-US" sz="1500" i="1" dirty="0" smtClean="0"/>
          </a:p>
          <a:p>
            <a:pPr marL="0" indent="0">
              <a:buNone/>
            </a:pPr>
            <a:r>
              <a:rPr lang="en-US" sz="2600" i="1" dirty="0">
                <a:hlinkClick r:id="rId2"/>
              </a:rPr>
              <a:t>http://</a:t>
            </a:r>
            <a:r>
              <a:rPr lang="en-US" sz="2600" i="1" dirty="0" smtClean="0">
                <a:hlinkClick r:id="rId2"/>
              </a:rPr>
              <a:t>www.mda.state.mn.us/food/organic/transitioncostshare.aspx</a:t>
            </a:r>
            <a:endParaRPr lang="en-US" sz="2600" i="1" dirty="0" smtClean="0"/>
          </a:p>
          <a:p>
            <a:pPr marL="0" indent="0">
              <a:buNone/>
            </a:pPr>
            <a:endParaRPr lang="en-US" sz="1300" i="1" dirty="0"/>
          </a:p>
          <a:p>
            <a:pPr marL="0" indent="0">
              <a:buNone/>
            </a:pPr>
            <a:r>
              <a:rPr lang="en-US" sz="2600" dirty="0" smtClean="0"/>
              <a:t>75% of costs (up to $750/year/farm) for:</a:t>
            </a:r>
          </a:p>
          <a:p>
            <a:pPr marL="0" indent="0">
              <a:buNone/>
            </a:pPr>
            <a:endParaRPr lang="en-US" sz="2600" dirty="0" smtClean="0"/>
          </a:p>
          <a:p>
            <a:pPr>
              <a:buFontTx/>
              <a:buChar char="-"/>
            </a:pPr>
            <a:r>
              <a:rPr lang="en-US" sz="2600" dirty="0" smtClean="0">
                <a:solidFill>
                  <a:schemeClr val="tx1"/>
                </a:solidFill>
              </a:rPr>
              <a:t>Certifier’s charges for on-farm visits</a:t>
            </a:r>
          </a:p>
          <a:p>
            <a:pPr>
              <a:buFontTx/>
              <a:buChar char="-"/>
            </a:pPr>
            <a:r>
              <a:rPr lang="en-US" sz="2600" dirty="0" smtClean="0">
                <a:solidFill>
                  <a:schemeClr val="tx1"/>
                </a:solidFill>
              </a:rPr>
              <a:t>Soil tests</a:t>
            </a:r>
          </a:p>
          <a:p>
            <a:pPr>
              <a:buFontTx/>
              <a:buChar char="-"/>
            </a:pPr>
            <a:r>
              <a:rPr lang="en-US" sz="2600" dirty="0" smtClean="0">
                <a:solidFill>
                  <a:schemeClr val="tx1"/>
                </a:solidFill>
              </a:rPr>
              <a:t>Organic conferences</a:t>
            </a:r>
          </a:p>
          <a:p>
            <a:pPr marL="0" indent="0">
              <a:buNone/>
            </a:pPr>
            <a:endParaRPr lang="en-US" dirty="0"/>
          </a:p>
          <a:p>
            <a:pPr marL="0" indent="0">
              <a:buNone/>
            </a:pPr>
            <a:endParaRPr lang="en-US" dirty="0"/>
          </a:p>
          <a:p>
            <a:endParaRPr lang="en-US" dirty="0"/>
          </a:p>
        </p:txBody>
      </p:sp>
      <p:pic>
        <p:nvPicPr>
          <p:cNvPr id="7170" name="Picture 2" descr="C:\Users\gigid\Desktop\MOC web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15" y="2133600"/>
            <a:ext cx="404428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5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gigid\Desktop\Nate with co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817" y="4343400"/>
            <a:ext cx="2219572" cy="16645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Transition Tools</a:t>
            </a:r>
            <a:endParaRPr lang="en-US" dirty="0"/>
          </a:p>
        </p:txBody>
      </p:sp>
      <p:sp>
        <p:nvSpPr>
          <p:cNvPr id="3" name="Content Placeholder 2"/>
          <p:cNvSpPr>
            <a:spLocks noGrp="1"/>
          </p:cNvSpPr>
          <p:nvPr>
            <p:ph idx="1"/>
          </p:nvPr>
        </p:nvSpPr>
        <p:spPr>
          <a:xfrm>
            <a:off x="304800" y="1600200"/>
            <a:ext cx="6096000" cy="4525963"/>
          </a:xfrm>
        </p:spPr>
        <p:txBody>
          <a:bodyPr>
            <a:normAutofit fontScale="70000" lnSpcReduction="20000"/>
          </a:bodyPr>
          <a:lstStyle/>
          <a:p>
            <a:pPr marL="0" indent="0">
              <a:buNone/>
            </a:pPr>
            <a:endParaRPr lang="en-US" sz="1000" dirty="0"/>
          </a:p>
          <a:p>
            <a:pPr marL="0" indent="0">
              <a:buNone/>
            </a:pPr>
            <a:r>
              <a:rPr lang="en-US" sz="3600" dirty="0" smtClean="0"/>
              <a:t>Forthcoming 2015: </a:t>
            </a:r>
          </a:p>
          <a:p>
            <a:pPr marL="0" indent="0">
              <a:buNone/>
            </a:pPr>
            <a:r>
              <a:rPr lang="en-US" sz="3600" i="1" dirty="0" smtClean="0"/>
              <a:t>Organic Transition Business Planner</a:t>
            </a:r>
            <a:endParaRPr lang="en-US" sz="3600" i="1" dirty="0"/>
          </a:p>
          <a:p>
            <a:pPr marL="0" indent="0">
              <a:buNone/>
            </a:pPr>
            <a:endParaRPr lang="en-US" dirty="0"/>
          </a:p>
          <a:p>
            <a:pPr lvl="1">
              <a:buFontTx/>
              <a:buChar char="-"/>
            </a:pPr>
            <a:r>
              <a:rPr lang="en-US" dirty="0" smtClean="0">
                <a:solidFill>
                  <a:schemeClr val="tx1"/>
                </a:solidFill>
              </a:rPr>
              <a:t>Why transition?</a:t>
            </a:r>
          </a:p>
          <a:p>
            <a:pPr lvl="1">
              <a:buFontTx/>
              <a:buChar char="-"/>
            </a:pPr>
            <a:r>
              <a:rPr lang="en-US" dirty="0" smtClean="0">
                <a:solidFill>
                  <a:schemeClr val="tx1"/>
                </a:solidFill>
              </a:rPr>
              <a:t>History and current situation</a:t>
            </a:r>
          </a:p>
          <a:p>
            <a:pPr lvl="1">
              <a:buFontTx/>
              <a:buChar char="-"/>
            </a:pPr>
            <a:r>
              <a:rPr lang="en-US" dirty="0" smtClean="0">
                <a:solidFill>
                  <a:schemeClr val="tx1"/>
                </a:solidFill>
              </a:rPr>
              <a:t>Vision, mission, and goals</a:t>
            </a:r>
          </a:p>
          <a:p>
            <a:pPr lvl="1">
              <a:buFontTx/>
              <a:buChar char="-"/>
            </a:pPr>
            <a:r>
              <a:rPr lang="en-US" dirty="0" smtClean="0">
                <a:solidFill>
                  <a:schemeClr val="tx1"/>
                </a:solidFill>
              </a:rPr>
              <a:t>Operations, marketing, human resource, and finance transition strategies</a:t>
            </a:r>
          </a:p>
          <a:p>
            <a:pPr lvl="1">
              <a:buFontTx/>
              <a:buChar char="-"/>
            </a:pPr>
            <a:r>
              <a:rPr lang="en-US" dirty="0" smtClean="0">
                <a:solidFill>
                  <a:schemeClr val="tx1"/>
                </a:solidFill>
              </a:rPr>
              <a:t>Presentation, implementation, and monitoring</a:t>
            </a:r>
          </a:p>
          <a:p>
            <a:pPr marL="457200" lvl="1" indent="0">
              <a:buNone/>
            </a:pPr>
            <a:endParaRPr lang="en-US" dirty="0" smtClean="0">
              <a:solidFill>
                <a:schemeClr val="tx1"/>
              </a:solidFill>
            </a:endParaRPr>
          </a:p>
          <a:p>
            <a:pPr marL="457200" lvl="1" indent="0">
              <a:buNone/>
            </a:pPr>
            <a:r>
              <a:rPr lang="en-US" dirty="0" smtClean="0"/>
              <a:t>* Linked to </a:t>
            </a:r>
            <a:r>
              <a:rPr lang="en-US" dirty="0" err="1" smtClean="0"/>
              <a:t>AgPlan</a:t>
            </a:r>
            <a:r>
              <a:rPr lang="en-US" dirty="0" smtClean="0"/>
              <a:t> software</a:t>
            </a:r>
            <a:r>
              <a:rPr lang="en-US" dirty="0"/>
              <a:t>, </a:t>
            </a:r>
            <a:r>
              <a:rPr lang="en-US" dirty="0">
                <a:hlinkClick r:id="rId3"/>
              </a:rPr>
              <a:t>https://www.agplan.umn.edu</a:t>
            </a:r>
            <a:r>
              <a:rPr lang="en-US" dirty="0" smtClean="0">
                <a:hlinkClick r:id="rId3"/>
              </a:rPr>
              <a:t>/</a:t>
            </a:r>
            <a:r>
              <a:rPr lang="en-US" dirty="0" smtClean="0"/>
              <a:t>  </a:t>
            </a:r>
            <a:endParaRPr lang="en-US" dirty="0">
              <a:solidFill>
                <a:schemeClr val="tx1"/>
              </a:solidFill>
            </a:endParaRPr>
          </a:p>
        </p:txBody>
      </p:sp>
      <p:pic>
        <p:nvPicPr>
          <p:cNvPr id="6146" name="Picture 2" descr="C:\Users\gigid\Desktop\images\Early Girl Canned Tomato, James Tensuan, Chronicle, Santa Cruz, CA.JPG"/>
          <p:cNvPicPr>
            <a:picLocks noChangeAspect="1" noChangeArrowheads="1"/>
          </p:cNvPicPr>
          <p:nvPr/>
        </p:nvPicPr>
        <p:blipFill rotWithShape="1">
          <a:blip r:embed="rId4">
            <a:extLst>
              <a:ext uri="{28A0092B-C50C-407E-A947-70E740481C1C}">
                <a14:useLocalDpi xmlns:a14="http://schemas.microsoft.com/office/drawing/2010/main" val="0"/>
              </a:ext>
            </a:extLst>
          </a:blip>
          <a:srcRect t="21379" b="4701"/>
          <a:stretch/>
        </p:blipFill>
        <p:spPr bwMode="auto">
          <a:xfrm>
            <a:off x="7543800" y="3198708"/>
            <a:ext cx="1478180" cy="160189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igid\Desktop\Kerkaerts 2012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817" y="1752600"/>
            <a:ext cx="2060783" cy="154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6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lstStyle/>
          <a:p>
            <a:r>
              <a:rPr lang="en-US" dirty="0" smtClean="0"/>
              <a:t>Questions … Comments?</a:t>
            </a: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757" y="253817"/>
            <a:ext cx="823960" cy="118140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2373"/>
          <a:stretch/>
        </p:blipFill>
        <p:spPr>
          <a:xfrm>
            <a:off x="6902636" y="244141"/>
            <a:ext cx="1752601" cy="1181405"/>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139" y="244141"/>
            <a:ext cx="1578562" cy="1181404"/>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3750"/>
          <a:stretch/>
        </p:blipFill>
        <p:spPr>
          <a:xfrm>
            <a:off x="2785903" y="244141"/>
            <a:ext cx="1162050" cy="118140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7789" y="253817"/>
            <a:ext cx="1235661" cy="1171729"/>
          </a:xfrm>
          <a:prstGeom prst="rect">
            <a:avLst/>
          </a:prstGeom>
        </p:spPr>
      </p:pic>
      <p:pic>
        <p:nvPicPr>
          <p:cNvPr id="17" name="Picture 2" descr="C:\Users\gigid\Desktop\juggler 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44" y="244141"/>
            <a:ext cx="1354943" cy="1171728"/>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a:xfrm>
            <a:off x="458244" y="3886200"/>
            <a:ext cx="8196993" cy="1752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b="1"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800" dirty="0" smtClean="0"/>
              <a:t>Timothy A. </a:t>
            </a:r>
            <a:r>
              <a:rPr lang="en-US" sz="2800" dirty="0" err="1" smtClean="0"/>
              <a:t>Delbridge</a:t>
            </a:r>
            <a:r>
              <a:rPr lang="en-US" sz="2800" dirty="0" smtClean="0"/>
              <a:t>, Gigi </a:t>
            </a:r>
            <a:r>
              <a:rPr lang="en-US" sz="2800" dirty="0" err="1" smtClean="0"/>
              <a:t>DiGiacomo</a:t>
            </a:r>
            <a:r>
              <a:rPr lang="en-US" sz="2800" dirty="0" smtClean="0"/>
              <a:t>, and Robert P. King</a:t>
            </a:r>
          </a:p>
          <a:p>
            <a:pPr>
              <a:spcBef>
                <a:spcPts val="0"/>
              </a:spcBef>
            </a:pPr>
            <a:r>
              <a:rPr lang="en-US" sz="2800" dirty="0" smtClean="0"/>
              <a:t>Department of Applied Economics</a:t>
            </a:r>
          </a:p>
          <a:p>
            <a:pPr>
              <a:spcBef>
                <a:spcPts val="0"/>
              </a:spcBef>
            </a:pPr>
            <a:r>
              <a:rPr lang="en-US" sz="2800" dirty="0" smtClean="0"/>
              <a:t>University of Minnesota</a:t>
            </a:r>
          </a:p>
          <a:p>
            <a:pPr>
              <a:spcBef>
                <a:spcPts val="0"/>
              </a:spcBef>
            </a:pPr>
            <a:r>
              <a:rPr lang="en-US" sz="2800" dirty="0" smtClean="0">
                <a:solidFill>
                  <a:srgbClr val="0E23BC"/>
                </a:solidFill>
              </a:rPr>
              <a:t>delbr002@umn.edu, gigid@umn.edu, </a:t>
            </a:r>
            <a:r>
              <a:rPr lang="en-US" sz="2800" dirty="0" smtClean="0"/>
              <a:t>and </a:t>
            </a:r>
            <a:r>
              <a:rPr lang="en-US" sz="2800" dirty="0" smtClean="0">
                <a:solidFill>
                  <a:srgbClr val="0E23BC"/>
                </a:solidFill>
              </a:rPr>
              <a:t>rking@umn.edu</a:t>
            </a:r>
            <a:endParaRPr lang="en-US" sz="2800" dirty="0">
              <a:solidFill>
                <a:srgbClr val="0E23BC"/>
              </a:solidFill>
            </a:endParaRPr>
          </a:p>
        </p:txBody>
      </p:sp>
    </p:spTree>
    <p:extLst>
      <p:ext uri="{BB962C8B-B14F-4D97-AF65-F5344CB8AC3E}">
        <p14:creationId xmlns:p14="http://schemas.microsoft.com/office/powerpoint/2010/main" val="404301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Partners</a:t>
            </a:r>
            <a:endParaRPr lang="en-US" dirty="0"/>
          </a:p>
        </p:txBody>
      </p:sp>
      <p:pic>
        <p:nvPicPr>
          <p:cNvPr id="4" name="Content Placeholder 3" descr="mnsculogo2color .jpg"/>
          <p:cNvPicPr>
            <a:picLocks noGrp="1" noChangeAspect="1"/>
          </p:cNvPicPr>
          <p:nvPr>
            <p:ph idx="1"/>
          </p:nvPr>
        </p:nvPicPr>
        <p:blipFill>
          <a:blip r:embed="rId2"/>
          <a:srcRect l="-13367" r="-22420"/>
          <a:stretch>
            <a:fillRect/>
          </a:stretch>
        </p:blipFill>
        <p:spPr>
          <a:xfrm>
            <a:off x="1066800" y="2133600"/>
            <a:ext cx="1139728" cy="1295400"/>
          </a:xfrm>
        </p:spPr>
      </p:pic>
      <p:sp>
        <p:nvSpPr>
          <p:cNvPr id="10" name="TextBox 9"/>
          <p:cNvSpPr txBox="1"/>
          <p:nvPr/>
        </p:nvSpPr>
        <p:spPr>
          <a:xfrm>
            <a:off x="304800" y="3429000"/>
            <a:ext cx="2667000" cy="430887"/>
          </a:xfrm>
          <a:prstGeom prst="rect">
            <a:avLst/>
          </a:prstGeom>
          <a:noFill/>
        </p:spPr>
        <p:txBody>
          <a:bodyPr wrap="square" rtlCol="0">
            <a:spAutoFit/>
          </a:bodyPr>
          <a:lstStyle/>
          <a:p>
            <a:pPr algn="ctr"/>
            <a:r>
              <a:rPr lang="en-US" sz="1100" dirty="0" smtClean="0"/>
              <a:t>Farm Business Management Program: </a:t>
            </a:r>
            <a:r>
              <a:rPr lang="en-US" sz="1100" dirty="0" smtClean="0">
                <a:hlinkClick r:id="rId3"/>
              </a:rPr>
              <a:t>www.fbm.mnscu.edu</a:t>
            </a:r>
            <a:r>
              <a:rPr lang="en-US" sz="1100" dirty="0" smtClean="0"/>
              <a:t> </a:t>
            </a:r>
            <a:endParaRPr lang="en-US" sz="1100" dirty="0"/>
          </a:p>
        </p:txBody>
      </p:sp>
      <p:grpSp>
        <p:nvGrpSpPr>
          <p:cNvPr id="20" name="Group 19"/>
          <p:cNvGrpSpPr/>
          <p:nvPr/>
        </p:nvGrpSpPr>
        <p:grpSpPr>
          <a:xfrm>
            <a:off x="5334000" y="4727935"/>
            <a:ext cx="3200400" cy="1139465"/>
            <a:chOff x="228600" y="4551854"/>
            <a:chExt cx="4151870" cy="1491565"/>
          </a:xfrm>
        </p:grpSpPr>
        <p:pic>
          <p:nvPicPr>
            <p:cNvPr id="6" name="Picture 5" descr="Organic Ecology Logo .jpg"/>
            <p:cNvPicPr>
              <a:picLocks noChangeAspect="1"/>
            </p:cNvPicPr>
            <p:nvPr/>
          </p:nvPicPr>
          <p:blipFill>
            <a:blip r:embed="rId4"/>
            <a:stretch>
              <a:fillRect/>
            </a:stretch>
          </p:blipFill>
          <p:spPr>
            <a:xfrm>
              <a:off x="1909119" y="4551854"/>
              <a:ext cx="990601" cy="728571"/>
            </a:xfrm>
            <a:prstGeom prst="rect">
              <a:avLst/>
            </a:prstGeom>
          </p:spPr>
        </p:pic>
        <p:sp>
          <p:nvSpPr>
            <p:cNvPr id="11" name="TextBox 10"/>
            <p:cNvSpPr txBox="1"/>
            <p:nvPr/>
          </p:nvSpPr>
          <p:spPr>
            <a:xfrm>
              <a:off x="228600" y="5257803"/>
              <a:ext cx="4151870" cy="785616"/>
            </a:xfrm>
            <a:prstGeom prst="rect">
              <a:avLst/>
            </a:prstGeom>
            <a:noFill/>
          </p:spPr>
          <p:txBody>
            <a:bodyPr wrap="square" rtlCol="0">
              <a:spAutoFit/>
            </a:bodyPr>
            <a:lstStyle/>
            <a:p>
              <a:pPr algn="ctr"/>
              <a:r>
                <a:rPr lang="en-US" sz="1100" dirty="0" smtClean="0"/>
                <a:t>Jim Riddle, University of Minnesota, Organic Ecology:</a:t>
              </a:r>
            </a:p>
            <a:p>
              <a:pPr algn="ctr"/>
              <a:r>
                <a:rPr lang="en-US" sz="1100" dirty="0" smtClean="0">
                  <a:hlinkClick r:id="rId5"/>
                </a:rPr>
                <a:t>http://swroc.cfans.umn.edu/ResearchandOutreach/OrganicEcology/index.htm</a:t>
              </a:r>
              <a:r>
                <a:rPr lang="en-US" sz="1100" dirty="0" smtClean="0"/>
                <a:t>   </a:t>
              </a:r>
              <a:endParaRPr lang="en-US" sz="1100" dirty="0"/>
            </a:p>
          </p:txBody>
        </p:sp>
      </p:grpSp>
      <p:grpSp>
        <p:nvGrpSpPr>
          <p:cNvPr id="17" name="Group 16"/>
          <p:cNvGrpSpPr/>
          <p:nvPr/>
        </p:nvGrpSpPr>
        <p:grpSpPr>
          <a:xfrm>
            <a:off x="2743200" y="1904995"/>
            <a:ext cx="3505200" cy="919451"/>
            <a:chOff x="4876800" y="2133600"/>
            <a:chExt cx="3810000" cy="923302"/>
          </a:xfrm>
        </p:grpSpPr>
        <p:sp>
          <p:nvSpPr>
            <p:cNvPr id="12" name="TextBox 11"/>
            <p:cNvSpPr txBox="1"/>
            <p:nvPr/>
          </p:nvSpPr>
          <p:spPr>
            <a:xfrm>
              <a:off x="4876800" y="2624210"/>
              <a:ext cx="3810000" cy="432692"/>
            </a:xfrm>
            <a:prstGeom prst="rect">
              <a:avLst/>
            </a:prstGeom>
            <a:noFill/>
          </p:spPr>
          <p:txBody>
            <a:bodyPr wrap="square" rtlCol="0">
              <a:spAutoFit/>
            </a:bodyPr>
            <a:lstStyle/>
            <a:p>
              <a:pPr algn="ctr"/>
              <a:r>
                <a:rPr lang="en-US" sz="1100" dirty="0" smtClean="0"/>
                <a:t>Dale Nordquist, Center for Farm Business Management: </a:t>
              </a:r>
              <a:r>
                <a:rPr lang="en-US" sz="1100" dirty="0" smtClean="0">
                  <a:hlinkClick r:id="rId6"/>
                </a:rPr>
                <a:t>http://www.cffm.umn.edu</a:t>
              </a:r>
              <a:r>
                <a:rPr lang="en-US" sz="1100" dirty="0" smtClean="0"/>
                <a:t> </a:t>
              </a:r>
              <a:endParaRPr lang="en-US" sz="1100" dirty="0"/>
            </a:p>
          </p:txBody>
        </p:sp>
        <p:pic>
          <p:nvPicPr>
            <p:cNvPr id="7" name="Picture 6" descr="CFFMlogo.jpg"/>
            <p:cNvPicPr>
              <a:picLocks noChangeAspect="1"/>
            </p:cNvPicPr>
            <p:nvPr/>
          </p:nvPicPr>
          <p:blipFill>
            <a:blip r:embed="rId7"/>
            <a:stretch>
              <a:fillRect/>
            </a:stretch>
          </p:blipFill>
          <p:spPr>
            <a:xfrm>
              <a:off x="5334000" y="2133600"/>
              <a:ext cx="3124200" cy="501981"/>
            </a:xfrm>
            <a:prstGeom prst="rect">
              <a:avLst/>
            </a:prstGeom>
          </p:spPr>
        </p:pic>
      </p:grpSp>
      <p:grpSp>
        <p:nvGrpSpPr>
          <p:cNvPr id="18" name="Group 17"/>
          <p:cNvGrpSpPr/>
          <p:nvPr/>
        </p:nvGrpSpPr>
        <p:grpSpPr>
          <a:xfrm>
            <a:off x="5943600" y="3028647"/>
            <a:ext cx="3200400" cy="971853"/>
            <a:chOff x="4953000" y="3632200"/>
            <a:chExt cx="3657600" cy="1178004"/>
          </a:xfrm>
        </p:grpSpPr>
        <p:sp>
          <p:nvSpPr>
            <p:cNvPr id="13" name="TextBox 12"/>
            <p:cNvSpPr txBox="1"/>
            <p:nvPr/>
          </p:nvSpPr>
          <p:spPr>
            <a:xfrm>
              <a:off x="4953000" y="4082732"/>
              <a:ext cx="3657600" cy="727472"/>
            </a:xfrm>
            <a:prstGeom prst="rect">
              <a:avLst/>
            </a:prstGeom>
            <a:noFill/>
          </p:spPr>
          <p:txBody>
            <a:bodyPr wrap="square" rtlCol="0">
              <a:spAutoFit/>
            </a:bodyPr>
            <a:lstStyle/>
            <a:p>
              <a:pPr algn="ctr"/>
              <a:r>
                <a:rPr lang="en-US" sz="1100" dirty="0" smtClean="0"/>
                <a:t>Meg Moynihan, Minnesota Department of Agriculture:</a:t>
              </a:r>
            </a:p>
            <a:p>
              <a:pPr algn="ctr"/>
              <a:r>
                <a:rPr lang="en-US" sz="1100" dirty="0" smtClean="0">
                  <a:hlinkClick r:id="rId6"/>
                </a:rPr>
                <a:t>www.cffm.umn.edu</a:t>
              </a:r>
              <a:r>
                <a:rPr lang="en-US" sz="1100" dirty="0" smtClean="0"/>
                <a:t> </a:t>
              </a:r>
              <a:endParaRPr lang="en-US" sz="1100" dirty="0"/>
            </a:p>
          </p:txBody>
        </p:sp>
        <p:pic>
          <p:nvPicPr>
            <p:cNvPr id="8" name="Picture 7" descr="MDA small logo .jpg"/>
            <p:cNvPicPr>
              <a:picLocks noChangeAspect="1"/>
            </p:cNvPicPr>
            <p:nvPr/>
          </p:nvPicPr>
          <p:blipFill>
            <a:blip r:embed="rId8"/>
            <a:stretch>
              <a:fillRect/>
            </a:stretch>
          </p:blipFill>
          <p:spPr>
            <a:xfrm>
              <a:off x="5181600" y="3632200"/>
              <a:ext cx="3158836" cy="482600"/>
            </a:xfrm>
            <a:prstGeom prst="rect">
              <a:avLst/>
            </a:prstGeom>
          </p:spPr>
        </p:pic>
      </p:grpSp>
      <p:grpSp>
        <p:nvGrpSpPr>
          <p:cNvPr id="19" name="Group 18"/>
          <p:cNvGrpSpPr/>
          <p:nvPr/>
        </p:nvGrpSpPr>
        <p:grpSpPr>
          <a:xfrm>
            <a:off x="76200" y="4680228"/>
            <a:ext cx="3352800" cy="1187172"/>
            <a:chOff x="4648200" y="4814923"/>
            <a:chExt cx="4186687" cy="1357999"/>
          </a:xfrm>
        </p:grpSpPr>
        <p:pic>
          <p:nvPicPr>
            <p:cNvPr id="5" name="Picture 4" descr="MISA logo .jpg"/>
            <p:cNvPicPr>
              <a:picLocks noChangeAspect="1"/>
            </p:cNvPicPr>
            <p:nvPr/>
          </p:nvPicPr>
          <p:blipFill>
            <a:blip r:embed="rId9"/>
            <a:stretch>
              <a:fillRect/>
            </a:stretch>
          </p:blipFill>
          <p:spPr>
            <a:xfrm>
              <a:off x="5257800" y="4814923"/>
              <a:ext cx="3048000" cy="595277"/>
            </a:xfrm>
            <a:prstGeom prst="rect">
              <a:avLst/>
            </a:prstGeom>
          </p:spPr>
        </p:pic>
        <p:sp>
          <p:nvSpPr>
            <p:cNvPr id="14" name="TextBox 13"/>
            <p:cNvSpPr txBox="1"/>
            <p:nvPr/>
          </p:nvSpPr>
          <p:spPr>
            <a:xfrm>
              <a:off x="4648200" y="5486398"/>
              <a:ext cx="4186687" cy="686524"/>
            </a:xfrm>
            <a:prstGeom prst="rect">
              <a:avLst/>
            </a:prstGeom>
            <a:noFill/>
          </p:spPr>
          <p:txBody>
            <a:bodyPr wrap="square" rtlCol="0">
              <a:spAutoFit/>
            </a:bodyPr>
            <a:lstStyle/>
            <a:p>
              <a:pPr algn="ctr"/>
              <a:r>
                <a:rPr lang="en-US" sz="1100" dirty="0" smtClean="0"/>
                <a:t>Helene Murray, Minnesota Institute for </a:t>
              </a:r>
            </a:p>
            <a:p>
              <a:pPr algn="ctr"/>
              <a:r>
                <a:rPr lang="en-US" sz="1100" dirty="0" smtClean="0"/>
                <a:t>Sustainable Agriculture: </a:t>
              </a:r>
            </a:p>
            <a:p>
              <a:pPr algn="ctr"/>
              <a:r>
                <a:rPr lang="en-US" sz="1100" dirty="0" smtClean="0">
                  <a:hlinkClick r:id="rId10"/>
                </a:rPr>
                <a:t>www.misa.umn.edu</a:t>
              </a:r>
              <a:r>
                <a:rPr lang="en-US" sz="1100" dirty="0" smtClean="0"/>
                <a:t> </a:t>
              </a:r>
              <a:endParaRPr lang="en-US" sz="1100" dirty="0"/>
            </a:p>
          </p:txBody>
        </p:sp>
      </p:grpSp>
      <p:sp>
        <p:nvSpPr>
          <p:cNvPr id="21" name="TextBox 20"/>
          <p:cNvSpPr txBox="1"/>
          <p:nvPr/>
        </p:nvSpPr>
        <p:spPr>
          <a:xfrm>
            <a:off x="2667001" y="4230469"/>
            <a:ext cx="3476624" cy="646331"/>
          </a:xfrm>
          <a:prstGeom prst="rect">
            <a:avLst/>
          </a:prstGeom>
          <a:noFill/>
        </p:spPr>
        <p:txBody>
          <a:bodyPr wrap="square" rtlCol="0">
            <a:spAutoFit/>
          </a:bodyPr>
          <a:lstStyle/>
          <a:p>
            <a:pPr algn="ctr"/>
            <a:r>
              <a:rPr lang="en-US" sz="1200" dirty="0" smtClean="0"/>
              <a:t>Robert King, Tim Delbridge and Gigi DiGiacomo, University of Minnesota:</a:t>
            </a:r>
          </a:p>
          <a:p>
            <a:pPr algn="ctr"/>
            <a:r>
              <a:rPr lang="en-US" sz="1200" dirty="0" smtClean="0">
                <a:hlinkClick r:id="rId11"/>
              </a:rPr>
              <a:t>www.apec.umn.edu</a:t>
            </a:r>
            <a:r>
              <a:rPr lang="en-US" sz="1200" dirty="0" smtClean="0"/>
              <a:t> </a:t>
            </a:r>
            <a:endParaRPr lang="en-US" sz="1200" dirty="0"/>
          </a:p>
        </p:txBody>
      </p:sp>
      <p:pic>
        <p:nvPicPr>
          <p:cNvPr id="23" name="Picture 3" descr="ppt-wdmkHdr.png"/>
          <p:cNvPicPr>
            <a:picLocks/>
          </p:cNvPicPr>
          <p:nvPr/>
        </p:nvPicPr>
        <p:blipFill>
          <a:blip r:embed="rId12"/>
          <a:srcRect/>
          <a:stretch>
            <a:fillRect/>
          </a:stretch>
        </p:blipFill>
        <p:spPr bwMode="auto">
          <a:xfrm>
            <a:off x="3438525" y="3598243"/>
            <a:ext cx="1981200" cy="580588"/>
          </a:xfrm>
          <a:prstGeom prst="rect">
            <a:avLst/>
          </a:prstGeom>
          <a:noFill/>
          <a:ln w="9525">
            <a:noFill/>
            <a:miter lim="800000"/>
            <a:headEnd/>
            <a:tailEnd/>
          </a:ln>
        </p:spPr>
      </p:pic>
    </p:spTree>
    <p:extLst>
      <p:ext uri="{BB962C8B-B14F-4D97-AF65-F5344CB8AC3E}">
        <p14:creationId xmlns:p14="http://schemas.microsoft.com/office/powerpoint/2010/main" val="23063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Significance</a:t>
            </a:r>
            <a:endParaRPr lang="en-US" dirty="0"/>
          </a:p>
        </p:txBody>
      </p:sp>
      <p:sp>
        <p:nvSpPr>
          <p:cNvPr id="3" name="Content Placeholder 2"/>
          <p:cNvSpPr>
            <a:spLocks noGrp="1"/>
          </p:cNvSpPr>
          <p:nvPr>
            <p:ph idx="1"/>
          </p:nvPr>
        </p:nvSpPr>
        <p:spPr/>
        <p:txBody>
          <a:bodyPr>
            <a:normAutofit/>
          </a:bodyPr>
          <a:lstStyle/>
          <a:p>
            <a:pPr>
              <a:buClr>
                <a:srgbClr val="0E23BC"/>
              </a:buClr>
            </a:pPr>
            <a:endParaRPr lang="en-US" sz="800" dirty="0" smtClean="0">
              <a:solidFill>
                <a:schemeClr val="tx1"/>
              </a:solidFill>
            </a:endParaRPr>
          </a:p>
          <a:p>
            <a:pPr>
              <a:buClr>
                <a:srgbClr val="0E23BC"/>
              </a:buClr>
            </a:pPr>
            <a:r>
              <a:rPr lang="en-US" sz="2400" dirty="0" smtClean="0">
                <a:solidFill>
                  <a:schemeClr val="tx1"/>
                </a:solidFill>
              </a:rPr>
              <a:t>This project is generating data and knowledge about the transition process for use by:</a:t>
            </a:r>
            <a:endParaRPr lang="en-US" sz="2000" dirty="0" smtClean="0">
              <a:solidFill>
                <a:schemeClr val="tx1"/>
              </a:solidFill>
            </a:endParaRPr>
          </a:p>
          <a:p>
            <a:pPr lvl="1">
              <a:buClr>
                <a:srgbClr val="0E23BC"/>
              </a:buClr>
            </a:pPr>
            <a:endParaRPr lang="en-US" sz="800" dirty="0" smtClean="0">
              <a:solidFill>
                <a:schemeClr val="tx1"/>
              </a:solidFill>
            </a:endParaRPr>
          </a:p>
          <a:p>
            <a:pPr lvl="1">
              <a:buClr>
                <a:srgbClr val="0E23BC"/>
              </a:buClr>
            </a:pPr>
            <a:r>
              <a:rPr lang="en-US" sz="2000" dirty="0" smtClean="0">
                <a:solidFill>
                  <a:srgbClr val="0E23BC"/>
                </a:solidFill>
              </a:rPr>
              <a:t>Farmers</a:t>
            </a:r>
            <a:r>
              <a:rPr lang="en-US" sz="2000" dirty="0" smtClean="0">
                <a:solidFill>
                  <a:schemeClr val="tx1"/>
                </a:solidFill>
              </a:rPr>
              <a:t> as they evaluate transition opportunities and plan for transition</a:t>
            </a:r>
          </a:p>
          <a:p>
            <a:pPr>
              <a:buClr>
                <a:srgbClr val="0E23BC"/>
              </a:buClr>
            </a:pPr>
            <a:endParaRPr lang="en-US" sz="800" dirty="0" smtClean="0">
              <a:solidFill>
                <a:schemeClr val="tx1"/>
              </a:solidFill>
            </a:endParaRPr>
          </a:p>
          <a:p>
            <a:pPr lvl="1">
              <a:buClr>
                <a:srgbClr val="0E23BC"/>
              </a:buClr>
            </a:pPr>
            <a:r>
              <a:rPr lang="en-US" sz="2000" dirty="0" smtClean="0">
                <a:solidFill>
                  <a:srgbClr val="0E23BC"/>
                </a:solidFill>
              </a:rPr>
              <a:t>Lenders</a:t>
            </a:r>
            <a:r>
              <a:rPr lang="en-US" sz="2000" dirty="0" smtClean="0"/>
              <a:t> as they consider financing for transitioning farms</a:t>
            </a:r>
          </a:p>
          <a:p>
            <a:pPr lvl="1">
              <a:buClr>
                <a:srgbClr val="0E23BC"/>
              </a:buClr>
            </a:pPr>
            <a:endParaRPr lang="en-US" sz="800" dirty="0" smtClean="0"/>
          </a:p>
          <a:p>
            <a:pPr lvl="1">
              <a:buClr>
                <a:srgbClr val="0E23BC"/>
              </a:buClr>
            </a:pPr>
            <a:r>
              <a:rPr lang="en-US" sz="2000" dirty="0" smtClean="0">
                <a:solidFill>
                  <a:srgbClr val="0E23BC"/>
                </a:solidFill>
              </a:rPr>
              <a:t>Policymakers </a:t>
            </a:r>
            <a:r>
              <a:rPr lang="en-US" sz="2000" dirty="0" smtClean="0"/>
              <a:t>as they assess policies for organic agriculture</a:t>
            </a:r>
          </a:p>
          <a:p>
            <a:pPr lvl="1">
              <a:buClr>
                <a:srgbClr val="0E23BC"/>
              </a:buClr>
            </a:pPr>
            <a:endParaRPr lang="en-US" sz="800" dirty="0" smtClean="0">
              <a:solidFill>
                <a:schemeClr val="tx1"/>
              </a:solidFill>
            </a:endParaRPr>
          </a:p>
          <a:p>
            <a:pPr marL="342900" lvl="1" indent="-342900">
              <a:buClr>
                <a:srgbClr val="0E23BC"/>
              </a:buClr>
              <a:buFont typeface="Arial" pitchFamily="34" charset="0"/>
              <a:buChar char="•"/>
            </a:pPr>
            <a:r>
              <a:rPr lang="en-US" sz="2400" dirty="0" smtClean="0">
                <a:solidFill>
                  <a:schemeClr val="tx1"/>
                </a:solidFill>
              </a:rPr>
              <a:t>The project led to </a:t>
            </a:r>
            <a:r>
              <a:rPr lang="en-US" sz="2400" dirty="0"/>
              <a:t>discussion in Minnesota about </a:t>
            </a:r>
            <a:r>
              <a:rPr lang="en-US" sz="2400" dirty="0" smtClean="0"/>
              <a:t>the </a:t>
            </a:r>
            <a:r>
              <a:rPr lang="en-US" sz="2400" dirty="0"/>
              <a:t>cost-share program for pre-certification meetings with certifiers.</a:t>
            </a:r>
          </a:p>
          <a:p>
            <a:pPr marL="0" indent="0">
              <a:buClr>
                <a:srgbClr val="0E23BC"/>
              </a:buClr>
              <a:buNone/>
            </a:pPr>
            <a:endParaRPr lang="en-US" sz="2400" dirty="0">
              <a:solidFill>
                <a:schemeClr val="tx1"/>
              </a:solidFill>
            </a:endParaRPr>
          </a:p>
          <a:p>
            <a:pPr>
              <a:buClr>
                <a:srgbClr val="0E23BC"/>
              </a:buClr>
            </a:pPr>
            <a:endParaRPr lang="en-US" sz="1200" dirty="0" smtClean="0">
              <a:solidFill>
                <a:schemeClr val="tx1"/>
              </a:solidFill>
            </a:endParaRPr>
          </a:p>
          <a:p>
            <a:pPr marL="457200" lvl="1" indent="0">
              <a:buClr>
                <a:srgbClr val="0E23BC"/>
              </a:buClr>
              <a:buNone/>
            </a:pPr>
            <a:endParaRPr lang="en-US" sz="800" dirty="0" smtClean="0">
              <a:solidFill>
                <a:srgbClr val="0E23BC"/>
              </a:solidFill>
            </a:endParaRPr>
          </a:p>
        </p:txBody>
      </p:sp>
    </p:spTree>
    <p:extLst>
      <p:ext uri="{BB962C8B-B14F-4D97-AF65-F5344CB8AC3E}">
        <p14:creationId xmlns:p14="http://schemas.microsoft.com/office/powerpoint/2010/main" val="80217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Project Participants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sz="2400" dirty="0" smtClean="0">
              <a:solidFill>
                <a:schemeClr val="tx1"/>
              </a:solidFill>
            </a:endParaRPr>
          </a:p>
          <a:p>
            <a:pPr>
              <a:buClr>
                <a:srgbClr val="0E23BC"/>
              </a:buClr>
            </a:pPr>
            <a:r>
              <a:rPr lang="en-US" sz="2400" dirty="0" smtClean="0">
                <a:solidFill>
                  <a:schemeClr val="tx1"/>
                </a:solidFill>
              </a:rPr>
              <a:t>Over the life of the project, we have recruited 46 transitioning and recently certified crop and dairy farms to participate in the Farm Business Management (FBM) program.</a:t>
            </a:r>
          </a:p>
          <a:p>
            <a:pPr>
              <a:buClr>
                <a:srgbClr val="0E23BC"/>
              </a:buClr>
            </a:pPr>
            <a:endParaRPr lang="en-US" sz="1600" dirty="0" smtClean="0"/>
          </a:p>
          <a:p>
            <a:pPr>
              <a:buClr>
                <a:srgbClr val="0E23BC"/>
              </a:buClr>
            </a:pPr>
            <a:r>
              <a:rPr lang="en-US" sz="2400" dirty="0" smtClean="0">
                <a:solidFill>
                  <a:schemeClr val="tx1"/>
                </a:solidFill>
              </a:rPr>
              <a:t>Participating farms have received scholarships up to 90% of program tuition. In return, they have responded to intake and annual surveys, shared data with project team and participated in  project events.</a:t>
            </a:r>
          </a:p>
        </p:txBody>
      </p:sp>
    </p:spTree>
    <p:extLst>
      <p:ext uri="{BB962C8B-B14F-4D97-AF65-F5344CB8AC3E}">
        <p14:creationId xmlns:p14="http://schemas.microsoft.com/office/powerpoint/2010/main" val="3054743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Project Participants</a:t>
            </a:r>
          </a:p>
        </p:txBody>
      </p:sp>
      <p:sp>
        <p:nvSpPr>
          <p:cNvPr id="3" name="Content Placeholder 2"/>
          <p:cNvSpPr>
            <a:spLocks noGrp="1"/>
          </p:cNvSpPr>
          <p:nvPr>
            <p:ph idx="1"/>
          </p:nvPr>
        </p:nvSpPr>
        <p:spPr/>
        <p:txBody>
          <a:bodyPr>
            <a:normAutofit/>
          </a:bodyPr>
          <a:lstStyle/>
          <a:p>
            <a:pPr>
              <a:buClr>
                <a:srgbClr val="0E23BC"/>
              </a:buClr>
            </a:pPr>
            <a:r>
              <a:rPr lang="en-US" sz="2400" dirty="0" smtClean="0">
                <a:solidFill>
                  <a:schemeClr val="tx1"/>
                </a:solidFill>
              </a:rPr>
              <a:t>At the start of participation, these 46 farms managed 18,151 acres with an average farm size of 395 acres:</a:t>
            </a:r>
          </a:p>
          <a:p>
            <a:pPr lvl="1">
              <a:buClr>
                <a:srgbClr val="0E23BC"/>
              </a:buClr>
            </a:pPr>
            <a:r>
              <a:rPr lang="en-US" sz="2000" dirty="0" smtClean="0"/>
              <a:t>4,535 acres in transition </a:t>
            </a:r>
            <a:r>
              <a:rPr lang="en-US" sz="2000" dirty="0" smtClean="0">
                <a:solidFill>
                  <a:srgbClr val="0E23BC"/>
                </a:solidFill>
              </a:rPr>
              <a:t>(25%)</a:t>
            </a:r>
          </a:p>
          <a:p>
            <a:pPr lvl="1">
              <a:buClr>
                <a:srgbClr val="0E23BC"/>
              </a:buClr>
            </a:pPr>
            <a:r>
              <a:rPr lang="en-US" sz="2000" dirty="0" smtClean="0"/>
              <a:t>1,761</a:t>
            </a:r>
            <a:r>
              <a:rPr lang="en-US" sz="2000" dirty="0" smtClean="0">
                <a:solidFill>
                  <a:schemeClr val="tx1"/>
                </a:solidFill>
              </a:rPr>
              <a:t> </a:t>
            </a:r>
            <a:r>
              <a:rPr lang="en-US" sz="2000" dirty="0"/>
              <a:t>acres </a:t>
            </a:r>
            <a:r>
              <a:rPr lang="en-US" sz="2000" dirty="0" smtClean="0">
                <a:solidFill>
                  <a:schemeClr val="tx1"/>
                </a:solidFill>
              </a:rPr>
              <a:t>recently certified </a:t>
            </a:r>
            <a:r>
              <a:rPr lang="en-US" sz="2000" dirty="0" smtClean="0">
                <a:solidFill>
                  <a:srgbClr val="0E23BC"/>
                </a:solidFill>
              </a:rPr>
              <a:t>(10%)</a:t>
            </a:r>
          </a:p>
          <a:p>
            <a:pPr lvl="1">
              <a:buClr>
                <a:srgbClr val="0E23BC"/>
              </a:buClr>
            </a:pPr>
            <a:r>
              <a:rPr lang="en-US" sz="2000" dirty="0" smtClean="0"/>
              <a:t>8,193 </a:t>
            </a:r>
            <a:r>
              <a:rPr lang="en-US" sz="2000" dirty="0"/>
              <a:t>acres </a:t>
            </a:r>
            <a:r>
              <a:rPr lang="en-US" sz="2000" dirty="0" smtClean="0"/>
              <a:t>certified more than 3 years </a:t>
            </a:r>
            <a:r>
              <a:rPr lang="en-US" sz="2000" dirty="0" smtClean="0">
                <a:solidFill>
                  <a:srgbClr val="0E23BC"/>
                </a:solidFill>
              </a:rPr>
              <a:t>(45%)</a:t>
            </a:r>
          </a:p>
          <a:p>
            <a:pPr lvl="1">
              <a:buClr>
                <a:srgbClr val="0E23BC"/>
              </a:buClr>
            </a:pPr>
            <a:r>
              <a:rPr lang="en-US" sz="2000" dirty="0" smtClean="0"/>
              <a:t>3,662</a:t>
            </a:r>
            <a:r>
              <a:rPr lang="en-US" sz="2000" dirty="0" smtClean="0">
                <a:solidFill>
                  <a:schemeClr val="tx1"/>
                </a:solidFill>
              </a:rPr>
              <a:t> acres managed conventionally </a:t>
            </a:r>
            <a:r>
              <a:rPr lang="en-US" sz="2000" dirty="0" smtClean="0">
                <a:solidFill>
                  <a:srgbClr val="0E23BC"/>
                </a:solidFill>
              </a:rPr>
              <a:t>(20%)</a:t>
            </a:r>
          </a:p>
          <a:p>
            <a:pPr>
              <a:buClr>
                <a:srgbClr val="0E23BC"/>
              </a:buClr>
            </a:pPr>
            <a:endParaRPr lang="en-US" sz="1600" dirty="0" smtClean="0"/>
          </a:p>
          <a:p>
            <a:pPr>
              <a:buClr>
                <a:srgbClr val="0E23BC"/>
              </a:buClr>
            </a:pPr>
            <a:r>
              <a:rPr lang="en-US" sz="2400" dirty="0" smtClean="0">
                <a:solidFill>
                  <a:schemeClr val="tx1"/>
                </a:solidFill>
              </a:rPr>
              <a:t>Participating farms had 2,350 dairy cows with an average herd size of 98 cows:</a:t>
            </a:r>
          </a:p>
          <a:p>
            <a:pPr lvl="1">
              <a:buClr>
                <a:srgbClr val="0E23BC"/>
              </a:buClr>
            </a:pPr>
            <a:r>
              <a:rPr lang="en-US" sz="2000" dirty="0" smtClean="0"/>
              <a:t>692 cows in transition </a:t>
            </a:r>
            <a:r>
              <a:rPr lang="en-US" sz="2000" dirty="0" smtClean="0">
                <a:solidFill>
                  <a:srgbClr val="0E23BC"/>
                </a:solidFill>
              </a:rPr>
              <a:t>(30%)</a:t>
            </a:r>
          </a:p>
          <a:p>
            <a:pPr lvl="1">
              <a:buClr>
                <a:srgbClr val="0E23BC"/>
              </a:buClr>
            </a:pPr>
            <a:r>
              <a:rPr lang="en-US" sz="2000" dirty="0" smtClean="0"/>
              <a:t>1,528</a:t>
            </a:r>
            <a:r>
              <a:rPr lang="en-US" sz="2000" dirty="0" smtClean="0">
                <a:solidFill>
                  <a:schemeClr val="tx1"/>
                </a:solidFill>
              </a:rPr>
              <a:t> certified organic cows </a:t>
            </a:r>
            <a:r>
              <a:rPr lang="en-US" sz="2000" dirty="0" smtClean="0">
                <a:solidFill>
                  <a:srgbClr val="0E23BC"/>
                </a:solidFill>
              </a:rPr>
              <a:t>(65%)</a:t>
            </a:r>
          </a:p>
          <a:p>
            <a:pPr lvl="1">
              <a:buClr>
                <a:srgbClr val="0E23BC"/>
              </a:buClr>
            </a:pPr>
            <a:r>
              <a:rPr lang="en-US" sz="2000" dirty="0" smtClean="0"/>
              <a:t>130</a:t>
            </a:r>
            <a:r>
              <a:rPr lang="en-US" sz="2000" dirty="0" smtClean="0">
                <a:solidFill>
                  <a:schemeClr val="tx1"/>
                </a:solidFill>
              </a:rPr>
              <a:t> cows under conventional management </a:t>
            </a:r>
            <a:r>
              <a:rPr lang="en-US" sz="2000" dirty="0" smtClean="0">
                <a:solidFill>
                  <a:srgbClr val="0E23BC"/>
                </a:solidFill>
              </a:rPr>
              <a:t>(</a:t>
            </a:r>
            <a:r>
              <a:rPr lang="en-US" sz="2000" dirty="0">
                <a:solidFill>
                  <a:srgbClr val="0E23BC"/>
                </a:solidFill>
              </a:rPr>
              <a:t>5</a:t>
            </a:r>
            <a:r>
              <a:rPr lang="en-US" sz="2000" dirty="0" smtClean="0">
                <a:solidFill>
                  <a:srgbClr val="0E23BC"/>
                </a:solidFill>
              </a:rPr>
              <a:t>%)</a:t>
            </a:r>
          </a:p>
        </p:txBody>
      </p:sp>
    </p:spTree>
    <p:extLst>
      <p:ext uri="{BB962C8B-B14F-4D97-AF65-F5344CB8AC3E}">
        <p14:creationId xmlns:p14="http://schemas.microsoft.com/office/powerpoint/2010/main" val="310939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1020859"/>
              </p:ext>
            </p:extLst>
          </p:nvPr>
        </p:nvGraphicFramePr>
        <p:xfrm>
          <a:off x="533400" y="1524000"/>
          <a:ext cx="7924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57200" y="274638"/>
            <a:ext cx="8229600" cy="1143000"/>
          </a:xfrm>
        </p:spPr>
        <p:txBody>
          <a:bodyPr/>
          <a:lstStyle/>
          <a:p>
            <a:r>
              <a:rPr lang="en-US" sz="4000" dirty="0" smtClean="0"/>
              <a:t>State and National Trends in Organic </a:t>
            </a:r>
            <a:r>
              <a:rPr lang="en-US" sz="4000" dirty="0" smtClean="0"/>
              <a:t>Field Crop Acreage</a:t>
            </a:r>
            <a:endParaRPr lang="en-US" sz="4000" dirty="0"/>
          </a:p>
        </p:txBody>
      </p:sp>
    </p:spTree>
    <p:extLst>
      <p:ext uri="{BB962C8B-B14F-4D97-AF65-F5344CB8AC3E}">
        <p14:creationId xmlns:p14="http://schemas.microsoft.com/office/powerpoint/2010/main" val="871692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20000" cy="1143000"/>
          </a:xfrm>
        </p:spPr>
        <p:txBody>
          <a:bodyPr/>
          <a:lstStyle/>
          <a:p>
            <a:pPr algn="l"/>
            <a:r>
              <a:rPr lang="en-US" dirty="0" smtClean="0"/>
              <a:t>Who is Transitioning?</a:t>
            </a:r>
            <a:endParaRPr lang="en-US" dirty="0"/>
          </a:p>
        </p:txBody>
      </p:sp>
      <p:sp>
        <p:nvSpPr>
          <p:cNvPr id="3" name="Content Placeholder 2"/>
          <p:cNvSpPr>
            <a:spLocks noGrp="1"/>
          </p:cNvSpPr>
          <p:nvPr>
            <p:ph idx="1"/>
          </p:nvPr>
        </p:nvSpPr>
        <p:spPr/>
        <p:txBody>
          <a:bodyPr/>
          <a:lstStyle/>
          <a:p>
            <a:pPr>
              <a:buClr>
                <a:srgbClr val="0E23BC"/>
              </a:buClr>
            </a:pPr>
            <a:endParaRPr lang="en-US" sz="2400" dirty="0" smtClean="0">
              <a:solidFill>
                <a:schemeClr val="tx1"/>
              </a:solidFill>
            </a:endParaRPr>
          </a:p>
          <a:p>
            <a:pPr>
              <a:buClr>
                <a:srgbClr val="0E23BC"/>
              </a:buClr>
            </a:pPr>
            <a:r>
              <a:rPr lang="en-US" sz="2400" dirty="0" smtClean="0">
                <a:solidFill>
                  <a:schemeClr val="tx1"/>
                </a:solidFill>
              </a:rPr>
              <a:t>TFT </a:t>
            </a:r>
            <a:r>
              <a:rPr lang="en-US" sz="2400" dirty="0">
                <a:solidFill>
                  <a:schemeClr val="tx1"/>
                </a:solidFill>
              </a:rPr>
              <a:t>farmers can be categorized into four groups:</a:t>
            </a:r>
          </a:p>
          <a:p>
            <a:pPr>
              <a:buClr>
                <a:srgbClr val="0E23BC"/>
              </a:buClr>
            </a:pPr>
            <a:endParaRPr lang="en-US" sz="800" dirty="0">
              <a:solidFill>
                <a:schemeClr val="tx1"/>
              </a:solidFill>
            </a:endParaRPr>
          </a:p>
          <a:p>
            <a:pPr marL="914400" lvl="1" indent="-457200">
              <a:buClr>
                <a:srgbClr val="0E23BC"/>
              </a:buClr>
              <a:buFont typeface="+mj-lt"/>
              <a:buAutoNum type="arabicPeriod"/>
            </a:pPr>
            <a:r>
              <a:rPr lang="en-US" sz="2000" dirty="0"/>
              <a:t>Conventional dairy farmers with relatively small herds</a:t>
            </a:r>
          </a:p>
          <a:p>
            <a:pPr lvl="1">
              <a:buClr>
                <a:srgbClr val="0E23BC"/>
              </a:buClr>
              <a:buFont typeface="+mj-lt"/>
              <a:buAutoNum type="arabicPeriod"/>
            </a:pPr>
            <a:endParaRPr lang="en-US" sz="800" dirty="0">
              <a:solidFill>
                <a:srgbClr val="0E23BC"/>
              </a:solidFill>
            </a:endParaRPr>
          </a:p>
          <a:p>
            <a:pPr marL="914400" lvl="1" indent="-457200">
              <a:buClr>
                <a:srgbClr val="0E23BC"/>
              </a:buClr>
              <a:buFont typeface="+mj-lt"/>
              <a:buAutoNum type="arabicPeriod"/>
            </a:pPr>
            <a:r>
              <a:rPr lang="en-US" sz="2000" dirty="0"/>
              <a:t>Conventional crop farmers who were already using a diversified three- or four-year rotation prior to transition</a:t>
            </a:r>
          </a:p>
          <a:p>
            <a:pPr lvl="1">
              <a:buClr>
                <a:srgbClr val="0E23BC"/>
              </a:buClr>
              <a:buFont typeface="+mj-lt"/>
              <a:buAutoNum type="arabicPeriod"/>
            </a:pPr>
            <a:endParaRPr lang="en-US" sz="800" dirty="0">
              <a:solidFill>
                <a:srgbClr val="0E23BC"/>
              </a:solidFill>
            </a:endParaRPr>
          </a:p>
          <a:p>
            <a:pPr marL="914400" lvl="1" indent="-457200">
              <a:buClr>
                <a:srgbClr val="0E23BC"/>
              </a:buClr>
              <a:buFont typeface="+mj-lt"/>
              <a:buAutoNum type="arabicPeriod"/>
            </a:pPr>
            <a:r>
              <a:rPr lang="en-US" sz="2000" dirty="0"/>
              <a:t>Certified organic crop farmers who are expanding by transitioning newly purchased or rented land or are transitioning additional land that they manage conventionally</a:t>
            </a:r>
          </a:p>
          <a:p>
            <a:pPr lvl="1">
              <a:buClr>
                <a:srgbClr val="0E23BC"/>
              </a:buClr>
              <a:buFont typeface="+mj-lt"/>
              <a:buAutoNum type="arabicPeriod"/>
            </a:pPr>
            <a:endParaRPr lang="en-US" sz="800" dirty="0"/>
          </a:p>
          <a:p>
            <a:pPr marL="914400" lvl="1" indent="-457200">
              <a:buClr>
                <a:srgbClr val="0E23BC"/>
              </a:buClr>
              <a:buFont typeface="+mj-lt"/>
              <a:buAutoNum type="arabicPeriod"/>
            </a:pPr>
            <a:r>
              <a:rPr lang="en-US" sz="2000" dirty="0" smtClean="0"/>
              <a:t>Farmers </a:t>
            </a:r>
            <a:r>
              <a:rPr lang="en-US" sz="2000" dirty="0"/>
              <a:t>transitioning land that was previously fallow or enrolled in </a:t>
            </a:r>
            <a:r>
              <a:rPr lang="en-US" sz="2000" dirty="0" smtClean="0"/>
              <a:t>CRP</a:t>
            </a:r>
            <a:endParaRPr lang="en-US" sz="2000" dirty="0"/>
          </a:p>
        </p:txBody>
      </p:sp>
    </p:spTree>
    <p:extLst>
      <p:ext uri="{BB962C8B-B14F-4D97-AF65-F5344CB8AC3E}">
        <p14:creationId xmlns:p14="http://schemas.microsoft.com/office/powerpoint/2010/main" val="594993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Transitioning?</a:t>
            </a:r>
            <a:endParaRPr lang="en-US" dirty="0"/>
          </a:p>
        </p:txBody>
      </p:sp>
      <p:sp>
        <p:nvSpPr>
          <p:cNvPr id="3" name="Content Placeholder 2"/>
          <p:cNvSpPr>
            <a:spLocks noGrp="1"/>
          </p:cNvSpPr>
          <p:nvPr>
            <p:ph idx="1"/>
          </p:nvPr>
        </p:nvSpPr>
        <p:spPr>
          <a:xfrm>
            <a:off x="457200" y="1600200"/>
            <a:ext cx="3962400" cy="4525963"/>
          </a:xfrm>
        </p:spPr>
        <p:txBody>
          <a:bodyPr/>
          <a:lstStyle/>
          <a:p>
            <a:pPr>
              <a:buClr>
                <a:srgbClr val="0E23BC"/>
              </a:buClr>
            </a:pPr>
            <a:endParaRPr lang="en-US" sz="800" dirty="0" smtClean="0">
              <a:solidFill>
                <a:schemeClr val="tx1"/>
              </a:solidFill>
            </a:endParaRPr>
          </a:p>
          <a:p>
            <a:pPr>
              <a:buClr>
                <a:srgbClr val="0E23BC"/>
              </a:buClr>
            </a:pPr>
            <a:r>
              <a:rPr lang="en-US" sz="2400" dirty="0" smtClean="0"/>
              <a:t>Common motivations </a:t>
            </a:r>
            <a:r>
              <a:rPr lang="en-US" sz="2400" dirty="0"/>
              <a:t>for transition:</a:t>
            </a:r>
          </a:p>
          <a:p>
            <a:pPr>
              <a:buClr>
                <a:srgbClr val="0E23BC"/>
              </a:buClr>
            </a:pPr>
            <a:endParaRPr lang="en-US" sz="800" dirty="0">
              <a:solidFill>
                <a:schemeClr val="tx1"/>
              </a:solidFill>
            </a:endParaRPr>
          </a:p>
          <a:p>
            <a:pPr lvl="1">
              <a:buClr>
                <a:srgbClr val="0E23BC"/>
              </a:buClr>
            </a:pPr>
            <a:r>
              <a:rPr lang="en-US" sz="2000" dirty="0"/>
              <a:t>environmental/conservation reasons</a:t>
            </a:r>
          </a:p>
          <a:p>
            <a:pPr lvl="1">
              <a:buClr>
                <a:srgbClr val="0E23BC"/>
              </a:buClr>
            </a:pPr>
            <a:endParaRPr lang="en-US" sz="800" dirty="0">
              <a:solidFill>
                <a:srgbClr val="0E23BC"/>
              </a:solidFill>
            </a:endParaRPr>
          </a:p>
          <a:p>
            <a:pPr lvl="1">
              <a:buClr>
                <a:srgbClr val="0E23BC"/>
              </a:buClr>
            </a:pPr>
            <a:r>
              <a:rPr lang="en-US" sz="2000" dirty="0"/>
              <a:t>price premiums</a:t>
            </a:r>
          </a:p>
          <a:p>
            <a:pPr lvl="1">
              <a:buClr>
                <a:srgbClr val="0E23BC"/>
              </a:buClr>
            </a:pPr>
            <a:endParaRPr lang="en-US" sz="800" dirty="0">
              <a:solidFill>
                <a:srgbClr val="0E23BC"/>
              </a:solidFill>
            </a:endParaRPr>
          </a:p>
          <a:p>
            <a:pPr lvl="1">
              <a:buClr>
                <a:srgbClr val="0E23BC"/>
              </a:buClr>
            </a:pPr>
            <a:r>
              <a:rPr lang="en-US" sz="2000" dirty="0"/>
              <a:t>health/safety reasons</a:t>
            </a:r>
          </a:p>
          <a:p>
            <a:pPr lvl="1">
              <a:buClr>
                <a:srgbClr val="0E23BC"/>
              </a:buClr>
            </a:pPr>
            <a:endParaRPr lang="en-US" sz="800" dirty="0"/>
          </a:p>
          <a:p>
            <a:pPr lvl="1">
              <a:buClr>
                <a:srgbClr val="0E23BC"/>
              </a:buClr>
            </a:pPr>
            <a:r>
              <a:rPr lang="en-US" sz="2000" dirty="0"/>
              <a:t>personal satisfaction</a:t>
            </a:r>
          </a:p>
          <a:p>
            <a:pPr lvl="1">
              <a:buClr>
                <a:srgbClr val="0E23BC"/>
              </a:buClr>
            </a:pPr>
            <a:endParaRPr lang="en-US" sz="800" dirty="0"/>
          </a:p>
          <a:p>
            <a:pPr lvl="1">
              <a:buClr>
                <a:srgbClr val="0E23BC"/>
              </a:buClr>
            </a:pPr>
            <a:r>
              <a:rPr lang="en-US" sz="2000" dirty="0"/>
              <a:t>philosophical/ethical reasons</a:t>
            </a:r>
          </a:p>
          <a:p>
            <a:endParaRPr lang="en-US" dirty="0"/>
          </a:p>
        </p:txBody>
      </p:sp>
      <p:sp>
        <p:nvSpPr>
          <p:cNvPr id="4" name="Content Placeholder 2"/>
          <p:cNvSpPr txBox="1">
            <a:spLocks/>
          </p:cNvSpPr>
          <p:nvPr/>
        </p:nvSpPr>
        <p:spPr>
          <a:xfrm>
            <a:off x="4562475" y="1590675"/>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rgbClr val="0E23B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E23B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E23BC"/>
              </a:buClr>
            </a:pPr>
            <a:endParaRPr lang="en-US" sz="800" dirty="0" smtClean="0">
              <a:solidFill>
                <a:schemeClr val="tx1"/>
              </a:solidFill>
            </a:endParaRPr>
          </a:p>
          <a:p>
            <a:pPr>
              <a:buClr>
                <a:srgbClr val="0E23BC"/>
              </a:buClr>
            </a:pPr>
            <a:r>
              <a:rPr lang="en-US" sz="2400" dirty="0" smtClean="0"/>
              <a:t>Important challenges for transition:</a:t>
            </a:r>
          </a:p>
          <a:p>
            <a:pPr>
              <a:buClr>
                <a:srgbClr val="0E23BC"/>
              </a:buClr>
            </a:pPr>
            <a:endParaRPr lang="en-US" sz="800" dirty="0" smtClean="0">
              <a:solidFill>
                <a:schemeClr val="tx1"/>
              </a:solidFill>
            </a:endParaRPr>
          </a:p>
          <a:p>
            <a:pPr lvl="1">
              <a:buClr>
                <a:srgbClr val="0E23BC"/>
              </a:buClr>
            </a:pPr>
            <a:r>
              <a:rPr lang="en-US" sz="2000" dirty="0"/>
              <a:t>a</a:t>
            </a:r>
            <a:r>
              <a:rPr lang="en-US" sz="2000" dirty="0" smtClean="0"/>
              <a:t>ccess to capital</a:t>
            </a:r>
          </a:p>
          <a:p>
            <a:pPr lvl="1">
              <a:buClr>
                <a:srgbClr val="0E23BC"/>
              </a:buClr>
            </a:pPr>
            <a:endParaRPr lang="en-US" sz="800" dirty="0" smtClean="0"/>
          </a:p>
          <a:p>
            <a:pPr lvl="1">
              <a:buClr>
                <a:srgbClr val="0E23BC"/>
              </a:buClr>
            </a:pPr>
            <a:r>
              <a:rPr lang="en-US" sz="2000" dirty="0"/>
              <a:t>access to </a:t>
            </a:r>
            <a:r>
              <a:rPr lang="en-US" sz="2000" dirty="0" smtClean="0"/>
              <a:t>land</a:t>
            </a:r>
          </a:p>
          <a:p>
            <a:pPr lvl="1">
              <a:buClr>
                <a:srgbClr val="0E23BC"/>
              </a:buClr>
            </a:pPr>
            <a:endParaRPr lang="en-US" sz="800" dirty="0" smtClean="0">
              <a:solidFill>
                <a:srgbClr val="0E23BC"/>
              </a:solidFill>
            </a:endParaRPr>
          </a:p>
          <a:p>
            <a:pPr lvl="1">
              <a:buClr>
                <a:srgbClr val="0E23BC"/>
              </a:buClr>
            </a:pPr>
            <a:r>
              <a:rPr lang="en-US" sz="2000" dirty="0"/>
              <a:t>t</a:t>
            </a:r>
            <a:r>
              <a:rPr lang="en-US" sz="2000" dirty="0" smtClean="0"/>
              <a:t>ime requirements</a:t>
            </a:r>
          </a:p>
          <a:p>
            <a:pPr lvl="1">
              <a:buClr>
                <a:srgbClr val="0E23BC"/>
              </a:buClr>
            </a:pPr>
            <a:endParaRPr lang="en-US" sz="800" dirty="0" smtClean="0">
              <a:solidFill>
                <a:srgbClr val="0E23BC"/>
              </a:solidFill>
            </a:endParaRPr>
          </a:p>
          <a:p>
            <a:pPr lvl="1">
              <a:buClr>
                <a:srgbClr val="0E23BC"/>
              </a:buClr>
            </a:pPr>
            <a:r>
              <a:rPr lang="en-US" sz="2000" dirty="0"/>
              <a:t>c</a:t>
            </a:r>
            <a:r>
              <a:rPr lang="en-US" sz="2000" dirty="0" smtClean="0"/>
              <a:t>ost and availability of inputs</a:t>
            </a:r>
          </a:p>
          <a:p>
            <a:pPr lvl="1">
              <a:buClr>
                <a:srgbClr val="0E23BC"/>
              </a:buClr>
            </a:pPr>
            <a:endParaRPr lang="en-US" sz="800" dirty="0" smtClean="0"/>
          </a:p>
          <a:p>
            <a:pPr lvl="1">
              <a:buClr>
                <a:srgbClr val="0E23BC"/>
              </a:buClr>
            </a:pPr>
            <a:r>
              <a:rPr lang="en-US" sz="2000" dirty="0"/>
              <a:t>w</a:t>
            </a:r>
            <a:r>
              <a:rPr lang="en-US" sz="2000" dirty="0" smtClean="0"/>
              <a:t>eed management</a:t>
            </a:r>
          </a:p>
          <a:p>
            <a:endParaRPr lang="en-US" dirty="0"/>
          </a:p>
        </p:txBody>
      </p:sp>
    </p:spTree>
    <p:extLst>
      <p:ext uri="{BB962C8B-B14F-4D97-AF65-F5344CB8AC3E}">
        <p14:creationId xmlns:p14="http://schemas.microsoft.com/office/powerpoint/2010/main" val="1574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5090</TotalTime>
  <Words>1577</Words>
  <Application>Microsoft Office PowerPoint</Application>
  <PresentationFormat>On-screen Show (4:3)</PresentationFormat>
  <Paragraphs>329</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Office Theme</vt:lpstr>
      <vt:lpstr>Research Findings: Who’s Transitioning and How in MN</vt:lpstr>
      <vt:lpstr>Tools for Transition</vt:lpstr>
      <vt:lpstr>Project Partners</vt:lpstr>
      <vt:lpstr>Significance</vt:lpstr>
      <vt:lpstr>Project Participants</vt:lpstr>
      <vt:lpstr>Project Participants</vt:lpstr>
      <vt:lpstr>State and National Trends in Organic Field Crop Acreage</vt:lpstr>
      <vt:lpstr>Who is Transitioning?</vt:lpstr>
      <vt:lpstr>Who is Transitioning?</vt:lpstr>
      <vt:lpstr>Data From TFT Farms</vt:lpstr>
      <vt:lpstr>Comparing Performance to Regional Averages</vt:lpstr>
      <vt:lpstr>Crop Enterprise Results </vt:lpstr>
      <vt:lpstr>Patterns in Crop Enterprise Data</vt:lpstr>
      <vt:lpstr>Dairy Results</vt:lpstr>
      <vt:lpstr>Patterns in Dairy Enterprise Data</vt:lpstr>
      <vt:lpstr>What Conclusions Can We Draw?</vt:lpstr>
      <vt:lpstr>What Are Other Barriers to Organic Adoption?</vt:lpstr>
      <vt:lpstr>Transition Tools</vt:lpstr>
      <vt:lpstr>Transition Tools</vt:lpstr>
      <vt:lpstr>Transition Tools</vt:lpstr>
      <vt:lpstr>Transition Tools</vt:lpstr>
      <vt:lpstr>Transition Tools</vt:lpstr>
      <vt:lpstr>Transition Tools</vt:lpstr>
      <vt:lpstr>Transition Tools</vt:lpstr>
      <vt:lpstr>Questions … Comments?</vt:lpstr>
    </vt:vector>
  </TitlesOfParts>
  <Company>University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Gigi B Digiacomo</dc:creator>
  <cp:lastModifiedBy>Rob King</cp:lastModifiedBy>
  <cp:revision>88</cp:revision>
  <dcterms:created xsi:type="dcterms:W3CDTF">2012-09-26T18:02:57Z</dcterms:created>
  <dcterms:modified xsi:type="dcterms:W3CDTF">2015-01-08T18:04:14Z</dcterms:modified>
</cp:coreProperties>
</file>