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8" r:id="rId3"/>
    <p:sldId id="299" r:id="rId4"/>
    <p:sldId id="300" r:id="rId5"/>
    <p:sldId id="302" r:id="rId6"/>
    <p:sldId id="303" r:id="rId7"/>
    <p:sldId id="304" r:id="rId8"/>
    <p:sldId id="257" r:id="rId9"/>
    <p:sldId id="294" r:id="rId10"/>
    <p:sldId id="293" r:id="rId11"/>
    <p:sldId id="295" r:id="rId12"/>
    <p:sldId id="296" r:id="rId13"/>
    <p:sldId id="297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3BC"/>
    <a:srgbClr val="00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705" autoAdjust="0"/>
  </p:normalViewPr>
  <p:slideViewPr>
    <p:cSldViewPr>
      <p:cViewPr>
        <p:scale>
          <a:sx n="76" d="100"/>
          <a:sy n="76" d="100"/>
        </p:scale>
        <p:origin x="-91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ad.umn.edu\CFANS\Dept\APEC\TOOLS_FOR_TRANSITION\Presentations\Organic%20Acreag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State-Level</a:t>
            </a:r>
            <a:r>
              <a:rPr lang="en-US" sz="2400" b="1" baseline="0" dirty="0" smtClean="0">
                <a:solidFill>
                  <a:schemeClr val="tx1"/>
                </a:solidFill>
              </a:rPr>
              <a:t> Organic Field Crop Acreage 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5017740837950814"/>
          <c:y val="2.398201160295041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861157379366042"/>
          <c:y val="0.14372755214808675"/>
          <c:w val="0.66901070058550371"/>
          <c:h val="0.6493096422157757"/>
        </c:manualLayout>
      </c:layout>
      <c:scatterChart>
        <c:scatterStyle val="lineMarker"/>
        <c:varyColors val="0"/>
        <c:ser>
          <c:idx val="0"/>
          <c:order val="0"/>
          <c:tx>
            <c:v>Minnesota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'Grain, Bean and Oilseed by Year'!$AR$1:$AZ$1</c:f>
              <c:numCache>
                <c:formatCode>General</c:formatCode>
                <c:ptCount val="9"/>
                <c:pt idx="0">
                  <c:v>2011</c:v>
                </c:pt>
                <c:pt idx="1">
                  <c:v>2010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  <c:pt idx="6">
                  <c:v>2004</c:v>
                </c:pt>
                <c:pt idx="7">
                  <c:v>2003</c:v>
                </c:pt>
                <c:pt idx="8">
                  <c:v>2002</c:v>
                </c:pt>
              </c:numCache>
            </c:numRef>
          </c:xVal>
          <c:yVal>
            <c:numRef>
              <c:f>'Grain, Bean and Oilseed by Year'!$AR$29:$AZ$29</c:f>
              <c:numCache>
                <c:formatCode>_(* #,##0_);_(* \(#,##0\);_(* "-"??_);_(@_)</c:formatCode>
                <c:ptCount val="9"/>
                <c:pt idx="0">
                  <c:v>123603.85058069236</c:v>
                </c:pt>
                <c:pt idx="1">
                  <c:v>117617.9501308203</c:v>
                </c:pt>
                <c:pt idx="2">
                  <c:v>126057.33000000002</c:v>
                </c:pt>
                <c:pt idx="3">
                  <c:v>130693.56</c:v>
                </c:pt>
                <c:pt idx="4">
                  <c:v>110440.32000000001</c:v>
                </c:pt>
                <c:pt idx="5">
                  <c:v>107431.88</c:v>
                </c:pt>
                <c:pt idx="6">
                  <c:v>96085.430000000008</c:v>
                </c:pt>
                <c:pt idx="7">
                  <c:v>98239.34</c:v>
                </c:pt>
                <c:pt idx="8">
                  <c:v>88452.800000000003</c:v>
                </c:pt>
              </c:numCache>
            </c:numRef>
          </c:yVal>
          <c:smooth val="0"/>
        </c:ser>
        <c:ser>
          <c:idx val="1"/>
          <c:order val="1"/>
          <c:tx>
            <c:v>Wisconsin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'Grain, Bean and Oilseed by Year'!$AR$1:$AZ$1</c:f>
              <c:numCache>
                <c:formatCode>General</c:formatCode>
                <c:ptCount val="9"/>
                <c:pt idx="0">
                  <c:v>2011</c:v>
                </c:pt>
                <c:pt idx="1">
                  <c:v>2010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  <c:pt idx="6">
                  <c:v>2004</c:v>
                </c:pt>
                <c:pt idx="7">
                  <c:v>2003</c:v>
                </c:pt>
                <c:pt idx="8">
                  <c:v>2002</c:v>
                </c:pt>
              </c:numCache>
            </c:numRef>
          </c:xVal>
          <c:yVal>
            <c:numRef>
              <c:f>'Grain, Bean and Oilseed by Year'!$AR$55:$AZ$55</c:f>
              <c:numCache>
                <c:formatCode>_(* #,##0_);_(* \(#,##0\);_(* "-"??_);_(@_)</c:formatCode>
                <c:ptCount val="9"/>
                <c:pt idx="0">
                  <c:v>146494.64230918878</c:v>
                </c:pt>
                <c:pt idx="1">
                  <c:v>147815.86923360825</c:v>
                </c:pt>
                <c:pt idx="2">
                  <c:v>161939.61000000002</c:v>
                </c:pt>
                <c:pt idx="3">
                  <c:v>139798.83000000002</c:v>
                </c:pt>
                <c:pt idx="4">
                  <c:v>91825.07</c:v>
                </c:pt>
                <c:pt idx="5">
                  <c:v>83466.23000000001</c:v>
                </c:pt>
                <c:pt idx="6">
                  <c:v>76077.625</c:v>
                </c:pt>
                <c:pt idx="7">
                  <c:v>83924.82</c:v>
                </c:pt>
                <c:pt idx="8">
                  <c:v>72794.2</c:v>
                </c:pt>
              </c:numCache>
            </c:numRef>
          </c:yVal>
          <c:smooth val="0"/>
        </c:ser>
        <c:ser>
          <c:idx val="2"/>
          <c:order val="3"/>
          <c:tx>
            <c:v>Iowa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'Grain, Bean and Oilseed by Year'!$AR$1:$AZ$1</c:f>
              <c:numCache>
                <c:formatCode>General</c:formatCode>
                <c:ptCount val="9"/>
                <c:pt idx="0">
                  <c:v>2011</c:v>
                </c:pt>
                <c:pt idx="1">
                  <c:v>2010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  <c:pt idx="6">
                  <c:v>2004</c:v>
                </c:pt>
                <c:pt idx="7">
                  <c:v>2003</c:v>
                </c:pt>
                <c:pt idx="8">
                  <c:v>2002</c:v>
                </c:pt>
              </c:numCache>
            </c:numRef>
          </c:xVal>
          <c:yVal>
            <c:numRef>
              <c:f>'Grain, Bean and Oilseed by Year'!$AR$21:$AZ$21</c:f>
              <c:numCache>
                <c:formatCode>_(* #,##0_);_(* \(#,##0\);_(* "-"??_);_(@_)</c:formatCode>
                <c:ptCount val="9"/>
                <c:pt idx="0">
                  <c:v>81372.160457611055</c:v>
                </c:pt>
                <c:pt idx="1">
                  <c:v>82831.210005030051</c:v>
                </c:pt>
                <c:pt idx="2">
                  <c:v>87159.57</c:v>
                </c:pt>
                <c:pt idx="3">
                  <c:v>68138.099999999991</c:v>
                </c:pt>
                <c:pt idx="4">
                  <c:v>60463.359999999993</c:v>
                </c:pt>
                <c:pt idx="5">
                  <c:v>62524.450000000012</c:v>
                </c:pt>
                <c:pt idx="6">
                  <c:v>68772.33</c:v>
                </c:pt>
                <c:pt idx="7">
                  <c:v>63518.7</c:v>
                </c:pt>
                <c:pt idx="8">
                  <c:v>61216.299999999996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6016"/>
        <c:axId val="36408320"/>
      </c:scatterChart>
      <c:scatterChart>
        <c:scatterStyle val="lineMarker"/>
        <c:varyColors val="0"/>
        <c:ser>
          <c:idx val="6"/>
          <c:order val="2"/>
          <c:tx>
            <c:v>U.S. Total</c:v>
          </c:tx>
          <c:spPr>
            <a:ln w="19050" cap="rnd">
              <a:solidFill>
                <a:schemeClr val="accent1">
                  <a:lumMod val="6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'Grain, Bean and Oilseed by Year'!$AR$1:$AZ$1</c:f>
              <c:numCache>
                <c:formatCode>General</c:formatCode>
                <c:ptCount val="9"/>
                <c:pt idx="0">
                  <c:v>2011</c:v>
                </c:pt>
                <c:pt idx="1">
                  <c:v>2010</c:v>
                </c:pt>
                <c:pt idx="2">
                  <c:v>2008</c:v>
                </c:pt>
                <c:pt idx="3">
                  <c:v>2007</c:v>
                </c:pt>
                <c:pt idx="4">
                  <c:v>2006</c:v>
                </c:pt>
                <c:pt idx="5">
                  <c:v>2005</c:v>
                </c:pt>
                <c:pt idx="6">
                  <c:v>2004</c:v>
                </c:pt>
                <c:pt idx="7">
                  <c:v>2003</c:v>
                </c:pt>
                <c:pt idx="8">
                  <c:v>2002</c:v>
                </c:pt>
              </c:numCache>
            </c:numRef>
          </c:xVal>
          <c:yVal>
            <c:numRef>
              <c:f>'Grain, Bean and Oilseed by Year'!$AR$5:$AZ$5</c:f>
              <c:numCache>
                <c:formatCode>_(* #,##0_);_(* \(#,##0\);_(* "-"??_);_(@_)</c:formatCode>
                <c:ptCount val="9"/>
                <c:pt idx="0">
                  <c:v>1904073.7699270532</c:v>
                </c:pt>
                <c:pt idx="1">
                  <c:v>1881540.3132346468</c:v>
                </c:pt>
                <c:pt idx="2">
                  <c:v>1935038.48</c:v>
                </c:pt>
                <c:pt idx="3">
                  <c:v>1658208.12</c:v>
                </c:pt>
                <c:pt idx="4">
                  <c:v>1334179.0300000003</c:v>
                </c:pt>
                <c:pt idx="5">
                  <c:v>1220776.5449999999</c:v>
                </c:pt>
                <c:pt idx="6">
                  <c:v>1044493.846</c:v>
                </c:pt>
                <c:pt idx="7">
                  <c:v>1056141.19</c:v>
                </c:pt>
                <c:pt idx="8">
                  <c:v>941819.60000000009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12416"/>
        <c:axId val="36410496"/>
      </c:scatterChart>
      <c:valAx>
        <c:axId val="36406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chemeClr val="tx1"/>
                    </a:solidFill>
                  </a:rPr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8320"/>
        <c:crosses val="autoZero"/>
        <c:crossBetween val="midCat"/>
      </c:valAx>
      <c:valAx>
        <c:axId val="36408320"/>
        <c:scaling>
          <c:orientation val="minMax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tx1"/>
                    </a:solidFill>
                  </a:rPr>
                  <a:t>State</a:t>
                </a:r>
                <a:r>
                  <a:rPr lang="en-US" b="1" baseline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Acres</a:t>
                </a:r>
                <a:endParaRPr lang="en-US" b="1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6016"/>
        <c:crosses val="autoZero"/>
        <c:crossBetween val="midCat"/>
      </c:valAx>
      <c:valAx>
        <c:axId val="3641049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tx1"/>
                    </a:solidFill>
                  </a:rPr>
                  <a:t>National Acres</a:t>
                </a:r>
                <a:endParaRPr lang="en-US" b="1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12416"/>
        <c:crosses val="max"/>
        <c:crossBetween val="midCat"/>
      </c:valAx>
      <c:valAx>
        <c:axId val="364124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4104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CE344-6350-418A-9690-4B5D55725405}" type="datetimeFigureOut">
              <a:rPr lang="en-US" smtClean="0"/>
              <a:t>7/23/2014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5BD5D-4F0E-4C47-AFC5-C1F5C67D81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1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2009</a:t>
            </a:r>
            <a:r>
              <a:rPr lang="en-US" baseline="0" dirty="0" smtClean="0"/>
              <a:t> and 2010</a:t>
            </a:r>
            <a:r>
              <a:rPr lang="en-US" dirty="0" smtClean="0"/>
              <a:t> the organic / conventional corn</a:t>
            </a:r>
            <a:r>
              <a:rPr lang="en-US" baseline="0" dirty="0" smtClean="0"/>
              <a:t> price ratio dropped to around 1.5 to 1.75. Today it is almost 3.0.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5BD5D-4F0E-4C47-AFC5-C1F5C67D812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0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 i="0">
                <a:solidFill>
                  <a:srgbClr val="0E23BC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884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2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 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75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 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1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37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62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0D0508-D5C6-43C5-B51A-694F526842B1}" type="datetimeFigureOut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886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856B6-899D-4A24-991A-029F73CA9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9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39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eorganic.info/toolsfortransition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" y="152400"/>
            <a:ext cx="8534400" cy="13716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304800" y="152400"/>
            <a:ext cx="8534400" cy="1371600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321342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26" name="Picture 2" descr="\\cfans-apec.ad.umn.edu\cfans-apec$\TOOLS_FOR_TRANSITION\Logos\usda_nifa_h_rgb_300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299408"/>
            <a:ext cx="1981200" cy="37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304800" y="6163550"/>
            <a:ext cx="8534400" cy="1588"/>
          </a:xfrm>
          <a:prstGeom prst="line">
            <a:avLst/>
          </a:prstGeom>
          <a:ln>
            <a:solidFill>
              <a:srgbClr val="0E23B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304800" y="1598612"/>
            <a:ext cx="8534400" cy="1588"/>
          </a:xfrm>
          <a:prstGeom prst="line">
            <a:avLst/>
          </a:prstGeom>
          <a:ln>
            <a:solidFill>
              <a:srgbClr val="0E23B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2486025" y="632723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 pitchFamily="34" charset="0"/>
                <a:cs typeface="Arial" pitchFamily="34" charset="0"/>
              </a:rPr>
              <a:t>For</a:t>
            </a:r>
            <a:r>
              <a:rPr lang="en-US" sz="1000" b="1" baseline="0" dirty="0" smtClean="0">
                <a:latin typeface="Arial" pitchFamily="34" charset="0"/>
                <a:cs typeface="Arial" pitchFamily="34" charset="0"/>
              </a:rPr>
              <a:t> more information about the </a:t>
            </a:r>
            <a:r>
              <a:rPr lang="en-US" sz="1000" b="1" i="1" baseline="0" dirty="0" smtClean="0">
                <a:latin typeface="Arial" pitchFamily="34" charset="0"/>
                <a:cs typeface="Arial" pitchFamily="34" charset="0"/>
              </a:rPr>
              <a:t>Tools for Transition Project</a:t>
            </a:r>
            <a:r>
              <a:rPr lang="en-US" sz="1000" b="1" baseline="0" dirty="0" smtClean="0">
                <a:latin typeface="Arial" pitchFamily="34" charset="0"/>
                <a:cs typeface="Arial" pitchFamily="34" charset="0"/>
              </a:rPr>
              <a:t>, visit:</a:t>
            </a:r>
          </a:p>
          <a:p>
            <a:pPr algn="ctr"/>
            <a:r>
              <a:rPr lang="en-US" sz="1000" b="1" baseline="0" dirty="0" smtClean="0">
                <a:latin typeface="Arial" pitchFamily="34" charset="0"/>
                <a:cs typeface="Arial" pitchFamily="34" charset="0"/>
                <a:hlinkClick r:id="rId15"/>
              </a:rPr>
              <a:t>www.eorganic.info/toolsfortransition</a:t>
            </a:r>
            <a:r>
              <a:rPr lang="en-US" sz="1000" b="1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 descr="ppt-wdmkHdr.png"/>
          <p:cNvPicPr>
            <a:picLocks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9583400" y="24993600"/>
            <a:ext cx="312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ppt-wdmkHdr.png"/>
          <p:cNvPicPr>
            <a:picLocks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086600" y="6314251"/>
            <a:ext cx="1600200" cy="34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389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E23BC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rgbClr val="0E23B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0098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rgbClr val="0E23B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www.fbm.mnscu.edu" TargetMode="External"/><Relationship Id="rId7" Type="http://schemas.openxmlformats.org/officeDocument/2006/relationships/image" Target="../media/image11.jpeg"/><Relationship Id="rId12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ffm.umn.edu" TargetMode="External"/><Relationship Id="rId11" Type="http://schemas.openxmlformats.org/officeDocument/2006/relationships/hyperlink" Target="http://www.apec.umn.edu" TargetMode="External"/><Relationship Id="rId5" Type="http://schemas.openxmlformats.org/officeDocument/2006/relationships/hyperlink" Target="http://swroc.cfans.umn.edu/ResearchandOutreach/OrganicEcology/index.htm" TargetMode="External"/><Relationship Id="rId10" Type="http://schemas.openxmlformats.org/officeDocument/2006/relationships/hyperlink" Target="http://www.misa.umn.edu" TargetMode="External"/><Relationship Id="rId4" Type="http://schemas.openxmlformats.org/officeDocument/2006/relationships/image" Target="../media/image10.jpeg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610600" cy="1470025"/>
          </a:xfrm>
        </p:spPr>
        <p:txBody>
          <a:bodyPr/>
          <a:lstStyle/>
          <a:p>
            <a:r>
              <a:rPr lang="en-US" dirty="0" smtClean="0"/>
              <a:t>Challenges in Transitioning to Organic Production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Timothy A. Delbridge </a:t>
            </a:r>
            <a:r>
              <a:rPr lang="en-US" sz="2800" dirty="0"/>
              <a:t>and Robert P. King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Department of Applied Economics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University of Minnesota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rgbClr val="0E23BC"/>
                </a:solidFill>
              </a:rPr>
              <a:t>delbr002@umn.edu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0E23BC"/>
                </a:solidFill>
              </a:rPr>
              <a:t>rking@umn.edu</a:t>
            </a:r>
            <a:endParaRPr lang="en-US" sz="2800" dirty="0">
              <a:solidFill>
                <a:srgbClr val="0E23B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561" y="253817"/>
            <a:ext cx="823960" cy="11814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73"/>
          <a:stretch/>
        </p:blipFill>
        <p:spPr>
          <a:xfrm>
            <a:off x="6391538" y="244141"/>
            <a:ext cx="1752601" cy="11814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943" y="244141"/>
            <a:ext cx="1578562" cy="11814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0"/>
          <a:stretch/>
        </p:blipFill>
        <p:spPr>
          <a:xfrm>
            <a:off x="2207707" y="244141"/>
            <a:ext cx="1162050" cy="11814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691" y="253817"/>
            <a:ext cx="1235661" cy="117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85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E23BC"/>
              </a:buClr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buClr>
                <a:srgbClr val="0E23BC"/>
              </a:buClr>
            </a:pPr>
            <a:r>
              <a:rPr lang="en-US" sz="2400" dirty="0" smtClean="0"/>
              <a:t>Risk Management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Whole farm revenue products like AGR-Lite are an alternative to standard crop insurance, but AGR-Lite has low participation and is perceived to have high premiums. Also, proper documentation and rating is a problem when a significant change – like transition – is being made.</a:t>
            </a:r>
          </a:p>
          <a:p>
            <a:pPr lvl="1">
              <a:buClr>
                <a:srgbClr val="0E23BC"/>
              </a:buClr>
            </a:pPr>
            <a:endParaRPr lang="en-US" sz="800" dirty="0" smtClean="0"/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Organic producers may also have less access to price risk management tools, but …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Supply control by Organic Valley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Production contracts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Bargaining cooperatives</a:t>
            </a:r>
          </a:p>
          <a:p>
            <a:pPr>
              <a:buClr>
                <a:srgbClr val="0E23BC"/>
              </a:buClr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29592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E23BC"/>
              </a:buClr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buClr>
                <a:srgbClr val="0E23BC"/>
              </a:buClr>
            </a:pPr>
            <a:r>
              <a:rPr lang="en-US" sz="2400" dirty="0" smtClean="0"/>
              <a:t>Knowledge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Conventional farm yields often match experiment station yields, but organic farm yields generally lag behind experiment station yields.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Selection bias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Poorly developed public and private sector knowledge transfer systems</a:t>
            </a:r>
          </a:p>
          <a:p>
            <a:pPr lvl="1">
              <a:buClr>
                <a:srgbClr val="0E23BC"/>
              </a:buClr>
            </a:pPr>
            <a:endParaRPr lang="en-US" sz="800" dirty="0" smtClean="0"/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Organic production systems can be more complex than conventional systems.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More crops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More field operations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Fewer “recovery options”</a:t>
            </a:r>
          </a:p>
          <a:p>
            <a:pPr>
              <a:buClr>
                <a:srgbClr val="0E23BC"/>
              </a:buClr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8790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E23BC"/>
              </a:buClr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buClr>
                <a:srgbClr val="0E23BC"/>
              </a:buClr>
            </a:pPr>
            <a:r>
              <a:rPr lang="en-US" sz="2400" dirty="0" smtClean="0"/>
              <a:t>Community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Farmers often cite concerns about “what the neighbors will think” as a barrier to transition.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Start transition with a single field away from the road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Social media posts to explain flame weeding and tillage radishes</a:t>
            </a:r>
          </a:p>
          <a:p>
            <a:pPr>
              <a:buClr>
                <a:srgbClr val="0E23BC"/>
              </a:buClr>
            </a:pPr>
            <a:endParaRPr lang="en-US" sz="800" dirty="0" smtClean="0"/>
          </a:p>
          <a:p>
            <a:pPr>
              <a:buClr>
                <a:srgbClr val="0E23BC"/>
              </a:buClr>
            </a:pPr>
            <a:r>
              <a:rPr lang="en-US" sz="2400" dirty="0" smtClean="0"/>
              <a:t>Culture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GMOs have been the focus for “coexistence” debates, but there also are other areas of controversy that create the perception of a cultural divide between conventional and organic producers.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Product quality – food safety and nutritional claims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Efficiency – “feeding the world” and the “real cost” of food</a:t>
            </a:r>
          </a:p>
        </p:txBody>
      </p:sp>
    </p:spTree>
    <p:extLst>
      <p:ext uri="{BB962C8B-B14F-4D97-AF65-F5344CB8AC3E}">
        <p14:creationId xmlns:p14="http://schemas.microsoft.com/office/powerpoint/2010/main" val="5352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610600" cy="1470025"/>
          </a:xfrm>
        </p:spPr>
        <p:txBody>
          <a:bodyPr/>
          <a:lstStyle/>
          <a:p>
            <a:r>
              <a:rPr lang="en-US" dirty="0" smtClean="0"/>
              <a:t>Questions … Comments?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Timothy A. Delbridge </a:t>
            </a:r>
            <a:r>
              <a:rPr lang="en-US" sz="2800" dirty="0"/>
              <a:t>and Robert P. King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Department of Applied Economics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University of Minnesota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rgbClr val="0E23BC"/>
                </a:solidFill>
              </a:rPr>
              <a:t>delbr002@umn.edu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0E23BC"/>
                </a:solidFill>
              </a:rPr>
              <a:t>rking@umn.edu</a:t>
            </a:r>
            <a:endParaRPr lang="en-US" sz="2800" dirty="0">
              <a:solidFill>
                <a:srgbClr val="0E23B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" y="266847"/>
            <a:ext cx="785509" cy="11814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73"/>
          <a:stretch/>
        </p:blipFill>
        <p:spPr>
          <a:xfrm>
            <a:off x="6099847" y="295423"/>
            <a:ext cx="1556997" cy="11814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348" y="312958"/>
            <a:ext cx="1575206" cy="11814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0"/>
          <a:stretch/>
        </p:blipFill>
        <p:spPr>
          <a:xfrm>
            <a:off x="2368564" y="266847"/>
            <a:ext cx="1162050" cy="11814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302" y="295423"/>
            <a:ext cx="878797" cy="117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Partners</a:t>
            </a:r>
            <a:endParaRPr lang="en-US" dirty="0"/>
          </a:p>
        </p:txBody>
      </p:sp>
      <p:pic>
        <p:nvPicPr>
          <p:cNvPr id="4" name="Content Placeholder 3" descr="mnsculogo2color 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3367" r="-22420"/>
          <a:stretch>
            <a:fillRect/>
          </a:stretch>
        </p:blipFill>
        <p:spPr>
          <a:xfrm>
            <a:off x="1066800" y="2133600"/>
            <a:ext cx="1139728" cy="1295400"/>
          </a:xfrm>
        </p:spPr>
      </p:pic>
      <p:sp>
        <p:nvSpPr>
          <p:cNvPr id="10" name="TextBox 9"/>
          <p:cNvSpPr txBox="1"/>
          <p:nvPr/>
        </p:nvSpPr>
        <p:spPr>
          <a:xfrm>
            <a:off x="304800" y="3429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Farm Business Management Program: </a:t>
            </a:r>
            <a:r>
              <a:rPr lang="en-US" sz="1100" dirty="0" smtClean="0">
                <a:hlinkClick r:id="rId3"/>
              </a:rPr>
              <a:t>www.fbm.mnscu.edu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5334000" y="4727935"/>
            <a:ext cx="3200400" cy="1139465"/>
            <a:chOff x="228600" y="4551854"/>
            <a:chExt cx="4151870" cy="1491565"/>
          </a:xfrm>
        </p:grpSpPr>
        <p:pic>
          <p:nvPicPr>
            <p:cNvPr id="6" name="Picture 5" descr="Organic Ecology Logo 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09119" y="4551854"/>
              <a:ext cx="990601" cy="72857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600" y="5257803"/>
              <a:ext cx="4151870" cy="785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Jim Riddle, University of Minnesota, Organic Ecology:</a:t>
              </a:r>
            </a:p>
            <a:p>
              <a:pPr algn="ctr"/>
              <a:r>
                <a:rPr lang="en-US" sz="1100" dirty="0" smtClean="0">
                  <a:hlinkClick r:id="rId5"/>
                </a:rPr>
                <a:t>http://swroc.cfans.umn.edu/ResearchandOutreach/OrganicEcology/index.htm</a:t>
              </a:r>
              <a:r>
                <a:rPr lang="en-US" sz="1100" dirty="0" smtClean="0"/>
                <a:t>   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43200" y="1904995"/>
            <a:ext cx="3505200" cy="919451"/>
            <a:chOff x="4876800" y="2133600"/>
            <a:chExt cx="3810000" cy="923302"/>
          </a:xfrm>
        </p:grpSpPr>
        <p:sp>
          <p:nvSpPr>
            <p:cNvPr id="12" name="TextBox 11"/>
            <p:cNvSpPr txBox="1"/>
            <p:nvPr/>
          </p:nvSpPr>
          <p:spPr>
            <a:xfrm>
              <a:off x="4876800" y="2624210"/>
              <a:ext cx="3810000" cy="432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Dale Nordquist, Center for Farm Business Management: </a:t>
              </a:r>
              <a:r>
                <a:rPr lang="en-US" sz="1100" dirty="0" smtClean="0">
                  <a:hlinkClick r:id="rId6"/>
                </a:rPr>
                <a:t>http://www.cffm.umn.edu</a:t>
              </a:r>
              <a:r>
                <a:rPr lang="en-US" sz="1100" dirty="0" smtClean="0"/>
                <a:t> </a:t>
              </a:r>
              <a:endParaRPr lang="en-US" sz="1100" dirty="0"/>
            </a:p>
          </p:txBody>
        </p:sp>
        <p:pic>
          <p:nvPicPr>
            <p:cNvPr id="7" name="Picture 6" descr="CFFMlogo.jp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334000" y="2133600"/>
              <a:ext cx="3124200" cy="501981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5943600" y="3028647"/>
            <a:ext cx="3200400" cy="971853"/>
            <a:chOff x="4953000" y="3632200"/>
            <a:chExt cx="3657600" cy="1178004"/>
          </a:xfrm>
        </p:grpSpPr>
        <p:sp>
          <p:nvSpPr>
            <p:cNvPr id="13" name="TextBox 12"/>
            <p:cNvSpPr txBox="1"/>
            <p:nvPr/>
          </p:nvSpPr>
          <p:spPr>
            <a:xfrm>
              <a:off x="4953000" y="4082732"/>
              <a:ext cx="3657600" cy="727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Meg Moynihan, Minnesota Department of Agriculture:</a:t>
              </a:r>
            </a:p>
            <a:p>
              <a:pPr algn="ctr"/>
              <a:r>
                <a:rPr lang="en-US" sz="1100" dirty="0" smtClean="0">
                  <a:hlinkClick r:id="rId6"/>
                </a:rPr>
                <a:t>www.cffm.umn.edu</a:t>
              </a:r>
              <a:r>
                <a:rPr lang="en-US" sz="1100" dirty="0" smtClean="0"/>
                <a:t> </a:t>
              </a:r>
              <a:endParaRPr lang="en-US" sz="1100" dirty="0"/>
            </a:p>
          </p:txBody>
        </p:sp>
        <p:pic>
          <p:nvPicPr>
            <p:cNvPr id="8" name="Picture 7" descr="MDA small logo 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181600" y="3632200"/>
              <a:ext cx="3158836" cy="482600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76200" y="4680228"/>
            <a:ext cx="3352800" cy="1187172"/>
            <a:chOff x="4648200" y="4814923"/>
            <a:chExt cx="4186687" cy="1357999"/>
          </a:xfrm>
        </p:grpSpPr>
        <p:pic>
          <p:nvPicPr>
            <p:cNvPr id="5" name="Picture 4" descr="MISA logo .jp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57800" y="4814923"/>
              <a:ext cx="3048000" cy="59527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648200" y="5486398"/>
              <a:ext cx="4186687" cy="686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Helene Murray, Minnesota Institute for </a:t>
              </a:r>
            </a:p>
            <a:p>
              <a:pPr algn="ctr"/>
              <a:r>
                <a:rPr lang="en-US" sz="1100" dirty="0" smtClean="0"/>
                <a:t>Sustainable Agriculture: </a:t>
              </a:r>
            </a:p>
            <a:p>
              <a:pPr algn="ctr"/>
              <a:r>
                <a:rPr lang="en-US" sz="1100" dirty="0" smtClean="0">
                  <a:hlinkClick r:id="rId10"/>
                </a:rPr>
                <a:t>www.misa.umn.edu</a:t>
              </a:r>
              <a:r>
                <a:rPr lang="en-US" sz="1100" dirty="0" smtClean="0"/>
                <a:t> </a:t>
              </a:r>
              <a:endParaRPr lang="en-US" sz="11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667001" y="4230469"/>
            <a:ext cx="347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Robert King, Tim Delbridge and Gigi DiGiacomo, University of Minnesota:</a:t>
            </a:r>
          </a:p>
          <a:p>
            <a:pPr algn="ctr"/>
            <a:r>
              <a:rPr lang="en-US" sz="1200" dirty="0" smtClean="0">
                <a:hlinkClick r:id="rId11"/>
              </a:rPr>
              <a:t>www.apec.umn.edu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23" name="Picture 3" descr="ppt-wdmkHdr.png"/>
          <p:cNvPicPr>
            <a:picLocks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438525" y="3598243"/>
            <a:ext cx="1981200" cy="58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Profitability and 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1000" dirty="0" smtClean="0"/>
          </a:p>
          <a:p>
            <a:r>
              <a:rPr lang="en-US" dirty="0" smtClean="0"/>
              <a:t>Profitability</a:t>
            </a:r>
          </a:p>
          <a:p>
            <a:pPr lvl="1"/>
            <a:r>
              <a:rPr lang="en-US" dirty="0" smtClean="0"/>
              <a:t>Organic </a:t>
            </a:r>
            <a:r>
              <a:rPr lang="en-US" dirty="0"/>
              <a:t>crop production is </a:t>
            </a:r>
            <a:r>
              <a:rPr lang="en-US" dirty="0" smtClean="0"/>
              <a:t>consistently more </a:t>
            </a:r>
            <a:r>
              <a:rPr lang="en-US" dirty="0"/>
              <a:t>profitable on a per-acre </a:t>
            </a:r>
            <a:r>
              <a:rPr lang="en-US" dirty="0" smtClean="0"/>
              <a:t>basis in experimental trials, </a:t>
            </a:r>
            <a:r>
              <a:rPr lang="en-US" dirty="0"/>
              <a:t>but it is not clear that this extends to the whole-farm level.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Farm-level </a:t>
            </a:r>
            <a:r>
              <a:rPr lang="en-US" dirty="0"/>
              <a:t>data show that rate of return to organic management is often lower than to conventional management.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Uncertainty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cost and uncertainty related to the transition period is a significant barrier.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Profitability and Adoption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1100" dirty="0" smtClean="0"/>
          </a:p>
          <a:p>
            <a:r>
              <a:rPr lang="en-US" dirty="0" smtClean="0"/>
              <a:t>Whole-farm profitability research</a:t>
            </a:r>
          </a:p>
          <a:p>
            <a:pPr lvl="1"/>
            <a:r>
              <a:rPr lang="en-US" dirty="0"/>
              <a:t>Delbridge et al. (2013) used long-term trial and weather data to maximize farm size for organic and conventional rotations while holding machinery and labor time fixed.</a:t>
            </a:r>
          </a:p>
          <a:p>
            <a:endParaRPr lang="en-US" dirty="0"/>
          </a:p>
          <a:p>
            <a:pPr lvl="1"/>
            <a:r>
              <a:rPr lang="en-US" dirty="0" smtClean="0"/>
              <a:t>Fewer management requirements allow the conventional system to be farmed on more acres, all else equal, but expected profits are still higher for the organic system.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The whole-farm profitability advantage for the organic system was found to be greater for small farms. </a:t>
            </a:r>
          </a:p>
          <a:p>
            <a:endParaRPr lang="en-US" dirty="0"/>
          </a:p>
          <a:p>
            <a:pPr lvl="1"/>
            <a:r>
              <a:rPr lang="en-US" dirty="0"/>
              <a:t>Results </a:t>
            </a:r>
            <a:r>
              <a:rPr lang="en-US" dirty="0" smtClean="0"/>
              <a:t>still </a:t>
            </a:r>
            <a:r>
              <a:rPr lang="en-US" dirty="0"/>
              <a:t>suggest higher transition rates than we observe.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Profitability and Adoption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1100" dirty="0" smtClean="0"/>
          </a:p>
          <a:p>
            <a:r>
              <a:rPr lang="en-US" dirty="0" smtClean="0"/>
              <a:t>Modeling the transition decision</a:t>
            </a:r>
          </a:p>
          <a:p>
            <a:pPr lvl="1"/>
            <a:r>
              <a:rPr lang="en-US" dirty="0"/>
              <a:t>Delbridge and King (in review) model the decision transition </a:t>
            </a:r>
            <a:r>
              <a:rPr lang="en-US" dirty="0" smtClean="0"/>
              <a:t>as </a:t>
            </a:r>
            <a:r>
              <a:rPr lang="en-US" dirty="0"/>
              <a:t>a dynamic programming problem to </a:t>
            </a:r>
            <a:r>
              <a:rPr lang="en-US" dirty="0" smtClean="0"/>
              <a:t>find optimal </a:t>
            </a:r>
            <a:r>
              <a:rPr lang="en-US" dirty="0"/>
              <a:t>organic transition strategy. </a:t>
            </a:r>
          </a:p>
          <a:p>
            <a:endParaRPr lang="en-US" dirty="0"/>
          </a:p>
          <a:p>
            <a:pPr lvl="1"/>
            <a:r>
              <a:rPr lang="en-US" dirty="0"/>
              <a:t>Results show that transition is attractive when conventional returns are </a:t>
            </a:r>
            <a:r>
              <a:rPr lang="en-US" dirty="0" smtClean="0"/>
              <a:t>low. High </a:t>
            </a:r>
            <a:r>
              <a:rPr lang="en-US" dirty="0"/>
              <a:t>conventional returns induce organic abandonment.</a:t>
            </a:r>
          </a:p>
          <a:p>
            <a:endParaRPr lang="en-US" dirty="0"/>
          </a:p>
          <a:p>
            <a:pPr lvl="1"/>
            <a:r>
              <a:rPr lang="en-US" dirty="0"/>
              <a:t>Smaller farms face lower transition/opportunity costs and are more likely to </a:t>
            </a:r>
            <a:r>
              <a:rPr lang="en-US" dirty="0" smtClean="0"/>
              <a:t>transition.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This is consistent with anecdotal evidence </a:t>
            </a:r>
            <a:r>
              <a:rPr lang="en-US" dirty="0" smtClean="0"/>
              <a:t>of </a:t>
            </a:r>
            <a:r>
              <a:rPr lang="en-US" dirty="0"/>
              <a:t>recent organic </a:t>
            </a:r>
            <a:r>
              <a:rPr lang="en-US" dirty="0" smtClean="0"/>
              <a:t>abandonment.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5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944829"/>
              </p:ext>
            </p:extLst>
          </p:nvPr>
        </p:nvGraphicFramePr>
        <p:xfrm>
          <a:off x="533400" y="381001"/>
          <a:ext cx="8229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291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Transitioning?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800" dirty="0" smtClean="0"/>
          </a:p>
          <a:p>
            <a:r>
              <a:rPr lang="en-US" sz="2400" dirty="0" smtClean="0"/>
              <a:t>Compared </a:t>
            </a:r>
            <a:r>
              <a:rPr lang="en-US" sz="2400" dirty="0"/>
              <a:t>to </a:t>
            </a:r>
            <a:r>
              <a:rPr lang="en-US" sz="2400" dirty="0" smtClean="0"/>
              <a:t>conventional farm averages, </a:t>
            </a:r>
            <a:r>
              <a:rPr lang="en-US" sz="2400" dirty="0"/>
              <a:t>the crop and dairy farms that are </a:t>
            </a:r>
            <a:r>
              <a:rPr lang="en-US" sz="2400" dirty="0" smtClean="0"/>
              <a:t>transitioning in MN </a:t>
            </a:r>
            <a:r>
              <a:rPr lang="en-US" sz="2400" dirty="0"/>
              <a:t>tend to be</a:t>
            </a:r>
            <a:r>
              <a:rPr lang="en-US" sz="2400" dirty="0" smtClean="0"/>
              <a:t>:</a:t>
            </a:r>
            <a:endParaRPr lang="en-US" sz="2400" dirty="0"/>
          </a:p>
          <a:p>
            <a:pPr lvl="1"/>
            <a:r>
              <a:rPr lang="en-US" sz="2000" dirty="0" smtClean="0"/>
              <a:t>smaller </a:t>
            </a:r>
          </a:p>
          <a:p>
            <a:pPr lvl="2"/>
            <a:r>
              <a:rPr lang="en-US" sz="1600" dirty="0" smtClean="0"/>
              <a:t>Project dairy farms average herds of 98 </a:t>
            </a:r>
            <a:r>
              <a:rPr lang="en-US" sz="1600" dirty="0"/>
              <a:t>cows versus </a:t>
            </a:r>
            <a:r>
              <a:rPr lang="en-US" sz="1600" dirty="0" smtClean="0"/>
              <a:t>state average of 158.</a:t>
            </a:r>
          </a:p>
          <a:p>
            <a:pPr lvl="2"/>
            <a:r>
              <a:rPr lang="en-US" sz="1600" dirty="0" smtClean="0"/>
              <a:t>Project crop farms average 640 crop acres compared to state average of 1,040.  </a:t>
            </a:r>
            <a:endParaRPr lang="en-US" sz="2000" dirty="0" smtClean="0"/>
          </a:p>
          <a:p>
            <a:pPr lvl="1"/>
            <a:r>
              <a:rPr lang="en-US" sz="2000" dirty="0"/>
              <a:t>l</a:t>
            </a:r>
            <a:r>
              <a:rPr lang="en-US" sz="2000" dirty="0" smtClean="0"/>
              <a:t>ess </a:t>
            </a:r>
            <a:r>
              <a:rPr lang="en-US" sz="2000" dirty="0"/>
              <a:t>productive per </a:t>
            </a:r>
            <a:r>
              <a:rPr lang="en-US" sz="2000" dirty="0" smtClean="0"/>
              <a:t>acre/cow</a:t>
            </a:r>
            <a:r>
              <a:rPr lang="en-US" sz="1600" dirty="0" smtClean="0"/>
              <a:t> </a:t>
            </a:r>
          </a:p>
          <a:p>
            <a:pPr lvl="2"/>
            <a:r>
              <a:rPr lang="en-US" sz="1600" dirty="0" smtClean="0"/>
              <a:t>Not only are organic yields lower than conventional averages, farms that transition also had lower than average conventional yields. </a:t>
            </a:r>
          </a:p>
          <a:p>
            <a:pPr lvl="2"/>
            <a:r>
              <a:rPr lang="en-US" sz="1600" dirty="0" smtClean="0"/>
              <a:t>Dairy production:     17,000 </a:t>
            </a:r>
            <a:r>
              <a:rPr lang="en-US" sz="1600" dirty="0" err="1" smtClean="0"/>
              <a:t>lbs</a:t>
            </a:r>
            <a:r>
              <a:rPr lang="en-US" sz="1600" dirty="0" smtClean="0"/>
              <a:t>/cow vs. 20,000 </a:t>
            </a:r>
            <a:r>
              <a:rPr lang="en-US" sz="1600" dirty="0" err="1" smtClean="0"/>
              <a:t>lbs</a:t>
            </a:r>
            <a:r>
              <a:rPr lang="en-US" sz="1600" dirty="0" smtClean="0"/>
              <a:t>/cow conventional average</a:t>
            </a:r>
          </a:p>
          <a:p>
            <a:pPr lvl="2"/>
            <a:r>
              <a:rPr lang="en-US" sz="1600" dirty="0" smtClean="0"/>
              <a:t>This points to a selection effect in organic transition. </a:t>
            </a:r>
          </a:p>
          <a:p>
            <a:pPr lvl="1"/>
            <a:r>
              <a:rPr lang="en-US" sz="2000" dirty="0" smtClean="0"/>
              <a:t>more </a:t>
            </a:r>
            <a:r>
              <a:rPr lang="en-US" sz="2000" dirty="0"/>
              <a:t>likely to </a:t>
            </a:r>
            <a:r>
              <a:rPr lang="en-US" sz="2000" dirty="0" smtClean="0"/>
              <a:t>have managed </a:t>
            </a:r>
            <a:r>
              <a:rPr lang="en-US" sz="2000" dirty="0"/>
              <a:t>diverse crop </a:t>
            </a:r>
            <a:r>
              <a:rPr lang="en-US" sz="2000" dirty="0" smtClean="0"/>
              <a:t>rotations</a:t>
            </a:r>
            <a:endParaRPr lang="en-US" sz="1600" dirty="0"/>
          </a:p>
          <a:p>
            <a:pPr lvl="1"/>
            <a:r>
              <a:rPr lang="en-US" sz="2000" dirty="0" smtClean="0"/>
              <a:t>slightly less </a:t>
            </a:r>
            <a:r>
              <a:rPr lang="en-US" sz="2000" dirty="0"/>
              <a:t>profitable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8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Transitioning?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E23BC"/>
              </a:buClr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buClr>
                <a:srgbClr val="0E23BC"/>
              </a:buClr>
            </a:pPr>
            <a:r>
              <a:rPr lang="en-US" sz="2400" dirty="0" smtClean="0"/>
              <a:t>Project farms cite as motivations </a:t>
            </a:r>
            <a:r>
              <a:rPr lang="en-US" sz="2400" dirty="0"/>
              <a:t>for transition:</a:t>
            </a:r>
          </a:p>
          <a:p>
            <a:pPr>
              <a:buClr>
                <a:srgbClr val="0E23BC"/>
              </a:buClr>
            </a:pPr>
            <a:endParaRPr lang="en-US" sz="800" dirty="0">
              <a:solidFill>
                <a:schemeClr val="tx1"/>
              </a:solidFill>
            </a:endParaRPr>
          </a:p>
          <a:p>
            <a:pPr lvl="1">
              <a:buClr>
                <a:srgbClr val="0E23BC"/>
              </a:buClr>
            </a:pPr>
            <a:r>
              <a:rPr lang="en-US" sz="2000" dirty="0"/>
              <a:t>environmental/conservation reasons</a:t>
            </a:r>
          </a:p>
          <a:p>
            <a:pPr lvl="1">
              <a:buClr>
                <a:srgbClr val="0E23BC"/>
              </a:buClr>
            </a:pPr>
            <a:endParaRPr lang="en-US" sz="800" dirty="0">
              <a:solidFill>
                <a:srgbClr val="0E23BC"/>
              </a:solidFill>
            </a:endParaRPr>
          </a:p>
          <a:p>
            <a:pPr lvl="1">
              <a:buClr>
                <a:srgbClr val="0E23BC"/>
              </a:buClr>
            </a:pPr>
            <a:r>
              <a:rPr lang="en-US" sz="2000" dirty="0"/>
              <a:t>price premiums</a:t>
            </a:r>
          </a:p>
          <a:p>
            <a:pPr lvl="1">
              <a:buClr>
                <a:srgbClr val="0E23BC"/>
              </a:buClr>
            </a:pPr>
            <a:endParaRPr lang="en-US" sz="800" dirty="0">
              <a:solidFill>
                <a:srgbClr val="0E23BC"/>
              </a:solidFill>
            </a:endParaRPr>
          </a:p>
          <a:p>
            <a:pPr lvl="1">
              <a:buClr>
                <a:srgbClr val="0E23BC"/>
              </a:buClr>
            </a:pPr>
            <a:r>
              <a:rPr lang="en-US" sz="2000" dirty="0"/>
              <a:t>health/safety reasons</a:t>
            </a:r>
          </a:p>
          <a:p>
            <a:pPr lvl="1">
              <a:buClr>
                <a:srgbClr val="0E23BC"/>
              </a:buClr>
            </a:pPr>
            <a:endParaRPr lang="en-US" sz="800" dirty="0"/>
          </a:p>
          <a:p>
            <a:pPr lvl="1">
              <a:buClr>
                <a:srgbClr val="0E23BC"/>
              </a:buClr>
            </a:pPr>
            <a:r>
              <a:rPr lang="en-US" sz="2000" dirty="0"/>
              <a:t>personal satisfaction</a:t>
            </a:r>
          </a:p>
          <a:p>
            <a:pPr lvl="1">
              <a:buClr>
                <a:srgbClr val="0E23BC"/>
              </a:buClr>
            </a:pPr>
            <a:endParaRPr lang="en-US" sz="800" dirty="0"/>
          </a:p>
          <a:p>
            <a:pPr lvl="1">
              <a:buClr>
                <a:srgbClr val="0E23BC"/>
              </a:buClr>
            </a:pPr>
            <a:r>
              <a:rPr lang="en-US" sz="2000" dirty="0"/>
              <a:t>philosophical/ethical reasons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7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E23BC"/>
              </a:buClr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buClr>
                <a:srgbClr val="0E23BC"/>
              </a:buClr>
            </a:pPr>
            <a:r>
              <a:rPr lang="en-US" sz="2400" dirty="0" smtClean="0"/>
              <a:t>Lack of Information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Requirements for certification, fear of making a mistake … Minnesota’s transition cost share program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How big is the “yield hit”?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Input costs</a:t>
            </a:r>
          </a:p>
          <a:p>
            <a:pPr>
              <a:buClr>
                <a:srgbClr val="0E23BC"/>
              </a:buClr>
            </a:pPr>
            <a:endParaRPr lang="en-US" sz="1600" dirty="0" smtClean="0"/>
          </a:p>
          <a:p>
            <a:pPr>
              <a:buClr>
                <a:srgbClr val="0E23BC"/>
              </a:buClr>
            </a:pPr>
            <a:r>
              <a:rPr lang="en-US" sz="2400" dirty="0" smtClean="0"/>
              <a:t>Concerns about </a:t>
            </a:r>
            <a:r>
              <a:rPr lang="en-US" sz="2400" dirty="0"/>
              <a:t>T</a:t>
            </a:r>
            <a:r>
              <a:rPr lang="en-US" sz="2400" dirty="0" smtClean="0"/>
              <a:t>hin Markets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Lack of transparency and liquidity in organic markets is a common concern expressed by farmers.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Demand is growing, but how price elastic is it?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Price reporting by AMS and Mercaris.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E23BC"/>
              </a:buClr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buClr>
                <a:srgbClr val="0E23BC"/>
              </a:buClr>
            </a:pPr>
            <a:r>
              <a:rPr lang="en-US" sz="2400" dirty="0" smtClean="0"/>
              <a:t>Risk Management</a:t>
            </a:r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The Federal Crop Insurance Program is a key source of subsidies for farmers – expected indemnities are nearly $2.00 per $1.00 of premium (Glauber 2013).</a:t>
            </a:r>
          </a:p>
          <a:p>
            <a:pPr lvl="1">
              <a:buClr>
                <a:srgbClr val="0E23BC"/>
              </a:buClr>
            </a:pPr>
            <a:endParaRPr lang="en-US" sz="800" dirty="0" smtClean="0"/>
          </a:p>
          <a:p>
            <a:pPr lvl="1">
              <a:buClr>
                <a:srgbClr val="0E23BC"/>
              </a:buClr>
            </a:pPr>
            <a:r>
              <a:rPr lang="en-US" sz="2000" dirty="0" smtClean="0"/>
              <a:t>Participation has been low by organic producers, but steps have been taken to boost it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Elimination of 5% premium surcharge</a:t>
            </a:r>
          </a:p>
          <a:p>
            <a:pPr lvl="2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Organic price elections are now offered for more crops</a:t>
            </a:r>
          </a:p>
          <a:p>
            <a:pPr lvl="1">
              <a:buClr>
                <a:srgbClr val="0E23BC"/>
              </a:buClr>
            </a:pPr>
            <a:endParaRPr lang="en-US" sz="800" dirty="0" smtClean="0">
              <a:solidFill>
                <a:schemeClr val="tx1"/>
              </a:solidFill>
            </a:endParaRPr>
          </a:p>
          <a:p>
            <a:pPr lvl="1">
              <a:buClr>
                <a:srgbClr val="0E23BC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These improvements may be offset by new procedures for determining T-yields that may pose problems for transitioning farmers who do not have historical yields under organic practices.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487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900</Words>
  <Application>Microsoft Office PowerPoint</Application>
  <PresentationFormat>On-screen Show (4:3)</PresentationFormat>
  <Paragraphs>134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Challenges in Transitioning to Organic Production</vt:lpstr>
      <vt:lpstr>Profitability and Adoption</vt:lpstr>
      <vt:lpstr>Profitability and Adoption</vt:lpstr>
      <vt:lpstr>Profitability and Adoption</vt:lpstr>
      <vt:lpstr>PowerPoint Presentation</vt:lpstr>
      <vt:lpstr>Who is Transitioning?</vt:lpstr>
      <vt:lpstr>Who is Transitioning?</vt:lpstr>
      <vt:lpstr>Additional Challenges</vt:lpstr>
      <vt:lpstr>Additional Challenges</vt:lpstr>
      <vt:lpstr>Additional Challenges</vt:lpstr>
      <vt:lpstr>Additional Challenges</vt:lpstr>
      <vt:lpstr>Additional Challenges</vt:lpstr>
      <vt:lpstr>Questions … Comments?</vt:lpstr>
      <vt:lpstr>Project Partners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Gigi B Digiacomo</dc:creator>
  <cp:lastModifiedBy>noo</cp:lastModifiedBy>
  <cp:revision>71</cp:revision>
  <dcterms:created xsi:type="dcterms:W3CDTF">2012-09-26T18:02:57Z</dcterms:created>
  <dcterms:modified xsi:type="dcterms:W3CDTF">2014-07-23T16:15:34Z</dcterms:modified>
</cp:coreProperties>
</file>