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33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64899280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hestnuts.msu.edu/establishing_orchards/getting_started" TargetMode="External"/><Relationship Id="rId2" Type="http://schemas.openxmlformats.org/officeDocument/2006/relationships/hyperlink" Target="http://www.chestnutgrowersinc.com/about.s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"/><Relationship Id="rId4" Type="http://schemas.openxmlformats.org/officeDocument/2006/relationships/hyperlink" Target="http://chestnuts.msu.edu/establishing_orchards/cost_of_production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3" Type="http://schemas.openxmlformats.org/officeDocument/2006/relationships/image" Target="../media/image25.tif"/><Relationship Id="rId7" Type="http://schemas.openxmlformats.org/officeDocument/2006/relationships/hyperlink" Target="http://www.arborday.org/programs/hazelnuts/consortium/types.cfm" TargetMode="External"/><Relationship Id="rId2" Type="http://schemas.openxmlformats.org/officeDocument/2006/relationships/hyperlink" Target="http://www.arborday.org/programs/hazelnuts/consortiu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gproducts.rutgers.edu/hazelnuts/" TargetMode="External"/><Relationship Id="rId5" Type="http://schemas.openxmlformats.org/officeDocument/2006/relationships/image" Target="../media/image26.tif"/><Relationship Id="rId10" Type="http://schemas.openxmlformats.org/officeDocument/2006/relationships/image" Target="../media/image29.tif"/><Relationship Id="rId4" Type="http://schemas.openxmlformats.org/officeDocument/2006/relationships/hyperlink" Target="http://oregonstate.edu" TargetMode="External"/><Relationship Id="rId9" Type="http://schemas.openxmlformats.org/officeDocument/2006/relationships/image" Target="../media/image28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hyperlink" Target="http://www.arborday.org/programs/hazelnuts/consortium/types.cf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tif"/><Relationship Id="rId4" Type="http://schemas.openxmlformats.org/officeDocument/2006/relationships/image" Target="../media/image29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growinghazelnuts.com/category/nursery/" TargetMode="External"/><Relationship Id="rId3" Type="http://schemas.openxmlformats.org/officeDocument/2006/relationships/hyperlink" Target="http://ruralnetwork.ca/buyers-sellers/nature-tech-nursery-ltd" TargetMode="External"/><Relationship Id="rId7" Type="http://schemas.openxmlformats.org/officeDocument/2006/relationships/hyperlink" Target="http://www.growinghazelnuts.com/category/nursery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1.png"/><Relationship Id="rId5" Type="http://schemas.openxmlformats.org/officeDocument/2006/relationships/hyperlink" Target="http://www.naplants.com/" TargetMode="External"/><Relationship Id="rId10" Type="http://schemas.openxmlformats.org/officeDocument/2006/relationships/hyperlink" Target="http://www.arborday.org/programs/hazelnuts/consortium/types.cfm" TargetMode="External"/><Relationship Id="rId4" Type="http://schemas.openxmlformats.org/officeDocument/2006/relationships/image" Target="../media/image31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hyperlink" Target="http://blog.liedlodge.org/general/members-hazelnuts-now-growing/" TargetMode="External"/><Relationship Id="rId7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idwest-ars.com/tree-planting/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dwesthazelnuts.org/" TargetMode="External"/><Relationship Id="rId3" Type="http://schemas.openxmlformats.org/officeDocument/2006/relationships/hyperlink" Target="http://www.plant.uoguelph.ca/adale" TargetMode="External"/><Relationship Id="rId7" Type="http://schemas.openxmlformats.org/officeDocument/2006/relationships/image" Target="../media/image39.jpeg"/><Relationship Id="rId2" Type="http://schemas.openxmlformats.org/officeDocument/2006/relationships/hyperlink" Target="http://www.uoguelph.ca/research/ontario-hazelnut-industry-has-customers-lin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omafra.gov.on.ca/english/crops/facts/12-011.htm" TargetMode="External"/><Relationship Id="rId5" Type="http://schemas.openxmlformats.org/officeDocument/2006/relationships/image" Target="../media/image38.jpeg"/><Relationship Id="rId4" Type="http://schemas.openxmlformats.org/officeDocument/2006/relationships/hyperlink" Target="http://www.ontariohazelnuts.com/html/about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"/><Relationship Id="rId3" Type="http://schemas.openxmlformats.org/officeDocument/2006/relationships/hyperlink" Target="http://horttech.ashspublications.org/content/10/3/548.short" TargetMode="External"/><Relationship Id="rId7" Type="http://schemas.openxmlformats.org/officeDocument/2006/relationships/hyperlink" Target="http://www.ars-grin.gov/cor/ribes/ribsymp/fruit1.html" TargetMode="External"/><Relationship Id="rId2" Type="http://schemas.openxmlformats.org/officeDocument/2006/relationships/hyperlink" Target="http://www.ars.usda.gov/News/docs.htm?docid=113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"/><Relationship Id="rId11" Type="http://schemas.openxmlformats.org/officeDocument/2006/relationships/image" Target="../media/image44.png"/><Relationship Id="rId5" Type="http://schemas.openxmlformats.org/officeDocument/2006/relationships/hyperlink" Target="http://bmlindwpbr.blogspot.com" TargetMode="External"/><Relationship Id="rId10" Type="http://schemas.openxmlformats.org/officeDocument/2006/relationships/hyperlink" Target="http://bayfield.uwex.edu/files/2011/02/2011-red-and-white-currant-bulletin-28.pdf" TargetMode="External"/><Relationship Id="rId4" Type="http://schemas.openxmlformats.org/officeDocument/2006/relationships/image" Target="../media/image40.tif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groecologyandsustainableagriculture.org/asap-scholars-program/" TargetMode="External"/><Relationship Id="rId2" Type="http://schemas.openxmlformats.org/officeDocument/2006/relationships/hyperlink" Target="http://www.savannainstitute.or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hyperlink" Target="http://www.nhm.ac.uk/nature-online/british-natural-history/urban-tree-survey/identify-trees/tree-factsheets/s-to-y/sweet-chestnut/index.html" TargetMode="External"/><Relationship Id="rId3" Type="http://schemas.openxmlformats.org/officeDocument/2006/relationships/hyperlink" Target="http://www.centerforagroforestry.org/pubs/chestnutpubs.php" TargetMode="External"/><Relationship Id="rId7" Type="http://schemas.openxmlformats.org/officeDocument/2006/relationships/hyperlink" Target="http://extension.missouri.edu/p/AF1007" TargetMode="External"/><Relationship Id="rId12" Type="http://schemas.openxmlformats.org/officeDocument/2006/relationships/image" Target="../media/image5.tif"/><Relationship Id="rId2" Type="http://schemas.openxmlformats.org/officeDocument/2006/relationships/hyperlink" Target="http://chestnuts.msu.ed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11" Type="http://schemas.openxmlformats.org/officeDocument/2006/relationships/hyperlink" Target="http://agebb.missouri.edu/news/ext/showall.asp?story_num=5887&amp;iln=23" TargetMode="External"/><Relationship Id="rId5" Type="http://schemas.openxmlformats.org/officeDocument/2006/relationships/hyperlink" Target="http://www.acf.org/index.php" TargetMode="External"/><Relationship Id="rId10" Type="http://schemas.openxmlformats.org/officeDocument/2006/relationships/image" Target="../media/image4.tif"/><Relationship Id="rId4" Type="http://schemas.openxmlformats.org/officeDocument/2006/relationships/hyperlink" Target="http://ecosystems.psu.edu/research/chestnut/breeding" TargetMode="External"/><Relationship Id="rId9" Type="http://schemas.openxmlformats.org/officeDocument/2006/relationships/hyperlink" Target="http://extension.missouri.ed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ars.usda.gov/Main/docs.htm?docid=11035" TargetMode="External"/><Relationship Id="rId7" Type="http://schemas.openxmlformats.org/officeDocument/2006/relationships/image" Target="../media/image6.png"/><Relationship Id="rId12" Type="http://schemas.openxmlformats.org/officeDocument/2006/relationships/hyperlink" Target="http://midwesthazelnuts.org" TargetMode="External"/><Relationship Id="rId2" Type="http://schemas.openxmlformats.org/officeDocument/2006/relationships/hyperlink" Target="http://extension.oregonstate.edu/yamhill/hazelnuts-filbert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rborday.org/programs/hazelnuts/consortium/" TargetMode="External"/><Relationship Id="rId11" Type="http://schemas.openxmlformats.org/officeDocument/2006/relationships/image" Target="../media/image9.tif"/><Relationship Id="rId5" Type="http://schemas.openxmlformats.org/officeDocument/2006/relationships/hyperlink" Target="http://www.midwesthazelnuts.org" TargetMode="External"/><Relationship Id="rId10" Type="http://schemas.openxmlformats.org/officeDocument/2006/relationships/image" Target="../media/image8.tif"/><Relationship Id="rId4" Type="http://schemas.openxmlformats.org/officeDocument/2006/relationships/hyperlink" Target="http://agproducts.rutgers.edu/hazelnuts/" TargetMode="External"/><Relationship Id="rId9" Type="http://schemas.openxmlformats.org/officeDocument/2006/relationships/hyperlink" Target="http://ir.library.oregonstate.ed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://www.plant.uoguelph.ca/adale" TargetMode="External"/><Relationship Id="rId7" Type="http://schemas.openxmlformats.org/officeDocument/2006/relationships/hyperlink" Target="http://currantc.com" TargetMode="External"/><Relationship Id="rId2" Type="http://schemas.openxmlformats.org/officeDocument/2006/relationships/hyperlink" Target="http://www.ars.usda.gov/News/docs.htm?docid=11353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"/><Relationship Id="rId5" Type="http://schemas.openxmlformats.org/officeDocument/2006/relationships/image" Target="../media/image10.jpeg"/><Relationship Id="rId4" Type="http://schemas.openxmlformats.org/officeDocument/2006/relationships/hyperlink" Target="http://www.fruit.cornell.edu/mfruit/gooseberries.html" TargetMode="External"/><Relationship Id="rId9" Type="http://schemas.openxmlformats.org/officeDocument/2006/relationships/hyperlink" Target="http://growingfruitandveg.co.u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ppresearch.org/" TargetMode="External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ffarms.org/presentations/Basic%20Genetics%20for%20TACF.htm" TargetMode="External"/><Relationship Id="rId3" Type="http://schemas.openxmlformats.org/officeDocument/2006/relationships/hyperlink" Target="http://missouribotanicgarden.org" TargetMode="External"/><Relationship Id="rId7" Type="http://schemas.openxmlformats.org/officeDocument/2006/relationships/image" Target="../media/image17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orestpathology.org" TargetMode="External"/><Relationship Id="rId11" Type="http://schemas.openxmlformats.org/officeDocument/2006/relationships/hyperlink" Target="http://chestnuts.msu.edu/establishing_orchards/internal_kernal_breakdown" TargetMode="External"/><Relationship Id="rId5" Type="http://schemas.openxmlformats.org/officeDocument/2006/relationships/image" Target="../media/image16.tif"/><Relationship Id="rId10" Type="http://schemas.openxmlformats.org/officeDocument/2006/relationships/hyperlink" Target="http://www.cals.ncsu.edu/plantpath/activities/societies/ornamental/2008_talks/Jeffers-Chestnut_Screening.pdf" TargetMode="External"/><Relationship Id="rId4" Type="http://schemas.openxmlformats.org/officeDocument/2006/relationships/image" Target="../media/image15.tif"/><Relationship Id="rId9" Type="http://schemas.openxmlformats.org/officeDocument/2006/relationships/hyperlink" Target="http://www.acf.org/r_r.php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ls.ncsu.edu/plantpath/activities/societies/ornamental/2008_talks/Jeffers-Chestnut_Screening.pdf" TargetMode="External"/><Relationship Id="rId3" Type="http://schemas.openxmlformats.org/officeDocument/2006/relationships/hyperlink" Target="http://chestnuts.msu.edu/pest_management/major_diseases" TargetMode="External"/><Relationship Id="rId7" Type="http://schemas.openxmlformats.org/officeDocument/2006/relationships/hyperlink" Target="http://www.acf.org/r_r.php" TargetMode="External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itnessmotivation.us/tag/phytophthora-root-rot-of-trees-and-shrubs" TargetMode="External"/><Relationship Id="rId5" Type="http://schemas.openxmlformats.org/officeDocument/2006/relationships/image" Target="../media/image20.tif"/><Relationship Id="rId4" Type="http://schemas.openxmlformats.org/officeDocument/2006/relationships/image" Target="../media/image19.tif"/><Relationship Id="rId9" Type="http://schemas.openxmlformats.org/officeDocument/2006/relationships/hyperlink" Target="http://chestnuts.msu.edu/establishing_orchards/internal_kernal_breakdow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hestnuts.msu.edu" TargetMode="External"/><Relationship Id="rId7" Type="http://schemas.openxmlformats.org/officeDocument/2006/relationships/hyperlink" Target="http://chestnuts.msu.edu/establishing_orchards/internal_kernal_breakdown" TargetMode="External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als.ncsu.edu/plantpath/activities/societies/ornamental/2008_talks/Jeffers-Chestnut_Screening.pdf" TargetMode="External"/><Relationship Id="rId5" Type="http://schemas.openxmlformats.org/officeDocument/2006/relationships/hyperlink" Target="http://www.acf.org/r_r.php" TargetMode="External"/><Relationship Id="rId4" Type="http://schemas.openxmlformats.org/officeDocument/2006/relationships/image" Target="../media/image2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ortsci.ashspublications.org/content/46/3/345.short" TargetMode="External"/><Relationship Id="rId2" Type="http://schemas.openxmlformats.org/officeDocument/2006/relationships/hyperlink" Target="http://www.centerforagroforestry.org/pubs/chestnutpubs.php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hestnuts.msu.edu/establishing_orchards/planting_and_spacing" TargetMode="External"/><Relationship Id="rId5" Type="http://schemas.openxmlformats.org/officeDocument/2006/relationships/image" Target="../media/image23.tif"/><Relationship Id="rId4" Type="http://schemas.openxmlformats.org/officeDocument/2006/relationships/hyperlink" Target="http://www.centerforagroforestry.org/pubs/chestnutmarketreport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Focus Crops for the Midwest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Present challenges for cultivar and market development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952500" y="1524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Chestnuts in the U.S.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Market Challenges and Work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0" y="3749542"/>
            <a:ext cx="7395667" cy="5989424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u="sng">
                <a:solidFill>
                  <a:srgbClr val="FFFFFF"/>
                </a:solidFill>
                <a:hlinkClick r:id="rId2"/>
              </a:rPr>
              <a:t>Chestnut Growers, Inc.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Cooperative aggregator and processor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Enterprise budget tools &amp; resources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 u="sng">
                <a:solidFill>
                  <a:srgbClr val="FFFFFF"/>
                </a:solidFill>
                <a:hlinkClick r:id="rId3"/>
              </a:rPr>
              <a:t>Before getting started</a:t>
            </a:r>
            <a:r>
              <a:rPr sz="2800">
                <a:solidFill>
                  <a:srgbClr val="FFFFFF"/>
                </a:solidFill>
              </a:rPr>
              <a:t> (MSU)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Cost of </a:t>
            </a:r>
            <a:r>
              <a:rPr sz="2800" u="sng">
                <a:solidFill>
                  <a:srgbClr val="FFFFFF"/>
                </a:solidFill>
                <a:hlinkClick r:id="rId4"/>
              </a:rPr>
              <a:t>production tool</a:t>
            </a:r>
            <a:r>
              <a:rPr sz="2800">
                <a:solidFill>
                  <a:srgbClr val="FFFFFF"/>
                </a:solidFill>
              </a:rPr>
              <a:t> (MSU)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190500" y="9258300"/>
            <a:ext cx="368504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158" name="Group 158"/>
          <p:cNvGrpSpPr/>
          <p:nvPr/>
        </p:nvGrpSpPr>
        <p:grpSpPr>
          <a:xfrm>
            <a:off x="7827868" y="3102047"/>
            <a:ext cx="4509669" cy="5852440"/>
            <a:chOff x="0" y="0"/>
            <a:chExt cx="4509667" cy="5852438"/>
          </a:xfrm>
        </p:grpSpPr>
        <p:pic>
          <p:nvPicPr>
            <p:cNvPr id="156" name="pasted-image.ti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09668" cy="5802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" name="Shape 157"/>
            <p:cNvSpPr/>
            <p:nvPr/>
          </p:nvSpPr>
          <p:spPr>
            <a:xfrm>
              <a:off x="1592613" y="5408745"/>
              <a:ext cx="2911600" cy="443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300" u="sng">
                  <a:hlinkClick r:id="rId2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300" u="sng">
                  <a:solidFill>
                    <a:srgbClr val="FFFFFF"/>
                  </a:solidFill>
                  <a:hlinkClick r:id="rId2"/>
                </a:rPr>
                <a:t>chestnutgrowersinc.com/about.shtml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Hazelnuts in the U.S.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Cultivar Challenges and Work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xfrm>
            <a:off x="-16934" y="3286025"/>
            <a:ext cx="6167505" cy="4424959"/>
          </a:xfrm>
          <a:prstGeom prst="rect">
            <a:avLst/>
          </a:prstGeom>
        </p:spPr>
        <p:txBody>
          <a:bodyPr anchor="t"/>
          <a:lstStyle/>
          <a:p>
            <a:pPr marL="332613" lvl="0" indent="-332613" defTabSz="566674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2716">
                <a:solidFill>
                  <a:srgbClr val="FFF94C"/>
                </a:solidFill>
              </a:rPr>
              <a:t>Eastern Filbert Blight (EFB) (</a:t>
            </a:r>
            <a:r>
              <a:rPr sz="2716" i="1">
                <a:solidFill>
                  <a:srgbClr val="FFF94C"/>
                </a:solidFill>
              </a:rPr>
              <a:t>Anisogramma anomala</a:t>
            </a:r>
            <a:r>
              <a:rPr sz="2716">
                <a:solidFill>
                  <a:srgbClr val="FFF94C"/>
                </a:solidFill>
              </a:rPr>
              <a:t>)</a:t>
            </a:r>
          </a:p>
          <a:p>
            <a:pPr marL="665226" lvl="1" indent="-332613" defTabSz="566674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2716">
                <a:solidFill>
                  <a:srgbClr val="FFF94C"/>
                </a:solidFill>
              </a:rPr>
              <a:t>NW vs. MW vs. NE</a:t>
            </a:r>
          </a:p>
          <a:p>
            <a:pPr marL="665226" lvl="1" indent="-332613" defTabSz="566674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2716" u="sng">
                <a:solidFill>
                  <a:srgbClr val="FFF94C"/>
                </a:solidFill>
                <a:hlinkClick r:id="rId2"/>
              </a:rPr>
              <a:t>Hybrid hazelnut consortium</a:t>
            </a:r>
            <a:endParaRPr sz="2716">
              <a:solidFill>
                <a:srgbClr val="FFF94C"/>
              </a:solidFill>
            </a:endParaRPr>
          </a:p>
          <a:p>
            <a:pPr marL="332613" lvl="0" indent="-332613" defTabSz="566674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2716">
                <a:solidFill>
                  <a:srgbClr val="FFFFFF"/>
                </a:solidFill>
              </a:rPr>
              <a:t>Winter hardiness</a:t>
            </a:r>
          </a:p>
          <a:p>
            <a:pPr marL="332613" lvl="0" indent="-332613" defTabSz="566674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2716">
                <a:solidFill>
                  <a:srgbClr val="FFFFFF"/>
                </a:solidFill>
              </a:rPr>
              <a:t>Plant trait uniformity and propagation</a:t>
            </a:r>
          </a:p>
        </p:txBody>
      </p:sp>
      <p:grpSp>
        <p:nvGrpSpPr>
          <p:cNvPr id="164" name="Group 164"/>
          <p:cNvGrpSpPr/>
          <p:nvPr/>
        </p:nvGrpSpPr>
        <p:grpSpPr>
          <a:xfrm>
            <a:off x="9147158" y="2168066"/>
            <a:ext cx="3585723" cy="2881911"/>
            <a:chOff x="0" y="0"/>
            <a:chExt cx="3585721" cy="2881910"/>
          </a:xfrm>
        </p:grpSpPr>
        <p:pic>
          <p:nvPicPr>
            <p:cNvPr id="162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7511"/>
              <a:ext cx="3580094" cy="2854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Shape 163"/>
            <p:cNvSpPr/>
            <p:nvPr/>
          </p:nvSpPr>
          <p:spPr>
            <a:xfrm>
              <a:off x="2064834" y="0"/>
              <a:ext cx="1520888" cy="332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 u="sng">
                  <a:hlinkClick r:id="rId4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500" u="sng">
                  <a:solidFill>
                    <a:srgbClr val="FFFFFF"/>
                  </a:solidFill>
                  <a:hlinkClick r:id="rId4"/>
                </a:rPr>
                <a:t>oregonstate.edu</a:t>
              </a:r>
            </a:p>
          </p:txBody>
        </p:sp>
      </p:grpSp>
      <p:grpSp>
        <p:nvGrpSpPr>
          <p:cNvPr id="167" name="Group 167"/>
          <p:cNvGrpSpPr/>
          <p:nvPr/>
        </p:nvGrpSpPr>
        <p:grpSpPr>
          <a:xfrm>
            <a:off x="6253881" y="2452995"/>
            <a:ext cx="2881666" cy="2625321"/>
            <a:chOff x="0" y="0"/>
            <a:chExt cx="2881665" cy="2625320"/>
          </a:xfrm>
        </p:grpSpPr>
        <p:pic>
          <p:nvPicPr>
            <p:cNvPr id="165" name="pasted-image.ti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6693" y="0"/>
              <a:ext cx="2694942" cy="2565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" name="Shape 166"/>
            <p:cNvSpPr/>
            <p:nvPr/>
          </p:nvSpPr>
          <p:spPr>
            <a:xfrm>
              <a:off x="0" y="2205314"/>
              <a:ext cx="2881666" cy="420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 u="sng">
                  <a:hlinkClick r:id="rId6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500" u="sng">
                  <a:solidFill>
                    <a:srgbClr val="FFFFFF"/>
                  </a:solidFill>
                  <a:hlinkClick r:id="rId6"/>
                </a:rPr>
                <a:t>agproducts.rutgers.edu</a:t>
              </a:r>
            </a:p>
          </p:txBody>
        </p:sp>
      </p:grpSp>
      <p:sp>
        <p:nvSpPr>
          <p:cNvPr id="168" name="Shape 168"/>
          <p:cNvSpPr/>
          <p:nvPr/>
        </p:nvSpPr>
        <p:spPr>
          <a:xfrm>
            <a:off x="10667185" y="6506633"/>
            <a:ext cx="219989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u="sng">
                <a:solidFill>
                  <a:srgbClr val="000000"/>
                </a:solidFill>
                <a:hlinkClick r:id="rId7"/>
              </a:defRPr>
            </a:lvl1pPr>
          </a:lstStyle>
          <a:p>
            <a:pPr lvl="0">
              <a:defRPr sz="1800" u="none"/>
            </a:pPr>
            <a:r>
              <a:rPr sz="1500" u="sng">
                <a:hlinkClick r:id="rId7"/>
              </a:rPr>
              <a:t>http://www.arborday.org/</a:t>
            </a:r>
          </a:p>
        </p:txBody>
      </p:sp>
      <p:grpSp>
        <p:nvGrpSpPr>
          <p:cNvPr id="177" name="Group 177"/>
          <p:cNvGrpSpPr/>
          <p:nvPr/>
        </p:nvGrpSpPr>
        <p:grpSpPr>
          <a:xfrm>
            <a:off x="6412812" y="5053475"/>
            <a:ext cx="6423986" cy="4424959"/>
            <a:chOff x="0" y="0"/>
            <a:chExt cx="6423985" cy="4424957"/>
          </a:xfrm>
        </p:grpSpPr>
        <p:grpSp>
          <p:nvGrpSpPr>
            <p:cNvPr id="173" name="Group 173"/>
            <p:cNvGrpSpPr/>
            <p:nvPr/>
          </p:nvGrpSpPr>
          <p:grpSpPr>
            <a:xfrm>
              <a:off x="-1" y="81768"/>
              <a:ext cx="6407575" cy="4298493"/>
              <a:chOff x="0" y="0"/>
              <a:chExt cx="6407574" cy="4298492"/>
            </a:xfrm>
          </p:grpSpPr>
          <p:pic>
            <p:nvPicPr>
              <p:cNvPr id="169" name="pasted-image.tif"/>
              <p:cNvPicPr/>
              <p:nvPr/>
            </p:nvPicPr>
            <p:blipFill>
              <a:blip r:embed="rId8">
                <a:extLst/>
              </a:blip>
              <a:srcRect l="1445" t="5236"/>
              <a:stretch>
                <a:fillRect/>
              </a:stretch>
            </p:blipFill>
            <p:spPr>
              <a:xfrm>
                <a:off x="0" y="0"/>
                <a:ext cx="6407574" cy="18582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72" name="Group 172"/>
              <p:cNvGrpSpPr/>
              <p:nvPr/>
            </p:nvGrpSpPr>
            <p:grpSpPr>
              <a:xfrm>
                <a:off x="3919" y="1956288"/>
                <a:ext cx="6400093" cy="2342205"/>
                <a:chOff x="0" y="0"/>
                <a:chExt cx="6400092" cy="2342204"/>
              </a:xfrm>
            </p:grpSpPr>
            <p:pic>
              <p:nvPicPr>
                <p:cNvPr id="170" name="pasted-image.tif"/>
                <p:cNvPicPr/>
                <p:nvPr/>
              </p:nvPicPr>
              <p:blipFill>
                <a:blip r:embed="rId9">
                  <a:extLst/>
                </a:blip>
                <a:srcRect l="26755" r="5259" b="8656"/>
                <a:stretch>
                  <a:fillRect/>
                </a:stretch>
              </p:blipFill>
              <p:spPr>
                <a:xfrm>
                  <a:off x="3158874" y="10089"/>
                  <a:ext cx="3241219" cy="23220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71" name="pasted-image.tif"/>
                <p:cNvPicPr/>
                <p:nvPr/>
              </p:nvPicPr>
              <p:blipFill>
                <a:blip r:embed="rId10">
                  <a:extLst/>
                </a:blip>
                <a:srcRect l="4870" t="1965" r="4870" b="12539"/>
                <a:stretch>
                  <a:fillRect/>
                </a:stretch>
              </p:blipFill>
              <p:spPr>
                <a:xfrm>
                  <a:off x="0" y="0"/>
                  <a:ext cx="3712415" cy="23422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174" name="Shape 174"/>
            <p:cNvSpPr/>
            <p:nvPr/>
          </p:nvSpPr>
          <p:spPr>
            <a:xfrm>
              <a:off x="5099547" y="3870391"/>
              <a:ext cx="1257682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 i="1">
                  <a:solidFill>
                    <a:srgbClr val="000000"/>
                  </a:solidFill>
                </a:defRPr>
              </a:lvl1pPr>
            </a:lstStyle>
            <a:p>
              <a:pPr lvl="0">
                <a:defRPr sz="1800" i="0"/>
              </a:pPr>
              <a:r>
                <a:rPr sz="1500" i="1"/>
                <a:t>C. americana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2700200" y="4094757"/>
              <a:ext cx="1007174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 i="1">
                  <a:solidFill>
                    <a:srgbClr val="000000"/>
                  </a:solidFill>
                </a:defRPr>
              </a:lvl1pPr>
            </a:lstStyle>
            <a:p>
              <a:pPr lvl="0">
                <a:defRPr sz="1800" i="0"/>
              </a:pPr>
              <a:r>
                <a:rPr sz="1500" i="1"/>
                <a:t>C. cornuta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4224091" y="0"/>
              <a:ext cx="2199895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 u="sng">
                  <a:solidFill>
                    <a:srgbClr val="000000"/>
                  </a:solidFill>
                  <a:hlinkClick r:id="rId7"/>
                </a:defRPr>
              </a:lvl1pPr>
            </a:lstStyle>
            <a:p>
              <a:pPr lvl="0">
                <a:defRPr sz="1800" u="none"/>
              </a:pPr>
              <a:r>
                <a:rPr sz="1500" u="sng">
                  <a:hlinkClick r:id="rId7"/>
                </a:rPr>
                <a:t>http://www.arborday.org/</a:t>
              </a:r>
            </a:p>
          </p:txBody>
        </p:sp>
      </p:grp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xfrm>
            <a:off x="190500" y="9258300"/>
            <a:ext cx="368504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11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Hazelnuts in the U.S.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Cultivar Challenges and Work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-1" y="2726167"/>
            <a:ext cx="6537922" cy="3851603"/>
          </a:xfrm>
          <a:prstGeom prst="rect">
            <a:avLst/>
          </a:prstGeom>
        </p:spPr>
        <p:txBody>
          <a:bodyPr anchor="t"/>
          <a:lstStyle/>
          <a:p>
            <a:pPr marL="339470" lvl="0" indent="-339470" defTabSz="578358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FFFFF"/>
                </a:solidFill>
              </a:rPr>
              <a:t>Eastern Filbert Blight (EFB) (</a:t>
            </a:r>
            <a:r>
              <a:rPr sz="2772" i="1">
                <a:solidFill>
                  <a:srgbClr val="FFFFFF"/>
                </a:solidFill>
              </a:rPr>
              <a:t>Anisogramma anomala</a:t>
            </a:r>
            <a:r>
              <a:rPr sz="2772">
                <a:solidFill>
                  <a:srgbClr val="FFFFFF"/>
                </a:solidFill>
              </a:rPr>
              <a:t>)</a:t>
            </a:r>
          </a:p>
          <a:p>
            <a:pPr marL="339470" lvl="0" indent="-339470" defTabSz="578358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3ED42"/>
                </a:solidFill>
              </a:rPr>
              <a:t>Winter hardiness</a:t>
            </a:r>
          </a:p>
          <a:p>
            <a:pPr marL="678941" lvl="1" indent="-339470" defTabSz="578358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3ED42"/>
                </a:solidFill>
              </a:rPr>
              <a:t>Needed for NW and NE cultivars to transfer to the MW</a:t>
            </a:r>
          </a:p>
          <a:p>
            <a:pPr marL="339470" lvl="0" indent="-339470" defTabSz="578358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FFFFF"/>
                </a:solidFill>
              </a:rPr>
              <a:t>Plant trait uniformity and propagation</a:t>
            </a:r>
          </a:p>
        </p:txBody>
      </p:sp>
      <p:sp>
        <p:nvSpPr>
          <p:cNvPr id="182" name="Shape 182"/>
          <p:cNvSpPr/>
          <p:nvPr/>
        </p:nvSpPr>
        <p:spPr>
          <a:xfrm>
            <a:off x="10243851" y="7217833"/>
            <a:ext cx="219989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u="sng">
                <a:solidFill>
                  <a:srgbClr val="000000"/>
                </a:solidFill>
                <a:hlinkClick r:id="rId2"/>
              </a:defRPr>
            </a:lvl1pPr>
          </a:lstStyle>
          <a:p>
            <a:pPr lvl="0">
              <a:defRPr sz="1800" u="none"/>
            </a:pPr>
            <a:r>
              <a:rPr sz="1500" u="sng">
                <a:hlinkClick r:id="rId2"/>
              </a:rPr>
              <a:t>http://www.arborday.org/</a:t>
            </a:r>
          </a:p>
        </p:txBody>
      </p:sp>
      <p:grpSp>
        <p:nvGrpSpPr>
          <p:cNvPr id="188" name="Group 188"/>
          <p:cNvGrpSpPr/>
          <p:nvPr/>
        </p:nvGrpSpPr>
        <p:grpSpPr>
          <a:xfrm>
            <a:off x="4259746" y="6480535"/>
            <a:ext cx="8478001" cy="3102645"/>
            <a:chOff x="0" y="0"/>
            <a:chExt cx="8477999" cy="3102644"/>
          </a:xfrm>
        </p:grpSpPr>
        <p:grpSp>
          <p:nvGrpSpPr>
            <p:cNvPr id="185" name="Group 185"/>
            <p:cNvGrpSpPr/>
            <p:nvPr/>
          </p:nvGrpSpPr>
          <p:grpSpPr>
            <a:xfrm>
              <a:off x="-1" y="-1"/>
              <a:ext cx="8478001" cy="3102646"/>
              <a:chOff x="0" y="0"/>
              <a:chExt cx="8477999" cy="3102644"/>
            </a:xfrm>
          </p:grpSpPr>
          <p:pic>
            <p:nvPicPr>
              <p:cNvPr id="183" name="pasted-image.tif"/>
              <p:cNvPicPr/>
              <p:nvPr/>
            </p:nvPicPr>
            <p:blipFill>
              <a:blip r:embed="rId3">
                <a:extLst/>
              </a:blip>
              <a:srcRect l="26755" r="5259" b="8656"/>
              <a:stretch>
                <a:fillRect/>
              </a:stretch>
            </p:blipFill>
            <p:spPr>
              <a:xfrm>
                <a:off x="4184460" y="13364"/>
                <a:ext cx="4293540" cy="30759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4" name="pasted-image.tif"/>
              <p:cNvPicPr/>
              <p:nvPr/>
            </p:nvPicPr>
            <p:blipFill>
              <a:blip r:embed="rId4">
                <a:extLst/>
              </a:blip>
              <a:srcRect l="4870" t="1965" r="4870" b="12539"/>
              <a:stretch>
                <a:fillRect/>
              </a:stretch>
            </p:blipFill>
            <p:spPr>
              <a:xfrm>
                <a:off x="0" y="0"/>
                <a:ext cx="4917719" cy="31026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6" name="Shape 186"/>
            <p:cNvSpPr/>
            <p:nvPr/>
          </p:nvSpPr>
          <p:spPr>
            <a:xfrm>
              <a:off x="6274277" y="242066"/>
              <a:ext cx="1666011" cy="4374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 i="1">
                  <a:solidFill>
                    <a:srgbClr val="000000"/>
                  </a:solidFill>
                </a:defRPr>
              </a:lvl1pPr>
            </a:lstStyle>
            <a:p>
              <a:pPr lvl="0">
                <a:defRPr sz="1800" i="0"/>
              </a:pPr>
              <a:r>
                <a:rPr sz="1500" i="1"/>
                <a:t>C. americana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3429687" y="584139"/>
              <a:ext cx="1334172" cy="4374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 i="1">
                  <a:solidFill>
                    <a:srgbClr val="000000"/>
                  </a:solidFill>
                </a:defRPr>
              </a:lvl1pPr>
            </a:lstStyle>
            <a:p>
              <a:pPr lvl="0">
                <a:defRPr sz="1800" i="0"/>
              </a:pPr>
              <a:r>
                <a:rPr sz="1500" i="1"/>
                <a:t>C. cornuta</a:t>
              </a:r>
            </a:p>
          </p:txBody>
        </p:sp>
      </p:grpSp>
      <p:grpSp>
        <p:nvGrpSpPr>
          <p:cNvPr id="191" name="Group 191"/>
          <p:cNvGrpSpPr/>
          <p:nvPr/>
        </p:nvGrpSpPr>
        <p:grpSpPr>
          <a:xfrm>
            <a:off x="6793408" y="2814658"/>
            <a:ext cx="5950257" cy="3684986"/>
            <a:chOff x="0" y="0"/>
            <a:chExt cx="5950256" cy="3684984"/>
          </a:xfrm>
        </p:grpSpPr>
        <p:pic>
          <p:nvPicPr>
            <p:cNvPr id="189" name="pasted-image.tif"/>
            <p:cNvPicPr/>
            <p:nvPr/>
          </p:nvPicPr>
          <p:blipFill>
            <a:blip r:embed="rId5">
              <a:extLst/>
            </a:blip>
            <a:srcRect l="1445" t="5236" r="52449"/>
            <a:stretch>
              <a:fillRect/>
            </a:stretch>
          </p:blipFill>
          <p:spPr>
            <a:xfrm>
              <a:off x="0" y="-1"/>
              <a:ext cx="5943930" cy="3684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Shape 190"/>
            <p:cNvSpPr/>
            <p:nvPr/>
          </p:nvSpPr>
          <p:spPr>
            <a:xfrm>
              <a:off x="3750362" y="3354784"/>
              <a:ext cx="2199894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 u="sng">
                  <a:solidFill>
                    <a:srgbClr val="000000"/>
                  </a:solidFill>
                  <a:hlinkClick r:id="rId2"/>
                </a:defRPr>
              </a:lvl1pPr>
            </a:lstStyle>
            <a:p>
              <a:pPr lvl="0">
                <a:defRPr sz="1800" u="none"/>
              </a:pPr>
              <a:r>
                <a:rPr sz="1500" u="sng">
                  <a:hlinkClick r:id="rId2"/>
                </a:rPr>
                <a:t>http://www.arborday.org/</a:t>
              </a:r>
            </a:p>
          </p:txBody>
        </p:sp>
      </p:grp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190499" y="92583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12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96"/>
          <p:cNvGrpSpPr/>
          <p:nvPr/>
        </p:nvGrpSpPr>
        <p:grpSpPr>
          <a:xfrm>
            <a:off x="7771309" y="4913510"/>
            <a:ext cx="3227982" cy="3175001"/>
            <a:chOff x="0" y="0"/>
            <a:chExt cx="3227980" cy="3175000"/>
          </a:xfrm>
        </p:grpSpPr>
        <p:pic>
          <p:nvPicPr>
            <p:cNvPr id="194" name="pasted-image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175000" cy="3175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Shape 195"/>
            <p:cNvSpPr/>
            <p:nvPr/>
          </p:nvSpPr>
          <p:spPr>
            <a:xfrm>
              <a:off x="2021125" y="2895312"/>
              <a:ext cx="1206856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 u="sng">
                  <a:hlinkClick r:id="rId3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200" u="sng">
                  <a:solidFill>
                    <a:srgbClr val="FFFFFF"/>
                  </a:solidFill>
                  <a:hlinkClick r:id="rId3"/>
                </a:rPr>
                <a:t>ruralnetwork.ca/</a:t>
              </a:r>
            </a:p>
          </p:txBody>
        </p:sp>
      </p:grpSp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-46567" y="33866"/>
            <a:ext cx="11099801" cy="2159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Hazelnuts in the U.S.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Cultivar Challenges and Work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idx="1"/>
          </p:nvPr>
        </p:nvSpPr>
        <p:spPr>
          <a:xfrm>
            <a:off x="-1" y="2920416"/>
            <a:ext cx="5574508" cy="6499997"/>
          </a:xfrm>
          <a:prstGeom prst="rect">
            <a:avLst/>
          </a:prstGeom>
        </p:spPr>
        <p:txBody>
          <a:bodyPr anchor="t"/>
          <a:lstStyle/>
          <a:p>
            <a:pPr marL="260604" lvl="0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FFFFF"/>
                </a:solidFill>
              </a:rPr>
              <a:t>Eastern Filbert Blight (EFB) (</a:t>
            </a:r>
            <a:r>
              <a:rPr sz="2128" i="1">
                <a:solidFill>
                  <a:srgbClr val="FFFFFF"/>
                </a:solidFill>
              </a:rPr>
              <a:t>Anisogramma anomala</a:t>
            </a:r>
            <a:r>
              <a:rPr sz="2128">
                <a:solidFill>
                  <a:srgbClr val="FFFFFF"/>
                </a:solidFill>
              </a:rPr>
              <a:t>)</a:t>
            </a:r>
          </a:p>
          <a:p>
            <a:pPr marL="260604" lvl="0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FFFFF"/>
                </a:solidFill>
              </a:rPr>
              <a:t>Winter hardiness</a:t>
            </a:r>
          </a:p>
          <a:p>
            <a:pPr marL="260604" lvl="0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AFC51"/>
                </a:solidFill>
              </a:rPr>
              <a:t>Plant trait uniformity and propagation</a:t>
            </a:r>
          </a:p>
          <a:p>
            <a:pPr marL="936244" lvl="2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AFC51"/>
                </a:solidFill>
              </a:rPr>
              <a:t>Tissue cultivar is available for a select group of viable NW cultivars developed at OSU.</a:t>
            </a:r>
          </a:p>
          <a:p>
            <a:pPr marL="936244" lvl="2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FFFFF"/>
                </a:solidFill>
              </a:rPr>
              <a:t>Hybrids in the MW and most accessions in the NE do not yet have commercial viable asexual propagation.</a:t>
            </a:r>
          </a:p>
          <a:p>
            <a:pPr marL="936244" lvl="2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FFFFF"/>
                </a:solidFill>
              </a:rPr>
              <a:t>Plants available for purchase in the MW and NE are typically grown from seed generate from narrowly selected parent plants.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190499" y="92583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13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202" name="Group 202"/>
          <p:cNvGrpSpPr/>
          <p:nvPr/>
        </p:nvGrpSpPr>
        <p:grpSpPr>
          <a:xfrm>
            <a:off x="5609166" y="2571687"/>
            <a:ext cx="5311379" cy="2722082"/>
            <a:chOff x="0" y="0"/>
            <a:chExt cx="5311378" cy="2722081"/>
          </a:xfrm>
        </p:grpSpPr>
        <p:pic>
          <p:nvPicPr>
            <p:cNvPr id="200" name="pasted-image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311379" cy="2722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Shape 201"/>
            <p:cNvSpPr/>
            <p:nvPr/>
          </p:nvSpPr>
          <p:spPr>
            <a:xfrm>
              <a:off x="4253748" y="18641"/>
              <a:ext cx="1032898" cy="267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200" u="sng">
                  <a:hlinkClick r:id="rId5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200" u="sng">
                  <a:solidFill>
                    <a:srgbClr val="FFFFFF"/>
                  </a:solidFill>
                  <a:hlinkClick r:id="rId5"/>
                </a:rPr>
                <a:t>naplants.com/</a:t>
              </a:r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5609166" y="7782129"/>
            <a:ext cx="7254432" cy="1528062"/>
            <a:chOff x="0" y="0"/>
            <a:chExt cx="7254430" cy="1528061"/>
          </a:xfrm>
        </p:grpSpPr>
        <p:pic>
          <p:nvPicPr>
            <p:cNvPr id="203" name="pasted-image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254431" cy="1528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Shape 204">
              <a:hlinkClick r:id="rId7"/>
            </p:cNvPr>
            <p:cNvSpPr/>
            <p:nvPr/>
          </p:nvSpPr>
          <p:spPr>
            <a:xfrm>
              <a:off x="25379" y="1342077"/>
              <a:ext cx="1004447" cy="169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200" u="sng">
                  <a:hlinkClick r:id="rId8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200" u="sng">
                  <a:solidFill>
                    <a:srgbClr val="FFFFFF"/>
                  </a:solidFill>
                  <a:hlinkClick r:id="rId8"/>
                </a:rPr>
                <a:t>growinghazelnuts.com</a:t>
              </a:r>
            </a:p>
          </p:txBody>
        </p:sp>
      </p:grpSp>
      <p:grpSp>
        <p:nvGrpSpPr>
          <p:cNvPr id="208" name="Group 208"/>
          <p:cNvGrpSpPr/>
          <p:nvPr/>
        </p:nvGrpSpPr>
        <p:grpSpPr>
          <a:xfrm>
            <a:off x="10898166" y="2573900"/>
            <a:ext cx="1976012" cy="2922508"/>
            <a:chOff x="0" y="0"/>
            <a:chExt cx="1976011" cy="2922506"/>
          </a:xfrm>
        </p:grpSpPr>
        <p:pic>
          <p:nvPicPr>
            <p:cNvPr id="206" name="pasted-image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962826" cy="2922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Shape 207"/>
            <p:cNvSpPr/>
            <p:nvPr/>
          </p:nvSpPr>
          <p:spPr>
            <a:xfrm>
              <a:off x="625763" y="2568003"/>
              <a:ext cx="1350249" cy="3545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 u="sng">
                  <a:solidFill>
                    <a:srgbClr val="000000"/>
                  </a:solidFill>
                  <a:hlinkClick r:id="rId10"/>
                </a:defRPr>
              </a:lvl1pPr>
            </a:lstStyle>
            <a:p>
              <a:pPr lvl="0">
                <a:defRPr sz="1800" u="none"/>
              </a:pPr>
              <a:r>
                <a:rPr sz="1500" u="sng">
                  <a:hlinkClick r:id="rId10"/>
                </a:rPr>
                <a:t>arborday.org/</a:t>
              </a:r>
            </a:p>
          </p:txBody>
        </p:sp>
      </p:grpSp>
      <p:sp>
        <p:nvSpPr>
          <p:cNvPr id="209" name="Shape 209"/>
          <p:cNvSpPr/>
          <p:nvPr/>
        </p:nvSpPr>
        <p:spPr>
          <a:xfrm rot="5400000">
            <a:off x="9366212" y="5121344"/>
            <a:ext cx="990601" cy="494309"/>
          </a:xfrm>
          <a:prstGeom prst="rightArrow">
            <a:avLst>
              <a:gd name="adj1" fmla="val 32000"/>
              <a:gd name="adj2" fmla="val 128257"/>
            </a:avLst>
          </a:prstGeom>
          <a:blipFill>
            <a:blip r:embed="rId11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210" name="Shape 210"/>
          <p:cNvSpPr/>
          <p:nvPr/>
        </p:nvSpPr>
        <p:spPr>
          <a:xfrm rot="5400000">
            <a:off x="8664716" y="7560930"/>
            <a:ext cx="990601" cy="494309"/>
          </a:xfrm>
          <a:prstGeom prst="rightArrow">
            <a:avLst>
              <a:gd name="adj1" fmla="val 32000"/>
              <a:gd name="adj2" fmla="val 128257"/>
            </a:avLst>
          </a:prstGeom>
          <a:blipFill>
            <a:blip r:embed="rId11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211" name="Shape 211"/>
          <p:cNvSpPr/>
          <p:nvPr/>
        </p:nvSpPr>
        <p:spPr>
          <a:xfrm rot="9268879">
            <a:off x="10455085" y="5125649"/>
            <a:ext cx="990601" cy="494309"/>
          </a:xfrm>
          <a:prstGeom prst="rightArrow">
            <a:avLst>
              <a:gd name="adj1" fmla="val 32000"/>
              <a:gd name="adj2" fmla="val 128257"/>
            </a:avLst>
          </a:prstGeom>
          <a:blipFill>
            <a:blip r:embed="rId11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-46567" y="33866"/>
            <a:ext cx="11099801" cy="2159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Hazelnuts in the U.S.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Cultivar Challenges and Work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idx="1"/>
          </p:nvPr>
        </p:nvSpPr>
        <p:spPr>
          <a:xfrm>
            <a:off x="-1" y="2920416"/>
            <a:ext cx="5574508" cy="6499996"/>
          </a:xfrm>
          <a:prstGeom prst="rect">
            <a:avLst/>
          </a:prstGeom>
        </p:spPr>
        <p:txBody>
          <a:bodyPr anchor="t"/>
          <a:lstStyle/>
          <a:p>
            <a:pPr marL="260604" lvl="0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FFFFF"/>
                </a:solidFill>
              </a:rPr>
              <a:t>Eastern Filbert Blight (EFB) (</a:t>
            </a:r>
            <a:r>
              <a:rPr sz="2128" i="1">
                <a:solidFill>
                  <a:srgbClr val="FFFFFF"/>
                </a:solidFill>
              </a:rPr>
              <a:t>Anisogramma anomala</a:t>
            </a:r>
            <a:r>
              <a:rPr sz="2128">
                <a:solidFill>
                  <a:srgbClr val="FFFFFF"/>
                </a:solidFill>
              </a:rPr>
              <a:t>)</a:t>
            </a:r>
          </a:p>
          <a:p>
            <a:pPr marL="260604" lvl="0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FFFFF"/>
                </a:solidFill>
              </a:rPr>
              <a:t>Winter hardiness</a:t>
            </a:r>
          </a:p>
          <a:p>
            <a:pPr marL="260604" lvl="0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AFC51"/>
                </a:solidFill>
              </a:rPr>
              <a:t>Plant trait uniformity and propagation</a:t>
            </a:r>
          </a:p>
          <a:p>
            <a:pPr marL="936244" lvl="2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FFFFF"/>
                </a:solidFill>
              </a:rPr>
              <a:t>Tissue cultivar is available for a select group of viable NW cultivars developed at OSU.</a:t>
            </a:r>
          </a:p>
          <a:p>
            <a:pPr marL="936244" lvl="2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AFC51"/>
                </a:solidFill>
              </a:rPr>
              <a:t>Hybrids in the MW and most accessions in the NE do not yet have commercial viable asexual propagation.</a:t>
            </a:r>
          </a:p>
          <a:p>
            <a:pPr marL="936244" lvl="2" indent="-260604" defTabSz="443991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128">
                <a:solidFill>
                  <a:srgbClr val="FAFC51"/>
                </a:solidFill>
              </a:rPr>
              <a:t>Plants available for purchase in the MW and NE are typically grown from seed generate from narrowly selected parent plants.</a:t>
            </a:r>
          </a:p>
        </p:txBody>
      </p:sp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xfrm>
            <a:off x="190499" y="92583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14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218" name="Group 218"/>
          <p:cNvGrpSpPr/>
          <p:nvPr/>
        </p:nvGrpSpPr>
        <p:grpSpPr>
          <a:xfrm>
            <a:off x="5824398" y="3000292"/>
            <a:ext cx="3249314" cy="2048049"/>
            <a:chOff x="0" y="0"/>
            <a:chExt cx="3249312" cy="2048047"/>
          </a:xfrm>
        </p:grpSpPr>
        <p:pic>
          <p:nvPicPr>
            <p:cNvPr id="216" name="pasted-image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249313" cy="2020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7" name="Shape 217">
              <a:hlinkClick r:id="rId3"/>
            </p:cNvPr>
            <p:cNvSpPr/>
            <p:nvPr/>
          </p:nvSpPr>
          <p:spPr>
            <a:xfrm>
              <a:off x="1865259" y="1766801"/>
              <a:ext cx="1376524" cy="281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200" u="sng">
                  <a:solidFill>
                    <a:srgbClr val="000000"/>
                  </a:solidFill>
                  <a:hlinkClick r:id="rId3"/>
                </a:defRPr>
              </a:lvl1pPr>
            </a:lstStyle>
            <a:p>
              <a:pPr lvl="0">
                <a:defRPr sz="1800" u="none"/>
              </a:pPr>
              <a:r>
                <a:rPr sz="1200" u="sng">
                  <a:hlinkClick r:id="rId3"/>
                </a:rPr>
                <a:t>blog.liedlodge.org</a:t>
              </a:r>
            </a:p>
          </p:txBody>
        </p:sp>
      </p:grpSp>
      <p:sp>
        <p:nvSpPr>
          <p:cNvPr id="219" name="Shape 219"/>
          <p:cNvSpPr/>
          <p:nvPr/>
        </p:nvSpPr>
        <p:spPr>
          <a:xfrm rot="7382346">
            <a:off x="8858169" y="5738969"/>
            <a:ext cx="990601" cy="494309"/>
          </a:xfrm>
          <a:prstGeom prst="rightArrow">
            <a:avLst>
              <a:gd name="adj1" fmla="val 32000"/>
              <a:gd name="adj2" fmla="val 128257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grpSp>
        <p:nvGrpSpPr>
          <p:cNvPr id="222" name="Group 222"/>
          <p:cNvGrpSpPr/>
          <p:nvPr/>
        </p:nvGrpSpPr>
        <p:grpSpPr>
          <a:xfrm>
            <a:off x="9524300" y="6551341"/>
            <a:ext cx="3249314" cy="2001552"/>
            <a:chOff x="0" y="0"/>
            <a:chExt cx="3249312" cy="2001551"/>
          </a:xfrm>
        </p:grpSpPr>
        <p:pic>
          <p:nvPicPr>
            <p:cNvPr id="220" name="pasted-image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249313" cy="1991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" name="Shape 221"/>
            <p:cNvSpPr/>
            <p:nvPr/>
          </p:nvSpPr>
          <p:spPr>
            <a:xfrm>
              <a:off x="612328" y="1722151"/>
              <a:ext cx="2618233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 u="sng">
                  <a:solidFill>
                    <a:srgbClr val="000000"/>
                  </a:solidFill>
                  <a:hlinkClick r:id="rId6"/>
                </a:defRPr>
              </a:lvl1pPr>
            </a:lstStyle>
            <a:p>
              <a:pPr lvl="0">
                <a:defRPr sz="1800" u="none"/>
              </a:pPr>
              <a:r>
                <a:rPr sz="1200" u="sng">
                  <a:hlinkClick r:id="rId6"/>
                </a:rPr>
                <a:t>http://midwest-ars.com/tree-planting/</a:t>
              </a:r>
            </a:p>
          </p:txBody>
        </p:sp>
      </p:grpSp>
      <p:grpSp>
        <p:nvGrpSpPr>
          <p:cNvPr id="225" name="Group 225"/>
          <p:cNvGrpSpPr/>
          <p:nvPr/>
        </p:nvGrpSpPr>
        <p:grpSpPr>
          <a:xfrm>
            <a:off x="5687764" y="6467598"/>
            <a:ext cx="3522581" cy="2193283"/>
            <a:chOff x="0" y="0"/>
            <a:chExt cx="3522579" cy="2193281"/>
          </a:xfrm>
        </p:grpSpPr>
        <p:pic>
          <p:nvPicPr>
            <p:cNvPr id="223" name="pasted-image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522580" cy="215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" name="Shape 224"/>
            <p:cNvSpPr/>
            <p:nvPr/>
          </p:nvSpPr>
          <p:spPr>
            <a:xfrm>
              <a:off x="868355" y="1913881"/>
              <a:ext cx="2618233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 u="sng">
                  <a:solidFill>
                    <a:srgbClr val="000000"/>
                  </a:solidFill>
                  <a:hlinkClick r:id="rId6"/>
                </a:defRPr>
              </a:lvl1pPr>
            </a:lstStyle>
            <a:p>
              <a:pPr lvl="0">
                <a:defRPr sz="1800" u="none"/>
              </a:pPr>
              <a:r>
                <a:rPr sz="1200" u="sng">
                  <a:hlinkClick r:id="rId6"/>
                </a:rPr>
                <a:t>http://midwest-ars.com/tree-planting/</a:t>
              </a:r>
            </a:p>
          </p:txBody>
        </p:sp>
      </p:grpSp>
      <p:grpSp>
        <p:nvGrpSpPr>
          <p:cNvPr id="228" name="Group 228"/>
          <p:cNvGrpSpPr/>
          <p:nvPr/>
        </p:nvGrpSpPr>
        <p:grpSpPr>
          <a:xfrm>
            <a:off x="9676153" y="2390183"/>
            <a:ext cx="2952451" cy="3298601"/>
            <a:chOff x="0" y="0"/>
            <a:chExt cx="2952450" cy="3298599"/>
          </a:xfrm>
        </p:grpSpPr>
        <p:pic>
          <p:nvPicPr>
            <p:cNvPr id="226" name="pasted-image.jpg"/>
            <p:cNvPicPr/>
            <p:nvPr/>
          </p:nvPicPr>
          <p:blipFill>
            <a:blip r:embed="rId8">
              <a:extLst/>
            </a:blip>
            <a:srcRect l="12223" t="5117" r="38190" b="5117"/>
            <a:stretch>
              <a:fillRect/>
            </a:stretch>
          </p:blipFill>
          <p:spPr>
            <a:xfrm>
              <a:off x="-1" y="0"/>
              <a:ext cx="2945580" cy="3268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7" name="Shape 227"/>
            <p:cNvSpPr/>
            <p:nvPr/>
          </p:nvSpPr>
          <p:spPr>
            <a:xfrm>
              <a:off x="334218" y="3019199"/>
              <a:ext cx="2618233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 u="sng">
                  <a:hlinkClick r:id="rId6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200" u="sng">
                  <a:solidFill>
                    <a:srgbClr val="FFFFFF"/>
                  </a:solidFill>
                  <a:hlinkClick r:id="rId6"/>
                </a:rPr>
                <a:t>http://midwest-ars.com/tree-planting/</a:t>
              </a:r>
            </a:p>
          </p:txBody>
        </p:sp>
      </p:grpSp>
      <p:sp>
        <p:nvSpPr>
          <p:cNvPr id="229" name="Shape 229"/>
          <p:cNvSpPr/>
          <p:nvPr/>
        </p:nvSpPr>
        <p:spPr>
          <a:xfrm>
            <a:off x="8748707" y="7301312"/>
            <a:ext cx="990601" cy="494308"/>
          </a:xfrm>
          <a:prstGeom prst="rightArrow">
            <a:avLst>
              <a:gd name="adj1" fmla="val 32000"/>
              <a:gd name="adj2" fmla="val 128257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8890000" y="3777162"/>
            <a:ext cx="990601" cy="494309"/>
          </a:xfrm>
          <a:prstGeom prst="rightArrow">
            <a:avLst>
              <a:gd name="adj1" fmla="val 32000"/>
              <a:gd name="adj2" fmla="val 128257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Hazelnuts in the U.S.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Market Challenges and Work</a:t>
            </a:r>
          </a:p>
        </p:txBody>
      </p:sp>
      <p:sp>
        <p:nvSpPr>
          <p:cNvPr id="233" name="Shape 233"/>
          <p:cNvSpPr>
            <a:spLocks noGrp="1"/>
          </p:cNvSpPr>
          <p:nvPr>
            <p:ph type="body" idx="1"/>
          </p:nvPr>
        </p:nvSpPr>
        <p:spPr>
          <a:xfrm>
            <a:off x="25400" y="2590800"/>
            <a:ext cx="6086346" cy="6755880"/>
          </a:xfrm>
          <a:prstGeom prst="rect">
            <a:avLst/>
          </a:prstGeom>
        </p:spPr>
        <p:txBody>
          <a:bodyPr/>
          <a:lstStyle/>
          <a:p>
            <a:pPr marL="281177" lvl="0" indent="-281177" defTabSz="479044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296">
                <a:solidFill>
                  <a:srgbClr val="FFFFFF"/>
                </a:solidFill>
              </a:rPr>
              <a:t>The chicken before the egg…</a:t>
            </a:r>
          </a:p>
          <a:p>
            <a:pPr marL="281177" lvl="0" indent="-281177" defTabSz="479044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296">
                <a:solidFill>
                  <a:srgbClr val="FFFFFF"/>
                </a:solidFill>
              </a:rPr>
              <a:t>Upper Midwest Hazelnut Development Initiative</a:t>
            </a:r>
          </a:p>
          <a:p>
            <a:pPr marL="562355" lvl="1" indent="-281177" defTabSz="479044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296">
                <a:solidFill>
                  <a:srgbClr val="FFFFFF"/>
                </a:solidFill>
              </a:rPr>
              <a:t>American Hazelnut  Company</a:t>
            </a:r>
          </a:p>
          <a:p>
            <a:pPr marL="281177" lvl="0" indent="-281177" defTabSz="479044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296" u="sng">
                <a:solidFill>
                  <a:srgbClr val="FFFFFF"/>
                </a:solidFill>
                <a:hlinkClick r:id="rId2"/>
              </a:rPr>
              <a:t>Ferreo in Ontario</a:t>
            </a:r>
            <a:endParaRPr sz="2296">
              <a:solidFill>
                <a:srgbClr val="FFFFFF"/>
              </a:solidFill>
            </a:endParaRPr>
          </a:p>
          <a:p>
            <a:pPr marL="562355" lvl="1" indent="-281177" defTabSz="479044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296">
                <a:solidFill>
                  <a:srgbClr val="FFFFFF"/>
                </a:solidFill>
              </a:rPr>
              <a:t>900,000 sq. ft. industrial food facility that imports 12 million lbs. of hazelnuts annually. </a:t>
            </a:r>
          </a:p>
          <a:p>
            <a:pPr marL="562355" lvl="1" indent="-281177" defTabSz="479044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296">
                <a:solidFill>
                  <a:srgbClr val="FFFFFF"/>
                </a:solidFill>
              </a:rPr>
              <a:t>Other business local to Ontario purchase $ 5 million in hazelnut annually.</a:t>
            </a:r>
          </a:p>
          <a:p>
            <a:pPr marL="562355" lvl="1" indent="-281177" defTabSz="479044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296">
                <a:solidFill>
                  <a:srgbClr val="FFFFFF"/>
                </a:solidFill>
              </a:rPr>
              <a:t>University of Guelph &amp; </a:t>
            </a:r>
            <a:r>
              <a:rPr sz="2296" u="sng">
                <a:solidFill>
                  <a:srgbClr val="FFFFFF"/>
                </a:solidFill>
                <a:hlinkClick r:id="rId3"/>
              </a:rPr>
              <a:t>Dr. Adam Dale</a:t>
            </a:r>
            <a:r>
              <a:rPr sz="2296">
                <a:solidFill>
                  <a:srgbClr val="FFFFFF"/>
                </a:solidFill>
              </a:rPr>
              <a:t>.</a:t>
            </a:r>
          </a:p>
          <a:p>
            <a:pPr marL="562355" lvl="1" indent="-281177" defTabSz="479044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296" u="sng">
                <a:solidFill>
                  <a:srgbClr val="FFFFFF"/>
                </a:solidFill>
                <a:hlinkClick r:id="rId4"/>
              </a:rPr>
              <a:t>Ontario hazelnut association</a:t>
            </a:r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xfrm>
            <a:off x="190500" y="9258300"/>
            <a:ext cx="368504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15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237" name="Group 237"/>
          <p:cNvGrpSpPr/>
          <p:nvPr/>
        </p:nvGrpSpPr>
        <p:grpSpPr>
          <a:xfrm>
            <a:off x="6188037" y="5187671"/>
            <a:ext cx="7416849" cy="4359629"/>
            <a:chOff x="0" y="0"/>
            <a:chExt cx="7416847" cy="4359628"/>
          </a:xfrm>
        </p:grpSpPr>
        <p:pic>
          <p:nvPicPr>
            <p:cNvPr id="235" name="pasted-image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425" y="0"/>
              <a:ext cx="7374423" cy="4359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Shape 236"/>
            <p:cNvSpPr/>
            <p:nvPr/>
          </p:nvSpPr>
          <p:spPr>
            <a:xfrm>
              <a:off x="0" y="4074490"/>
              <a:ext cx="2149755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 u="sng">
                  <a:solidFill>
                    <a:srgbClr val="000000"/>
                  </a:solidFill>
                  <a:hlinkClick r:id="rId6"/>
                </a:defRPr>
              </a:lvl1pPr>
            </a:lstStyle>
            <a:p>
              <a:pPr lvl="0">
                <a:defRPr sz="1800" u="none"/>
              </a:pPr>
              <a:r>
                <a:rPr sz="1200" u="sng">
                  <a:hlinkClick r:id="rId6"/>
                </a:rPr>
                <a:t>Ontario Ministry of Ag, Food...</a:t>
              </a:r>
            </a:p>
          </p:txBody>
        </p:sp>
      </p:grpSp>
      <p:grpSp>
        <p:nvGrpSpPr>
          <p:cNvPr id="242" name="Group 242"/>
          <p:cNvGrpSpPr/>
          <p:nvPr/>
        </p:nvGrpSpPr>
        <p:grpSpPr>
          <a:xfrm>
            <a:off x="8369022" y="2434686"/>
            <a:ext cx="3054879" cy="2438401"/>
            <a:chOff x="0" y="0"/>
            <a:chExt cx="3054877" cy="2438400"/>
          </a:xfrm>
        </p:grpSpPr>
        <p:grpSp>
          <p:nvGrpSpPr>
            <p:cNvPr id="240" name="Group 240"/>
            <p:cNvGrpSpPr/>
            <p:nvPr/>
          </p:nvGrpSpPr>
          <p:grpSpPr>
            <a:xfrm>
              <a:off x="0" y="0"/>
              <a:ext cx="3054878" cy="2438401"/>
              <a:chOff x="0" y="0"/>
              <a:chExt cx="3054877" cy="2438400"/>
            </a:xfrm>
          </p:grpSpPr>
          <p:pic>
            <p:nvPicPr>
              <p:cNvPr id="238" name="pasted-image.jp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048000" cy="2438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9" name="Shape 239"/>
              <p:cNvSpPr/>
              <p:nvPr/>
            </p:nvSpPr>
            <p:spPr>
              <a:xfrm>
                <a:off x="653967" y="2159000"/>
                <a:ext cx="2400911" cy="279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200" u="sng">
                    <a:hlinkClick r:id="rId8"/>
                  </a:defRPr>
                </a:lvl1pPr>
              </a:lstStyle>
              <a:p>
                <a:pPr lvl="0">
                  <a:defRPr sz="1800" u="none">
                    <a:solidFill>
                      <a:srgbClr val="000000"/>
                    </a:solidFill>
                  </a:defRPr>
                </a:pPr>
                <a:r>
                  <a:rPr sz="1200" u="sng">
                    <a:solidFill>
                      <a:srgbClr val="FFFFFF"/>
                    </a:solidFill>
                    <a:hlinkClick r:id="rId8"/>
                  </a:rPr>
                  <a:t>http://www.midwesthazelnuts.org/</a:t>
                </a:r>
              </a:p>
            </p:txBody>
          </p:sp>
        </p:grpSp>
        <p:sp>
          <p:nvSpPr>
            <p:cNvPr id="241" name="Shape 241"/>
            <p:cNvSpPr/>
            <p:nvPr/>
          </p:nvSpPr>
          <p:spPr>
            <a:xfrm>
              <a:off x="1306844" y="596899"/>
              <a:ext cx="1678056" cy="1244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500" b="1">
                  <a:solidFill>
                    <a:srgbClr val="FDE90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500" b="1">
                  <a:solidFill>
                    <a:srgbClr val="FDE90B"/>
                  </a:solidFill>
                </a:rPr>
                <a:t>American Hazelnut Company Now Recruiting Grower-Members</a:t>
              </a:r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Currants in the U.S.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Cultivar Challenges and Work</a:t>
            </a:r>
          </a:p>
        </p:txBody>
      </p:sp>
      <p:sp>
        <p:nvSpPr>
          <p:cNvPr id="245" name="Shape 245"/>
          <p:cNvSpPr>
            <a:spLocks noGrp="1"/>
          </p:cNvSpPr>
          <p:nvPr>
            <p:ph type="body" idx="1"/>
          </p:nvPr>
        </p:nvSpPr>
        <p:spPr>
          <a:xfrm>
            <a:off x="0" y="2590799"/>
            <a:ext cx="5471027" cy="6845896"/>
          </a:xfrm>
          <a:prstGeom prst="rect">
            <a:avLst/>
          </a:prstGeom>
        </p:spPr>
        <p:txBody>
          <a:bodyPr/>
          <a:lstStyle/>
          <a:p>
            <a:pPr marL="277749" lvl="0" indent="-277749" defTabSz="473201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Cultivars are readily </a:t>
            </a:r>
            <a:r>
              <a:rPr sz="2268" u="sng">
                <a:solidFill>
                  <a:srgbClr val="FFFFFF"/>
                </a:solidFill>
                <a:hlinkClick r:id="rId2"/>
              </a:rPr>
              <a:t>available</a:t>
            </a:r>
            <a:r>
              <a:rPr sz="2268">
                <a:solidFill>
                  <a:srgbClr val="FFFFFF"/>
                </a:solidFill>
              </a:rPr>
              <a:t> for NA</a:t>
            </a:r>
          </a:p>
          <a:p>
            <a:pPr marL="555498" lvl="1" indent="-277749" defTabSz="473201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Major diseases have been addressed (WPBR &amp; PWM). Bans still exist in 12 states</a:t>
            </a:r>
          </a:p>
          <a:p>
            <a:pPr marL="277749" lvl="0" indent="-277749" defTabSz="473201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Some cultivars cater to specific markets (i.e. juice, culinary ingredient, whole fruit, wine etc.)</a:t>
            </a:r>
          </a:p>
          <a:p>
            <a:pPr marL="277749" lvl="0" indent="-277749" defTabSz="473201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A broad spectrum of information is available at </a:t>
            </a:r>
            <a:r>
              <a:rPr sz="2268" u="sng">
                <a:solidFill>
                  <a:srgbClr val="FFFFFF"/>
                </a:solidFill>
                <a:hlinkClick r:id="rId2"/>
              </a:rPr>
              <a:t>GRIN</a:t>
            </a:r>
            <a:endParaRPr sz="2268">
              <a:solidFill>
                <a:srgbClr val="FFFFFF"/>
              </a:solidFill>
            </a:endParaRPr>
          </a:p>
          <a:p>
            <a:pPr marL="277749" lvl="0" indent="-277749" defTabSz="473201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European production is steady</a:t>
            </a:r>
          </a:p>
          <a:p>
            <a:pPr marL="555498" lvl="1" indent="-277749" defTabSz="473201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1017 t in 2005</a:t>
            </a:r>
          </a:p>
          <a:p>
            <a:pPr marL="277749" lvl="0" indent="-277749" defTabSz="473201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268" i="1">
                <a:solidFill>
                  <a:srgbClr val="FFFFFF"/>
                </a:solidFill>
              </a:rPr>
              <a:t>Ribes</a:t>
            </a:r>
            <a:r>
              <a:rPr sz="2268">
                <a:solidFill>
                  <a:srgbClr val="FFFFFF"/>
                </a:solidFill>
              </a:rPr>
              <a:t> potential in American markets</a:t>
            </a:r>
          </a:p>
          <a:p>
            <a:pPr marL="555498" lvl="1" indent="-277749" defTabSz="473201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268" u="sng">
                <a:solidFill>
                  <a:srgbClr val="FFFFFF"/>
                </a:solidFill>
                <a:hlinkClick r:id="rId3"/>
              </a:rPr>
              <a:t>Adam Dale (2000)</a:t>
            </a:r>
          </a:p>
        </p:txBody>
      </p:sp>
      <p:grpSp>
        <p:nvGrpSpPr>
          <p:cNvPr id="248" name="Group 248"/>
          <p:cNvGrpSpPr/>
          <p:nvPr/>
        </p:nvGrpSpPr>
        <p:grpSpPr>
          <a:xfrm>
            <a:off x="10511905" y="2216806"/>
            <a:ext cx="2366232" cy="2523451"/>
            <a:chOff x="0" y="0"/>
            <a:chExt cx="2366230" cy="2523450"/>
          </a:xfrm>
        </p:grpSpPr>
        <p:pic>
          <p:nvPicPr>
            <p:cNvPr id="246" name="pasted-image.ti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366231" cy="2366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Shape 247"/>
            <p:cNvSpPr/>
            <p:nvPr/>
          </p:nvSpPr>
          <p:spPr>
            <a:xfrm>
              <a:off x="1680848" y="2078384"/>
              <a:ext cx="677721" cy="445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 u="sng">
                  <a:solidFill>
                    <a:srgbClr val="000000"/>
                  </a:solidFill>
                  <a:hlinkClick r:id="rId5"/>
                </a:defRPr>
              </a:lvl1pPr>
            </a:lstStyle>
            <a:p>
              <a:pPr lvl="0">
                <a:defRPr sz="1800" u="none"/>
              </a:pPr>
              <a:r>
                <a:rPr sz="1000" u="sng">
                  <a:hlinkClick r:id="rId5"/>
                </a:rPr>
                <a:t>bmlindwpbr.blogspot.com</a:t>
              </a:r>
            </a:p>
          </p:txBody>
        </p:sp>
      </p:grpSp>
      <p:sp>
        <p:nvSpPr>
          <p:cNvPr id="249" name="Shape 249"/>
          <p:cNvSpPr>
            <a:spLocks noGrp="1"/>
          </p:cNvSpPr>
          <p:nvPr>
            <p:ph type="sldNum" sz="quarter" idx="2"/>
          </p:nvPr>
        </p:nvSpPr>
        <p:spPr>
          <a:xfrm>
            <a:off x="190500" y="9258300"/>
            <a:ext cx="368504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16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254" name="Group 254"/>
          <p:cNvGrpSpPr/>
          <p:nvPr/>
        </p:nvGrpSpPr>
        <p:grpSpPr>
          <a:xfrm>
            <a:off x="8525419" y="3070866"/>
            <a:ext cx="4366583" cy="2883131"/>
            <a:chOff x="0" y="0"/>
            <a:chExt cx="4366582" cy="2883129"/>
          </a:xfrm>
        </p:grpSpPr>
        <p:grpSp>
          <p:nvGrpSpPr>
            <p:cNvPr id="252" name="Group 252"/>
            <p:cNvGrpSpPr/>
            <p:nvPr/>
          </p:nvGrpSpPr>
          <p:grpSpPr>
            <a:xfrm>
              <a:off x="1965349" y="1547857"/>
              <a:ext cx="2401234" cy="1335273"/>
              <a:chOff x="0" y="0"/>
              <a:chExt cx="2401232" cy="1335271"/>
            </a:xfrm>
          </p:grpSpPr>
          <p:pic>
            <p:nvPicPr>
              <p:cNvPr id="250" name="pasted-image.ti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8870" y="0"/>
                <a:ext cx="2392363" cy="13352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1" name="Shape 251">
                <a:hlinkClick r:id="rId7"/>
              </p:cNvPr>
              <p:cNvSpPr/>
              <p:nvPr/>
            </p:nvSpPr>
            <p:spPr>
              <a:xfrm>
                <a:off x="0" y="1138640"/>
                <a:ext cx="1014807" cy="174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200" u="sng">
                    <a:solidFill>
                      <a:srgbClr val="000000"/>
                    </a:solidFill>
                    <a:hlinkClick r:id="rId7"/>
                  </a:defRPr>
                </a:lvl1pPr>
              </a:lstStyle>
              <a:p>
                <a:pPr lvl="0">
                  <a:defRPr sz="1800" u="none"/>
                </a:pPr>
                <a:r>
                  <a:rPr sz="1200" u="sng">
                    <a:hlinkClick r:id="rId7"/>
                  </a:rPr>
                  <a:t>ars-grin.gov/cor/ribes/</a:t>
                </a:r>
              </a:p>
            </p:txBody>
          </p:sp>
        </p:grpSp>
        <p:pic>
          <p:nvPicPr>
            <p:cNvPr id="253" name="pasted-image.ti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966207" cy="2877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7" name="Group 257"/>
          <p:cNvGrpSpPr/>
          <p:nvPr/>
        </p:nvGrpSpPr>
        <p:grpSpPr>
          <a:xfrm>
            <a:off x="5258842" y="3310197"/>
            <a:ext cx="3184137" cy="2442904"/>
            <a:chOff x="0" y="0"/>
            <a:chExt cx="3184135" cy="2442902"/>
          </a:xfrm>
        </p:grpSpPr>
        <p:pic>
          <p:nvPicPr>
            <p:cNvPr id="255" name="pasted-image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184136" cy="2404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" name="Shape 256"/>
            <p:cNvSpPr/>
            <p:nvPr/>
          </p:nvSpPr>
          <p:spPr>
            <a:xfrm>
              <a:off x="16077" y="2163502"/>
              <a:ext cx="1819962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 u="sng">
                  <a:solidFill>
                    <a:srgbClr val="000000"/>
                  </a:solidFill>
                  <a:hlinkClick r:id="rId10"/>
                </a:defRPr>
              </a:lvl1pPr>
            </a:lstStyle>
            <a:p>
              <a:pPr lvl="0">
                <a:defRPr sz="1800" u="none"/>
              </a:pPr>
              <a:r>
                <a:rPr sz="1200" u="sng">
                  <a:hlinkClick r:id="rId10"/>
                </a:rPr>
                <a:t>UW-extension @ Bayfield</a:t>
              </a:r>
            </a:p>
          </p:txBody>
        </p:sp>
      </p:grpSp>
      <p:grpSp>
        <p:nvGrpSpPr>
          <p:cNvPr id="260" name="Group 260"/>
          <p:cNvGrpSpPr/>
          <p:nvPr/>
        </p:nvGrpSpPr>
        <p:grpSpPr>
          <a:xfrm>
            <a:off x="6416444" y="6010485"/>
            <a:ext cx="5228569" cy="3446582"/>
            <a:chOff x="0" y="0"/>
            <a:chExt cx="5228568" cy="3446581"/>
          </a:xfrm>
        </p:grpSpPr>
        <p:pic>
          <p:nvPicPr>
            <p:cNvPr id="258" name="pasted-image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5211904" cy="3446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Shape 259"/>
            <p:cNvSpPr/>
            <p:nvPr/>
          </p:nvSpPr>
          <p:spPr>
            <a:xfrm>
              <a:off x="2711518" y="2825343"/>
              <a:ext cx="2517051" cy="386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200" u="sng">
                  <a:solidFill>
                    <a:srgbClr val="000000"/>
                  </a:solidFill>
                  <a:hlinkClick r:id="rId10"/>
                </a:defRPr>
              </a:lvl1pPr>
            </a:lstStyle>
            <a:p>
              <a:pPr lvl="0">
                <a:defRPr sz="1800" u="none"/>
              </a:pPr>
              <a:r>
                <a:rPr sz="1200" u="sng">
                  <a:hlinkClick r:id="rId10"/>
                </a:rPr>
                <a:t>UW-extension @ Bayfield</a:t>
              </a:r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495300" y="635000"/>
            <a:ext cx="5334000" cy="39878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Ron Revord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University of Illinois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M.S. Student in Plant Breeding and Genetics</a:t>
            </a:r>
          </a:p>
        </p:txBody>
      </p:sp>
      <p:sp>
        <p:nvSpPr>
          <p:cNvPr id="263" name="Shape 263"/>
          <p:cNvSpPr>
            <a:spLocks noGrp="1"/>
          </p:cNvSpPr>
          <p:nvPr>
            <p:ph type="body" idx="1"/>
          </p:nvPr>
        </p:nvSpPr>
        <p:spPr>
          <a:xfrm>
            <a:off x="505089" y="4762500"/>
            <a:ext cx="5781411" cy="4114800"/>
          </a:xfrm>
          <a:prstGeom prst="rect">
            <a:avLst/>
          </a:prstGeom>
        </p:spPr>
        <p:txBody>
          <a:bodyPr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Co-Founder, Vice-President of the </a:t>
            </a:r>
            <a:r>
              <a:rPr sz="3200" u="sng">
                <a:solidFill>
                  <a:srgbClr val="FFFFFF"/>
                </a:solidFill>
                <a:hlinkClick r:id="rId2"/>
              </a:rPr>
              <a:t>Savanna Institute</a:t>
            </a:r>
            <a:r>
              <a:rPr sz="3200">
                <a:solidFill>
                  <a:srgbClr val="FFFFFF"/>
                </a:solidFill>
              </a:rPr>
              <a:t>.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 u="sng">
                <a:solidFill>
                  <a:srgbClr val="FFFFFF"/>
                </a:solidFill>
                <a:hlinkClick r:id="rId3"/>
              </a:rPr>
              <a:t>Agroecology and Sustainable Agriculture Program</a:t>
            </a:r>
            <a:r>
              <a:rPr sz="3200">
                <a:solidFill>
                  <a:srgbClr val="FFFFFF"/>
                </a:solidFill>
              </a:rPr>
              <a:t> Scholar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</a:endParaRPr>
          </a:p>
        </p:txBody>
      </p:sp>
      <p:sp>
        <p:nvSpPr>
          <p:cNvPr id="264" name="Shape 264"/>
          <p:cNvSpPr>
            <a:spLocks noGrp="1"/>
          </p:cNvSpPr>
          <p:nvPr>
            <p:ph type="sldNum" sz="quarter" idx="2"/>
          </p:nvPr>
        </p:nvSpPr>
        <p:spPr>
          <a:xfrm>
            <a:off x="190500" y="9258300"/>
            <a:ext cx="368504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17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65" name="image.png"/>
          <p:cNvPicPr/>
          <p:nvPr/>
        </p:nvPicPr>
        <p:blipFill>
          <a:blip r:embed="rId4">
            <a:extLst/>
          </a:blip>
          <a:srcRect r="31290" b="37017"/>
          <a:stretch>
            <a:fillRect/>
          </a:stretch>
        </p:blipFill>
        <p:spPr>
          <a:xfrm>
            <a:off x="6954043" y="1781175"/>
            <a:ext cx="4837216" cy="591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2023269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Chestnut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(</a:t>
            </a:r>
            <a:r>
              <a:rPr sz="4000" i="1">
                <a:solidFill>
                  <a:srgbClr val="FFFFFF"/>
                </a:solidFill>
              </a:rPr>
              <a:t>Castanea </a:t>
            </a:r>
            <a:r>
              <a:rPr sz="4000">
                <a:solidFill>
                  <a:srgbClr val="FFFFFF"/>
                </a:solidFill>
              </a:rPr>
              <a:t>sp.)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8466" y="2785533"/>
            <a:ext cx="6798205" cy="6845367"/>
          </a:xfrm>
          <a:prstGeom prst="rect">
            <a:avLst/>
          </a:prstGeom>
        </p:spPr>
        <p:txBody>
          <a:bodyPr/>
          <a:lstStyle/>
          <a:p>
            <a:pPr marL="340627" lvl="0" indent="-340627" algn="l" defTabSz="531622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912">
                <a:solidFill>
                  <a:srgbClr val="FFFFFF"/>
                </a:solidFill>
              </a:rPr>
              <a:t>Much of the work on this crop can be found at the following links:</a:t>
            </a:r>
          </a:p>
          <a:p>
            <a:pPr lvl="0" algn="l" defTabSz="531622">
              <a:defRPr sz="1800">
                <a:solidFill>
                  <a:srgbClr val="000000"/>
                </a:solidFill>
              </a:defRPr>
            </a:pPr>
            <a:endParaRPr sz="2912">
              <a:solidFill>
                <a:srgbClr val="FFFFFF"/>
              </a:solidFill>
            </a:endParaRPr>
          </a:p>
          <a:p>
            <a:pPr lvl="0" defTabSz="531622">
              <a:defRPr sz="1800">
                <a:solidFill>
                  <a:srgbClr val="000000"/>
                </a:solidFill>
              </a:defRPr>
            </a:pPr>
            <a:r>
              <a:rPr sz="2912">
                <a:solidFill>
                  <a:srgbClr val="FFFFFF"/>
                </a:solidFill>
              </a:rPr>
              <a:t> </a:t>
            </a:r>
            <a:r>
              <a:rPr sz="2912" u="sng">
                <a:solidFill>
                  <a:srgbClr val="FFFFFF"/>
                </a:solidFill>
                <a:hlinkClick r:id="rId2"/>
              </a:rPr>
              <a:t>Michigan State University</a:t>
            </a:r>
            <a:r>
              <a:rPr sz="2912">
                <a:solidFill>
                  <a:srgbClr val="FFFFFF"/>
                </a:solidFill>
              </a:rPr>
              <a:t>, </a:t>
            </a:r>
          </a:p>
          <a:p>
            <a:pPr lvl="0" defTabSz="531622">
              <a:defRPr sz="1800">
                <a:solidFill>
                  <a:srgbClr val="000000"/>
                </a:solidFill>
              </a:defRPr>
            </a:pPr>
            <a:r>
              <a:rPr sz="2912" u="sng">
                <a:solidFill>
                  <a:srgbClr val="FFFFFF"/>
                </a:solidFill>
                <a:hlinkClick r:id="rId3"/>
              </a:rPr>
              <a:t>University of Missouri</a:t>
            </a:r>
            <a:r>
              <a:rPr sz="2912">
                <a:solidFill>
                  <a:srgbClr val="FFFFFF"/>
                </a:solidFill>
              </a:rPr>
              <a:t>,</a:t>
            </a:r>
          </a:p>
          <a:p>
            <a:pPr lvl="0" defTabSz="531622">
              <a:defRPr sz="1800">
                <a:solidFill>
                  <a:srgbClr val="000000"/>
                </a:solidFill>
              </a:defRPr>
            </a:pPr>
            <a:r>
              <a:rPr sz="2912" u="sng">
                <a:solidFill>
                  <a:srgbClr val="FFFFFF"/>
                </a:solidFill>
                <a:hlinkClick r:id="rId4"/>
              </a:rPr>
              <a:t>Penn State University</a:t>
            </a:r>
            <a:r>
              <a:rPr sz="2912">
                <a:solidFill>
                  <a:srgbClr val="FFFFFF"/>
                </a:solidFill>
              </a:rPr>
              <a:t>,</a:t>
            </a:r>
          </a:p>
          <a:p>
            <a:pPr lvl="0" defTabSz="531622">
              <a:defRPr sz="1800">
                <a:solidFill>
                  <a:srgbClr val="000000"/>
                </a:solidFill>
              </a:defRPr>
            </a:pPr>
            <a:r>
              <a:rPr sz="2912">
                <a:solidFill>
                  <a:srgbClr val="FFFFFF"/>
                </a:solidFill>
              </a:rPr>
              <a:t>North Carolina State University</a:t>
            </a:r>
          </a:p>
          <a:p>
            <a:pPr lvl="0" defTabSz="531622">
              <a:defRPr sz="1800">
                <a:solidFill>
                  <a:srgbClr val="000000"/>
                </a:solidFill>
              </a:defRPr>
            </a:pPr>
            <a:r>
              <a:rPr sz="2912">
                <a:solidFill>
                  <a:srgbClr val="FFFFFF"/>
                </a:solidFill>
              </a:rPr>
              <a:t>and </a:t>
            </a:r>
            <a:r>
              <a:rPr sz="2912" u="sng">
                <a:solidFill>
                  <a:srgbClr val="FFFFFF"/>
                </a:solidFill>
                <a:hlinkClick r:id="rId5"/>
              </a:rPr>
              <a:t>The American Chestnut Foundation</a:t>
            </a:r>
            <a:r>
              <a:rPr sz="2912">
                <a:solidFill>
                  <a:srgbClr val="FFFFFF"/>
                </a:solidFill>
              </a:rPr>
              <a:t>.</a:t>
            </a:r>
          </a:p>
          <a:p>
            <a:pPr lvl="0" defTabSz="531622">
              <a:defRPr sz="1800">
                <a:solidFill>
                  <a:srgbClr val="000000"/>
                </a:solidFill>
              </a:defRPr>
            </a:pPr>
            <a:endParaRPr sz="2912">
              <a:solidFill>
                <a:srgbClr val="FFFFFF"/>
              </a:solidFill>
            </a:endParaRPr>
          </a:p>
          <a:p>
            <a:pPr marL="340627" lvl="0" indent="-340627" algn="l" defTabSz="531622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912">
                <a:solidFill>
                  <a:srgbClr val="FFFFFF"/>
                </a:solidFill>
              </a:rPr>
              <a:t>Presently, viable cultivars and extension reports on BMPs are available but limited. Germplasm development work for disease resistances (blight and root rot) is still an ongoing focus.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6877883" y="3060038"/>
            <a:ext cx="5880551" cy="6536929"/>
            <a:chOff x="0" y="0"/>
            <a:chExt cx="5880550" cy="6536928"/>
          </a:xfrm>
        </p:grpSpPr>
        <p:pic>
          <p:nvPicPr>
            <p:cNvPr id="50" name="qing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880551" cy="6499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" name="Shape 51"/>
            <p:cNvSpPr/>
            <p:nvPr/>
          </p:nvSpPr>
          <p:spPr>
            <a:xfrm>
              <a:off x="3804746" y="6206728"/>
              <a:ext cx="2072832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 u="sng">
                  <a:hlinkClick r:id="rId7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500" u="sng">
                  <a:solidFill>
                    <a:srgbClr val="FFFFFF"/>
                  </a:solidFill>
                  <a:hlinkClick r:id="rId7"/>
                </a:rPr>
                <a:t>extension.missouri.edu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886508" y="7427341"/>
            <a:ext cx="1911354" cy="2173860"/>
            <a:chOff x="0" y="0"/>
            <a:chExt cx="1911352" cy="2173858"/>
          </a:xfrm>
        </p:grpSpPr>
        <p:pic>
          <p:nvPicPr>
            <p:cNvPr id="53" name="af1007photo02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879718" cy="2140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" name="Shape 54"/>
            <p:cNvSpPr/>
            <p:nvPr/>
          </p:nvSpPr>
          <p:spPr>
            <a:xfrm>
              <a:off x="206918" y="1902343"/>
              <a:ext cx="1704435" cy="271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 u="sng">
                  <a:hlinkClick r:id="rId9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500" u="sng">
                  <a:solidFill>
                    <a:srgbClr val="FFFFFF"/>
                  </a:solidFill>
                  <a:hlinkClick r:id="rId9"/>
                </a:rPr>
                <a:t>extension.missouri.edu</a:t>
              </a:r>
            </a:p>
          </p:txBody>
        </p:sp>
      </p:grp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xfrm>
            <a:off x="190499" y="92583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2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57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437796" y="330157"/>
            <a:ext cx="3318068" cy="263295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>
            <a:hlinkClick r:id="rId11"/>
          </p:cNvPr>
          <p:cNvSpPr/>
          <p:nvPr/>
        </p:nvSpPr>
        <p:spPr>
          <a:xfrm>
            <a:off x="11211847" y="2726266"/>
            <a:ext cx="152003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 u="sng">
                <a:solidFill>
                  <a:srgbClr val="000000"/>
                </a:solidFill>
                <a:hlinkClick r:id="rId11"/>
              </a:defRPr>
            </a:lvl1pPr>
          </a:lstStyle>
          <a:p>
            <a:pPr lvl="0">
              <a:defRPr sz="1800" u="none"/>
            </a:pPr>
            <a:r>
              <a:rPr sz="1200" u="sng">
                <a:hlinkClick r:id="rId11"/>
              </a:rPr>
              <a:t>agebb.missouri.edu/</a:t>
            </a:r>
          </a:p>
        </p:txBody>
      </p:sp>
      <p:pic>
        <p:nvPicPr>
          <p:cNvPr id="59" name="pasted-image.tif"/>
          <p:cNvPicPr/>
          <p:nvPr/>
        </p:nvPicPr>
        <p:blipFill>
          <a:blip r:embed="rId12">
            <a:extLst/>
          </a:blip>
          <a:srcRect l="25952" r="25952"/>
          <a:stretch>
            <a:fillRect/>
          </a:stretch>
        </p:blipFill>
        <p:spPr>
          <a:xfrm>
            <a:off x="6868593" y="327951"/>
            <a:ext cx="2497128" cy="263723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>
            <a:hlinkClick r:id="rId13"/>
          </p:cNvPr>
          <p:cNvSpPr/>
          <p:nvPr/>
        </p:nvSpPr>
        <p:spPr>
          <a:xfrm>
            <a:off x="7849822" y="2738966"/>
            <a:ext cx="151676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 u="sng">
                <a:solidFill>
                  <a:srgbClr val="000000"/>
                </a:solidFill>
                <a:hlinkClick r:id="rId13"/>
              </a:defRPr>
            </a:lvl1pPr>
          </a:lstStyle>
          <a:p>
            <a:pPr lvl="0">
              <a:defRPr sz="1800" u="none"/>
            </a:pPr>
            <a:r>
              <a:rPr sz="1000" u="sng">
                <a:hlinkClick r:id="rId13"/>
              </a:rPr>
              <a:t>nhm.ac.uk/nature-online/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Hazelnut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(</a:t>
            </a:r>
            <a:r>
              <a:rPr sz="3900" i="1">
                <a:solidFill>
                  <a:srgbClr val="FFFFFF"/>
                </a:solidFill>
              </a:rPr>
              <a:t>Corylus </a:t>
            </a:r>
            <a:r>
              <a:rPr sz="3900">
                <a:solidFill>
                  <a:srgbClr val="FFFFFF"/>
                </a:solidFill>
              </a:rPr>
              <a:t>sp.)</a:t>
            </a:r>
          </a:p>
        </p:txBody>
      </p:sp>
      <p:sp>
        <p:nvSpPr>
          <p:cNvPr id="63" name="Shape 63"/>
          <p:cNvSpPr/>
          <p:nvPr/>
        </p:nvSpPr>
        <p:spPr>
          <a:xfrm>
            <a:off x="21166" y="2785533"/>
            <a:ext cx="7439356" cy="649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74315" lvl="0" indent="-374315" algn="l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Focal entities: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/>
            </a:r>
            <a:br>
              <a:rPr sz="3200">
                <a:solidFill>
                  <a:srgbClr val="FFFFFF"/>
                </a:solidFill>
              </a:rPr>
            </a:br>
            <a:r>
              <a:rPr sz="3200">
                <a:solidFill>
                  <a:srgbClr val="FFFFFF"/>
                </a:solidFill>
              </a:rPr>
              <a:t> </a:t>
            </a:r>
            <a:r>
              <a:rPr sz="3200" u="sng">
                <a:solidFill>
                  <a:srgbClr val="FFFFFF"/>
                </a:solidFill>
                <a:hlinkClick r:id="rId2"/>
              </a:rPr>
              <a:t>Oregon State University</a:t>
            </a:r>
            <a:r>
              <a:rPr sz="3200">
                <a:solidFill>
                  <a:srgbClr val="FFFFFF"/>
                </a:solidFill>
              </a:rPr>
              <a:t> (</a:t>
            </a:r>
            <a:r>
              <a:rPr sz="3200" u="sng">
                <a:solidFill>
                  <a:srgbClr val="FFFFFF"/>
                </a:solidFill>
                <a:hlinkClick r:id="rId3"/>
              </a:rPr>
              <a:t>GRIN</a:t>
            </a:r>
            <a:r>
              <a:rPr sz="3200">
                <a:solidFill>
                  <a:srgbClr val="FFFFFF"/>
                </a:solidFill>
              </a:rPr>
              <a:t>),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u="sng">
                <a:solidFill>
                  <a:srgbClr val="FFFFFF"/>
                </a:solidFill>
                <a:hlinkClick r:id="rId4"/>
              </a:rPr>
              <a:t>Rutgers University</a:t>
            </a:r>
            <a:r>
              <a:rPr sz="3200">
                <a:solidFill>
                  <a:srgbClr val="FFFFFF"/>
                </a:solidFill>
              </a:rPr>
              <a:t>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u="sng">
                <a:solidFill>
                  <a:srgbClr val="FFFFFF"/>
                </a:solidFill>
                <a:hlinkClick r:id="rId5"/>
              </a:rPr>
              <a:t>UW-Extension (UMHDI)</a:t>
            </a:r>
            <a:r>
              <a:rPr sz="3200">
                <a:solidFill>
                  <a:srgbClr val="FFFFFF"/>
                </a:solidFill>
              </a:rPr>
              <a:t>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and </a:t>
            </a:r>
            <a:r>
              <a:rPr sz="3200" u="sng">
                <a:solidFill>
                  <a:srgbClr val="FFFFFF"/>
                </a:solidFill>
                <a:hlinkClick r:id="rId6"/>
              </a:rPr>
              <a:t>The Arbor Day Foundation</a:t>
            </a:r>
            <a:endParaRPr sz="32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</a:endParaRPr>
          </a:p>
          <a:p>
            <a:pPr marL="374315" lvl="0" indent="-374315" algn="l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Presently, viable cultivars and extension reports on BMPs are available but limited. Germplasm development work for disease resistances (blight and root rot) is still an ongoing focus.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7363718" y="4076013"/>
            <a:ext cx="5508896" cy="5461886"/>
            <a:chOff x="0" y="0"/>
            <a:chExt cx="5508895" cy="5461884"/>
          </a:xfrm>
        </p:grpSpPr>
        <p:pic>
          <p:nvPicPr>
            <p:cNvPr id="64" name="pasted-image.png"/>
            <p:cNvPicPr/>
            <p:nvPr/>
          </p:nvPicPr>
          <p:blipFill>
            <a:blip r:embed="rId7">
              <a:extLst/>
            </a:blip>
            <a:srcRect l="70414" t="7676" r="4965" b="7676"/>
            <a:stretch>
              <a:fillRect/>
            </a:stretch>
          </p:blipFill>
          <p:spPr>
            <a:xfrm rot="16200000">
              <a:off x="2144447" y="-1011036"/>
              <a:ext cx="1220125" cy="32421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7" name="Group 67"/>
            <p:cNvGrpSpPr/>
            <p:nvPr/>
          </p:nvGrpSpPr>
          <p:grpSpPr>
            <a:xfrm>
              <a:off x="0" y="1439833"/>
              <a:ext cx="5508896" cy="4022053"/>
              <a:chOff x="0" y="0"/>
              <a:chExt cx="5508895" cy="4022051"/>
            </a:xfrm>
          </p:grpSpPr>
          <p:pic>
            <p:nvPicPr>
              <p:cNvPr id="65" name="pasted-image.pn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5454815" cy="39878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6" name="Shape 66"/>
              <p:cNvSpPr/>
              <p:nvPr/>
            </p:nvSpPr>
            <p:spPr>
              <a:xfrm>
                <a:off x="3291284" y="3691851"/>
                <a:ext cx="2217612" cy="330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500" u="sng">
                    <a:hlinkClick r:id="rId9"/>
                  </a:defRPr>
                </a:lvl1pPr>
              </a:lstStyle>
              <a:p>
                <a:pPr lvl="0">
                  <a:defRPr sz="1800" u="none">
                    <a:solidFill>
                      <a:srgbClr val="000000"/>
                    </a:solidFill>
                  </a:defRPr>
                </a:pPr>
                <a:r>
                  <a:rPr sz="1500" u="sng">
                    <a:solidFill>
                      <a:srgbClr val="FFFFFF"/>
                    </a:solidFill>
                    <a:hlinkClick r:id="rId9"/>
                  </a:rPr>
                  <a:t>ir.library.oregonstate.edu</a:t>
                </a:r>
              </a:p>
            </p:txBody>
          </p:sp>
        </p:grpSp>
      </p:grpSp>
      <p:grpSp>
        <p:nvGrpSpPr>
          <p:cNvPr id="72" name="Group 72"/>
          <p:cNvGrpSpPr/>
          <p:nvPr/>
        </p:nvGrpSpPr>
        <p:grpSpPr>
          <a:xfrm>
            <a:off x="7367314" y="213488"/>
            <a:ext cx="5501705" cy="3675495"/>
            <a:chOff x="0" y="0"/>
            <a:chExt cx="5501703" cy="3675493"/>
          </a:xfrm>
        </p:grpSpPr>
        <p:pic>
          <p:nvPicPr>
            <p:cNvPr id="69" name="pasted-image.ti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456104" cy="36429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pasted-image.tif"/>
            <p:cNvPicPr/>
            <p:nvPr/>
          </p:nvPicPr>
          <p:blipFill>
            <a:blip r:embed="rId11">
              <a:extLst/>
            </a:blip>
            <a:srcRect l="14088" t="13681" r="4403" b="16440"/>
            <a:stretch>
              <a:fillRect/>
            </a:stretch>
          </p:blipFill>
          <p:spPr>
            <a:xfrm>
              <a:off x="2864536" y="10500"/>
              <a:ext cx="2560203" cy="164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" name="Shape 71"/>
            <p:cNvSpPr/>
            <p:nvPr/>
          </p:nvSpPr>
          <p:spPr>
            <a:xfrm>
              <a:off x="3434762" y="3330340"/>
              <a:ext cx="2066942" cy="345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 u="sng">
                  <a:hlinkClick r:id="rId12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500" u="sng">
                  <a:solidFill>
                    <a:srgbClr val="FFFFFF"/>
                  </a:solidFill>
                  <a:hlinkClick r:id="rId12"/>
                </a:rPr>
                <a:t>midwesthazelnuts.org</a:t>
              </a:r>
            </a:p>
          </p:txBody>
        </p:sp>
      </p:grp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190499" y="92583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3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547290" y="499533"/>
            <a:ext cx="5334001" cy="1718933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Currant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(</a:t>
            </a:r>
            <a:r>
              <a:rPr sz="4000" i="1">
                <a:solidFill>
                  <a:srgbClr val="FFFFFF"/>
                </a:solidFill>
              </a:rPr>
              <a:t>Ribes </a:t>
            </a:r>
            <a:r>
              <a:rPr sz="4000">
                <a:solidFill>
                  <a:srgbClr val="FFFFFF"/>
                </a:solidFill>
              </a:rPr>
              <a:t>sp.)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156633" y="2552699"/>
            <a:ext cx="6115316" cy="6493935"/>
          </a:xfrm>
          <a:prstGeom prst="rect">
            <a:avLst/>
          </a:prstGeom>
        </p:spPr>
        <p:txBody>
          <a:bodyPr/>
          <a:lstStyle/>
          <a:p>
            <a:pPr marL="374315" lvl="0" indent="-374315" algn="l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Focal entities: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/>
            </a:r>
            <a:br>
              <a:rPr sz="3200">
                <a:solidFill>
                  <a:srgbClr val="FFFFFF"/>
                </a:solidFill>
              </a:rPr>
            </a:br>
            <a:r>
              <a:rPr sz="3200">
                <a:solidFill>
                  <a:srgbClr val="FFFFFF"/>
                </a:solidFill>
              </a:rPr>
              <a:t> Oregon State University (</a:t>
            </a:r>
            <a:r>
              <a:rPr sz="3200" u="sng">
                <a:solidFill>
                  <a:srgbClr val="FFFFFF"/>
                </a:solidFill>
                <a:hlinkClick r:id="rId2"/>
              </a:rPr>
              <a:t>GRIN</a:t>
            </a:r>
            <a:r>
              <a:rPr sz="3200">
                <a:solidFill>
                  <a:srgbClr val="FFFFFF"/>
                </a:solidFill>
              </a:rPr>
              <a:t>),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u="sng">
                <a:solidFill>
                  <a:srgbClr val="FFFFFF"/>
                </a:solidFill>
                <a:hlinkClick r:id="rId3"/>
              </a:rPr>
              <a:t>Guelph University</a:t>
            </a:r>
            <a:r>
              <a:rPr sz="3200">
                <a:solidFill>
                  <a:srgbClr val="FFFFFF"/>
                </a:solidFill>
              </a:rPr>
              <a:t>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u="sng">
                <a:solidFill>
                  <a:srgbClr val="FFFFFF"/>
                </a:solidFill>
                <a:hlinkClick r:id="rId4"/>
              </a:rPr>
              <a:t>Cornell University</a:t>
            </a:r>
            <a:r>
              <a:rPr sz="3200">
                <a:solidFill>
                  <a:srgbClr val="FFFFFF"/>
                </a:solidFill>
              </a:rPr>
              <a:t>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</a:endParaRPr>
          </a:p>
          <a:p>
            <a:pPr marL="374315" lvl="0" indent="-374315" algn="l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Plant material and management practices are abundantly available. The plant’s utility in polyculture settings is less known but may intercrop well shaded areas</a:t>
            </a:r>
          </a:p>
        </p:txBody>
      </p:sp>
      <p:pic>
        <p:nvPicPr>
          <p:cNvPr id="77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10505" y="3284112"/>
            <a:ext cx="1113096" cy="13394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" name="Group 80"/>
          <p:cNvGrpSpPr/>
          <p:nvPr/>
        </p:nvGrpSpPr>
        <p:grpSpPr>
          <a:xfrm>
            <a:off x="6409332" y="5254625"/>
            <a:ext cx="6382923" cy="4283076"/>
            <a:chOff x="0" y="0"/>
            <a:chExt cx="6382921" cy="4283075"/>
          </a:xfrm>
        </p:grpSpPr>
        <p:pic>
          <p:nvPicPr>
            <p:cNvPr id="78" name="pasted-image.ti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350000" cy="424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" name="Shape 79"/>
            <p:cNvSpPr/>
            <p:nvPr/>
          </p:nvSpPr>
          <p:spPr>
            <a:xfrm>
              <a:off x="5135718" y="3952875"/>
              <a:ext cx="1247204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 u="sng">
                  <a:hlinkClick r:id="rId7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500" u="sng">
                  <a:solidFill>
                    <a:srgbClr val="FFFFFF"/>
                  </a:solidFill>
                  <a:hlinkClick r:id="rId7"/>
                </a:rPr>
                <a:t>currantc.com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6457862" y="257682"/>
            <a:ext cx="6307395" cy="4758819"/>
            <a:chOff x="0" y="0"/>
            <a:chExt cx="6307394" cy="4758817"/>
          </a:xfrm>
        </p:grpSpPr>
        <p:pic>
          <p:nvPicPr>
            <p:cNvPr id="81" name="pasted-image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6285864" cy="4714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" name="Shape 82"/>
            <p:cNvSpPr/>
            <p:nvPr/>
          </p:nvSpPr>
          <p:spPr>
            <a:xfrm>
              <a:off x="4026347" y="4428617"/>
              <a:ext cx="2281048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 u="sng">
                  <a:hlinkClick r:id="rId9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500" u="sng">
                  <a:solidFill>
                    <a:srgbClr val="FFFFFF"/>
                  </a:solidFill>
                  <a:hlinkClick r:id="rId9"/>
                </a:rPr>
                <a:t>growingfruitandveg.co.uk</a:t>
              </a:r>
            </a:p>
          </p:txBody>
        </p:sp>
      </p:grp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190499" y="92583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4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190500" y="237066"/>
            <a:ext cx="6567488" cy="2941242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Other potential supporting crops</a:t>
            </a:r>
          </a:p>
        </p:txBody>
      </p:sp>
      <p:sp>
        <p:nvSpPr>
          <p:cNvPr id="87" name="Shape 87"/>
          <p:cNvSpPr/>
          <p:nvPr/>
        </p:nvSpPr>
        <p:spPr>
          <a:xfrm>
            <a:off x="9692487" y="7719483"/>
            <a:ext cx="22558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Elderberry</a:t>
            </a:r>
          </a:p>
        </p:txBody>
      </p:sp>
      <p:sp>
        <p:nvSpPr>
          <p:cNvPr id="88" name="Shape 88"/>
          <p:cNvSpPr/>
          <p:nvPr/>
        </p:nvSpPr>
        <p:spPr>
          <a:xfrm>
            <a:off x="9565157" y="8346016"/>
            <a:ext cx="25104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Chokeberry</a:t>
            </a:r>
          </a:p>
        </p:txBody>
      </p:sp>
      <p:sp>
        <p:nvSpPr>
          <p:cNvPr id="89" name="Shape 89"/>
          <p:cNvSpPr/>
          <p:nvPr/>
        </p:nvSpPr>
        <p:spPr>
          <a:xfrm>
            <a:off x="9027490" y="4298950"/>
            <a:ext cx="35858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Cornelian Cherry</a:t>
            </a:r>
          </a:p>
        </p:txBody>
      </p:sp>
      <p:sp>
        <p:nvSpPr>
          <p:cNvPr id="90" name="Shape 90"/>
          <p:cNvSpPr/>
          <p:nvPr/>
        </p:nvSpPr>
        <p:spPr>
          <a:xfrm>
            <a:off x="9463658" y="4967816"/>
            <a:ext cx="27134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Serviceberry</a:t>
            </a:r>
          </a:p>
        </p:txBody>
      </p:sp>
      <p:sp>
        <p:nvSpPr>
          <p:cNvPr id="91" name="Shape 91"/>
          <p:cNvSpPr/>
          <p:nvPr/>
        </p:nvSpPr>
        <p:spPr>
          <a:xfrm>
            <a:off x="8688704" y="5636683"/>
            <a:ext cx="42633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American Cranberry</a:t>
            </a:r>
          </a:p>
        </p:txBody>
      </p:sp>
      <p:grpSp>
        <p:nvGrpSpPr>
          <p:cNvPr id="98" name="Group 98"/>
          <p:cNvGrpSpPr/>
          <p:nvPr/>
        </p:nvGrpSpPr>
        <p:grpSpPr>
          <a:xfrm>
            <a:off x="67402" y="2960107"/>
            <a:ext cx="8332854" cy="5594916"/>
            <a:chOff x="0" y="0"/>
            <a:chExt cx="8332853" cy="5594915"/>
          </a:xfrm>
        </p:grpSpPr>
        <p:grpSp>
          <p:nvGrpSpPr>
            <p:cNvPr id="94" name="Group 94"/>
            <p:cNvGrpSpPr/>
            <p:nvPr/>
          </p:nvGrpSpPr>
          <p:grpSpPr>
            <a:xfrm>
              <a:off x="0" y="0"/>
              <a:ext cx="8332854" cy="5594916"/>
              <a:chOff x="0" y="0"/>
              <a:chExt cx="8332853" cy="5594915"/>
            </a:xfrm>
          </p:grpSpPr>
          <p:pic>
            <p:nvPicPr>
              <p:cNvPr id="92" name="pasted-image.tif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8332854" cy="55949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3" name="Shape 93"/>
              <p:cNvSpPr/>
              <p:nvPr/>
            </p:nvSpPr>
            <p:spPr>
              <a:xfrm>
                <a:off x="6597715" y="5159657"/>
                <a:ext cx="1621156" cy="330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500" u="sng">
                    <a:hlinkClick r:id="rId3"/>
                  </a:defRPr>
                </a:lvl1pPr>
              </a:lstStyle>
              <a:p>
                <a:pPr lvl="0">
                  <a:defRPr sz="1800" u="none">
                    <a:solidFill>
                      <a:srgbClr val="000000"/>
                    </a:solidFill>
                  </a:defRPr>
                </a:pPr>
                <a:r>
                  <a:rPr sz="1500" u="sng">
                    <a:solidFill>
                      <a:srgbClr val="FFFFFF"/>
                    </a:solidFill>
                    <a:hlinkClick r:id="rId3"/>
                  </a:rPr>
                  <a:t>wppresearch.org/</a:t>
                </a:r>
              </a:p>
            </p:txBody>
          </p:sp>
        </p:grpSp>
        <p:sp>
          <p:nvSpPr>
            <p:cNvPr id="95" name="Shape 95"/>
            <p:cNvSpPr/>
            <p:nvPr/>
          </p:nvSpPr>
          <p:spPr>
            <a:xfrm>
              <a:off x="7319036" y="1305274"/>
              <a:ext cx="919362" cy="336484"/>
            </a:xfrm>
            <a:prstGeom prst="rect">
              <a:avLst/>
            </a:prstGeom>
            <a:noFill/>
            <a:ln w="25400" cap="flat">
              <a:solidFill>
                <a:srgbClr val="D45954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6478236" y="756329"/>
              <a:ext cx="1746979" cy="336485"/>
            </a:xfrm>
            <a:prstGeom prst="rect">
              <a:avLst/>
            </a:prstGeom>
            <a:noFill/>
            <a:ln w="25400" cap="flat">
              <a:solidFill>
                <a:srgbClr val="BC802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6573730" y="276772"/>
              <a:ext cx="1669125" cy="281253"/>
            </a:xfrm>
            <a:prstGeom prst="rect">
              <a:avLst/>
            </a:prstGeom>
            <a:noFill/>
            <a:ln w="25400" cap="flat">
              <a:solidFill>
                <a:srgbClr val="00A6A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8440299" y="107950"/>
            <a:ext cx="4494982" cy="3306234"/>
            <a:chOff x="0" y="0"/>
            <a:chExt cx="4494980" cy="3306233"/>
          </a:xfrm>
        </p:grpSpPr>
        <p:sp>
          <p:nvSpPr>
            <p:cNvPr id="99" name="Shape 99"/>
            <p:cNvSpPr/>
            <p:nvPr/>
          </p:nvSpPr>
          <p:spPr>
            <a:xfrm>
              <a:off x="11220" y="0"/>
              <a:ext cx="448376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FFF"/>
                  </a:solidFill>
                </a:rPr>
                <a:t>American Persimmon</a:t>
              </a:r>
            </a:p>
          </p:txBody>
        </p:sp>
        <p:sp>
          <p:nvSpPr>
            <p:cNvPr id="100" name="Shape 100"/>
            <p:cNvSpPr/>
            <p:nvPr/>
          </p:nvSpPr>
          <p:spPr>
            <a:xfrm>
              <a:off x="362806" y="601133"/>
              <a:ext cx="3780588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FFF"/>
                  </a:solidFill>
                </a:rPr>
                <a:t>Shagbark Hickory</a:t>
              </a:r>
            </a:p>
          </p:txBody>
        </p:sp>
        <p:sp>
          <p:nvSpPr>
            <p:cNvPr id="101" name="Shape 101"/>
            <p:cNvSpPr/>
            <p:nvPr/>
          </p:nvSpPr>
          <p:spPr>
            <a:xfrm>
              <a:off x="1332299" y="1227666"/>
              <a:ext cx="184160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FFF"/>
                  </a:solidFill>
                </a:rPr>
                <a:t>Pawpaw</a:t>
              </a:r>
            </a:p>
          </p:txBody>
        </p:sp>
        <p:sp>
          <p:nvSpPr>
            <p:cNvPr id="102" name="Shape 102"/>
            <p:cNvSpPr/>
            <p:nvPr/>
          </p:nvSpPr>
          <p:spPr>
            <a:xfrm>
              <a:off x="646270" y="1943100"/>
              <a:ext cx="321366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FFF"/>
                  </a:solidFill>
                </a:rPr>
                <a:t>American Plum</a:t>
              </a:r>
            </a:p>
          </p:txBody>
        </p:sp>
        <p:sp>
          <p:nvSpPr>
            <p:cNvPr id="103" name="Shape 103"/>
            <p:cNvSpPr/>
            <p:nvPr/>
          </p:nvSpPr>
          <p:spPr>
            <a:xfrm>
              <a:off x="1547869" y="2658533"/>
              <a:ext cx="141046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FFF"/>
                  </a:solidFill>
                </a:rPr>
                <a:t>Pecan</a:t>
              </a:r>
            </a:p>
          </p:txBody>
        </p:sp>
        <p:sp>
          <p:nvSpPr>
            <p:cNvPr id="104" name="Shape 104"/>
            <p:cNvSpPr/>
            <p:nvPr/>
          </p:nvSpPr>
          <p:spPr>
            <a:xfrm>
              <a:off x="0" y="48947"/>
              <a:ext cx="4492194" cy="3244587"/>
            </a:xfrm>
            <a:prstGeom prst="rect">
              <a:avLst/>
            </a:prstGeom>
            <a:noFill/>
            <a:ln w="25400" cap="flat">
              <a:solidFill>
                <a:srgbClr val="00A6A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</p:grpSp>
      <p:sp>
        <p:nvSpPr>
          <p:cNvPr id="106" name="Shape 106"/>
          <p:cNvSpPr/>
          <p:nvPr/>
        </p:nvSpPr>
        <p:spPr>
          <a:xfrm>
            <a:off x="10153573" y="6305550"/>
            <a:ext cx="13336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Apple</a:t>
            </a:r>
          </a:p>
        </p:txBody>
      </p:sp>
      <p:sp>
        <p:nvSpPr>
          <p:cNvPr id="107" name="Shape 107"/>
          <p:cNvSpPr/>
          <p:nvPr/>
        </p:nvSpPr>
        <p:spPr>
          <a:xfrm>
            <a:off x="8688327" y="4405874"/>
            <a:ext cx="4237991" cy="2703382"/>
          </a:xfrm>
          <a:prstGeom prst="rect">
            <a:avLst/>
          </a:prstGeom>
          <a:ln w="25400">
            <a:solidFill>
              <a:srgbClr val="BC8027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9528505" y="7662333"/>
            <a:ext cx="2557635" cy="1352947"/>
          </a:xfrm>
          <a:prstGeom prst="rect">
            <a:avLst/>
          </a:prstGeom>
          <a:ln w="25400">
            <a:solidFill>
              <a:srgbClr val="D45954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190499" y="92583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952500" y="1270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Chestnuts in the U.S.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Cultivar Challenges and Work</a:t>
            </a:r>
          </a:p>
        </p:txBody>
      </p:sp>
      <p:grpSp>
        <p:nvGrpSpPr>
          <p:cNvPr id="115" name="Group 115"/>
          <p:cNvGrpSpPr/>
          <p:nvPr/>
        </p:nvGrpSpPr>
        <p:grpSpPr>
          <a:xfrm>
            <a:off x="6041002" y="2583707"/>
            <a:ext cx="4017409" cy="5280453"/>
            <a:chOff x="0" y="0"/>
            <a:chExt cx="4017408" cy="5280452"/>
          </a:xfrm>
        </p:grpSpPr>
        <p:pic>
          <p:nvPicPr>
            <p:cNvPr id="112" name="pasted-image.tif"/>
            <p:cNvPicPr/>
            <p:nvPr/>
          </p:nvPicPr>
          <p:blipFill>
            <a:blip r:embed="rId2">
              <a:extLst/>
            </a:blip>
            <a:srcRect b="12293"/>
            <a:stretch>
              <a:fillRect/>
            </a:stretch>
          </p:blipFill>
          <p:spPr>
            <a:xfrm>
              <a:off x="48480" y="0"/>
              <a:ext cx="3966097" cy="5211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" name="Shape 113"/>
            <p:cNvSpPr/>
            <p:nvPr/>
          </p:nvSpPr>
          <p:spPr>
            <a:xfrm>
              <a:off x="0" y="4752591"/>
              <a:ext cx="2495252" cy="527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 u="sng">
                  <a:hlinkClick r:id="rId3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500" u="sng">
                  <a:solidFill>
                    <a:srgbClr val="FFFFFF"/>
                  </a:solidFill>
                  <a:hlinkClick r:id="rId3"/>
                </a:rPr>
                <a:t>missouribotanicgarden.org</a:t>
              </a:r>
            </a:p>
          </p:txBody>
        </p:sp>
        <p:pic>
          <p:nvPicPr>
            <p:cNvPr id="114" name="pasted-image.tif"/>
            <p:cNvPicPr/>
            <p:nvPr/>
          </p:nvPicPr>
          <p:blipFill>
            <a:blip r:embed="rId4">
              <a:extLst/>
            </a:blip>
            <a:srcRect l="24871" t="9455" r="39849" b="41730"/>
            <a:stretch>
              <a:fillRect/>
            </a:stretch>
          </p:blipFill>
          <p:spPr>
            <a:xfrm>
              <a:off x="2590336" y="9314"/>
              <a:ext cx="1427073" cy="3067275"/>
            </a:xfrm>
            <a:prstGeom prst="rect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18" name="Group 118"/>
          <p:cNvGrpSpPr/>
          <p:nvPr/>
        </p:nvGrpSpPr>
        <p:grpSpPr>
          <a:xfrm>
            <a:off x="10076193" y="2598702"/>
            <a:ext cx="2711541" cy="4429196"/>
            <a:chOff x="0" y="0"/>
            <a:chExt cx="2711540" cy="4429195"/>
          </a:xfrm>
        </p:grpSpPr>
        <p:pic>
          <p:nvPicPr>
            <p:cNvPr id="116" name="pasted-image.ti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711541" cy="44280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" name="Shape 117"/>
            <p:cNvSpPr/>
            <p:nvPr/>
          </p:nvSpPr>
          <p:spPr>
            <a:xfrm>
              <a:off x="612312" y="3997835"/>
              <a:ext cx="2052198" cy="43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 u="sng">
                  <a:hlinkClick r:id="rId6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000" u="sng">
                  <a:solidFill>
                    <a:srgbClr val="FFFFFF"/>
                  </a:solidFill>
                  <a:hlinkClick r:id="rId6"/>
                </a:rPr>
                <a:t>forestpathology.org</a:t>
              </a:r>
            </a:p>
          </p:txBody>
        </p:sp>
      </p:grp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190499" y="92583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6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20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40223" y="6947917"/>
            <a:ext cx="3538663" cy="2653997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>
            <a:hlinkClick r:id="rId8"/>
          </p:cNvPr>
          <p:cNvSpPr/>
          <p:nvPr/>
        </p:nvSpPr>
        <p:spPr>
          <a:xfrm>
            <a:off x="10794728" y="6946900"/>
            <a:ext cx="102047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 u="sng">
                <a:hlinkClick r:id="rId8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1200" u="sng">
                <a:solidFill>
                  <a:srgbClr val="FFFFFF"/>
                </a:solidFill>
                <a:hlinkClick r:id="rId8"/>
              </a:rPr>
              <a:t>acffarms.org/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xfrm>
            <a:off x="10086" y="2697691"/>
            <a:ext cx="5968010" cy="6496134"/>
          </a:xfrm>
          <a:prstGeom prst="rect">
            <a:avLst/>
          </a:prstGeom>
        </p:spPr>
        <p:txBody>
          <a:bodyPr anchor="t"/>
          <a:lstStyle/>
          <a:p>
            <a:pPr marL="288036" lvl="0" indent="-288036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E90C"/>
                </a:solidFill>
              </a:rPr>
              <a:t>Chestnut blight (</a:t>
            </a:r>
            <a:r>
              <a:rPr sz="2604" i="1">
                <a:solidFill>
                  <a:srgbClr val="FFE90C"/>
                </a:solidFill>
              </a:rPr>
              <a:t>Cryphonectria parasitica</a:t>
            </a:r>
            <a:r>
              <a:rPr sz="2604">
                <a:solidFill>
                  <a:srgbClr val="FFE90C"/>
                </a:solidFill>
              </a:rPr>
              <a:t>)</a:t>
            </a:r>
          </a:p>
          <a:p>
            <a:pPr marL="576071" lvl="1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E90C"/>
                </a:solidFill>
              </a:rPr>
              <a:t>Source resistance and </a:t>
            </a:r>
            <a:r>
              <a:rPr sz="2604" u="sng">
                <a:solidFill>
                  <a:srgbClr val="FFE90C"/>
                </a:solidFill>
                <a:hlinkClick r:id="rId9"/>
              </a:rPr>
              <a:t>backcross</a:t>
            </a:r>
            <a:endParaRPr sz="2604">
              <a:solidFill>
                <a:srgbClr val="FFE90C"/>
              </a:solidFill>
            </a:endParaRPr>
          </a:p>
          <a:p>
            <a:pPr marL="288036" lvl="0" indent="-288036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Root rot (</a:t>
            </a:r>
            <a:r>
              <a:rPr sz="2604" i="1">
                <a:solidFill>
                  <a:srgbClr val="FFFFFF"/>
                </a:solidFill>
              </a:rPr>
              <a:t>Phytophthora cinnamomi</a:t>
            </a:r>
            <a:r>
              <a:rPr sz="2604">
                <a:solidFill>
                  <a:srgbClr val="FFFFFF"/>
                </a:solidFill>
              </a:rPr>
              <a:t>)</a:t>
            </a:r>
          </a:p>
          <a:p>
            <a:pPr marL="576071" lvl="1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Combined effort between </a:t>
            </a:r>
            <a:r>
              <a:rPr sz="2604" u="sng">
                <a:solidFill>
                  <a:srgbClr val="FFFFFF"/>
                </a:solidFill>
                <a:hlinkClick r:id="rId10"/>
              </a:rPr>
              <a:t>TACF, Clemson, and NCS</a:t>
            </a:r>
            <a:endParaRPr sz="2604">
              <a:solidFill>
                <a:srgbClr val="FFFFFF"/>
              </a:solidFill>
            </a:endParaRPr>
          </a:p>
          <a:p>
            <a:pPr marL="1034795" lvl="2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Generate seedling pools containing root rot resistance</a:t>
            </a:r>
          </a:p>
          <a:p>
            <a:pPr marL="1034795" lvl="2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Add root rot resistance to blight resistance plants</a:t>
            </a:r>
          </a:p>
          <a:p>
            <a:pPr marL="576071" lvl="1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 u="sng">
                <a:solidFill>
                  <a:srgbClr val="FFFFFF"/>
                </a:solidFill>
                <a:hlinkClick r:id="rId11"/>
              </a:rPr>
              <a:t>Internal kernel breakdown</a:t>
            </a:r>
            <a:r>
              <a:rPr sz="2604">
                <a:solidFill>
                  <a:srgbClr val="FFFFFF"/>
                </a:solidFill>
              </a:rPr>
              <a:t> (IKB)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/>
          <p:cNvGrpSpPr/>
          <p:nvPr/>
        </p:nvGrpSpPr>
        <p:grpSpPr>
          <a:xfrm>
            <a:off x="5983367" y="2963597"/>
            <a:ext cx="4092760" cy="3065619"/>
            <a:chOff x="0" y="0"/>
            <a:chExt cx="4092758" cy="3065618"/>
          </a:xfrm>
        </p:grpSpPr>
        <p:pic>
          <p:nvPicPr>
            <p:cNvPr id="124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92759" cy="3065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" name="Shape 125"/>
            <p:cNvSpPr/>
            <p:nvPr/>
          </p:nvSpPr>
          <p:spPr>
            <a:xfrm>
              <a:off x="2516381" y="2543066"/>
              <a:ext cx="1039693" cy="450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200" u="sng">
                  <a:solidFill>
                    <a:srgbClr val="000000"/>
                  </a:solidFill>
                  <a:hlinkClick r:id="rId3"/>
                </a:defRPr>
              </a:lvl1pPr>
            </a:lstStyle>
            <a:p>
              <a:pPr lvl="0">
                <a:defRPr sz="1800" u="none"/>
              </a:pPr>
              <a:r>
                <a:rPr sz="1200" u="sng">
                  <a:hlinkClick r:id="rId3"/>
                </a:rPr>
                <a:t>chestnuts.msu.edu/pest</a:t>
              </a:r>
            </a:p>
          </p:txBody>
        </p:sp>
      </p:grpSp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952500" y="1397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Chestnuts in the U.S.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Cultivar Challenges and Work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190499" y="92583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6305500" y="4737100"/>
            <a:ext cx="393800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32" name="Group 132"/>
          <p:cNvGrpSpPr/>
          <p:nvPr/>
        </p:nvGrpSpPr>
        <p:grpSpPr>
          <a:xfrm>
            <a:off x="5981104" y="6004873"/>
            <a:ext cx="4046486" cy="2937749"/>
            <a:chOff x="0" y="0"/>
            <a:chExt cx="4046485" cy="2937748"/>
          </a:xfrm>
        </p:grpSpPr>
        <p:pic>
          <p:nvPicPr>
            <p:cNvPr id="130" name="pasted-image.ti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46486" cy="2937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" name="Shape 131"/>
            <p:cNvSpPr/>
            <p:nvPr/>
          </p:nvSpPr>
          <p:spPr>
            <a:xfrm>
              <a:off x="2733349" y="2305598"/>
              <a:ext cx="1027939" cy="445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200" u="sng">
                  <a:solidFill>
                    <a:srgbClr val="000000"/>
                  </a:solidFill>
                  <a:hlinkClick r:id="rId3"/>
                </a:defRPr>
              </a:lvl1pPr>
            </a:lstStyle>
            <a:p>
              <a:pPr lvl="0">
                <a:defRPr sz="1800" u="none"/>
              </a:pPr>
              <a:r>
                <a:rPr sz="1200" u="sng">
                  <a:hlinkClick r:id="rId3"/>
                </a:rPr>
                <a:t>chestnuts.msu.edu/pest</a:t>
              </a:r>
            </a:p>
          </p:txBody>
        </p:sp>
      </p:grpSp>
      <p:grpSp>
        <p:nvGrpSpPr>
          <p:cNvPr id="135" name="Group 135"/>
          <p:cNvGrpSpPr/>
          <p:nvPr/>
        </p:nvGrpSpPr>
        <p:grpSpPr>
          <a:xfrm>
            <a:off x="9683132" y="2936056"/>
            <a:ext cx="3190155" cy="6019503"/>
            <a:chOff x="0" y="0"/>
            <a:chExt cx="3190154" cy="6019501"/>
          </a:xfrm>
        </p:grpSpPr>
        <p:pic>
          <p:nvPicPr>
            <p:cNvPr id="133" name="pasted-image.tif"/>
            <p:cNvPicPr/>
            <p:nvPr/>
          </p:nvPicPr>
          <p:blipFill>
            <a:blip r:embed="rId5">
              <a:extLst/>
            </a:blip>
            <a:srcRect l="6803" r="10108" b="5198"/>
            <a:stretch>
              <a:fillRect/>
            </a:stretch>
          </p:blipFill>
          <p:spPr>
            <a:xfrm>
              <a:off x="-1" y="0"/>
              <a:ext cx="3190156" cy="6019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Shape 134"/>
            <p:cNvSpPr/>
            <p:nvPr/>
          </p:nvSpPr>
          <p:spPr>
            <a:xfrm>
              <a:off x="100" y="5721110"/>
              <a:ext cx="2663801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 u="sng">
                  <a:hlinkClick r:id="rId6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200" u="sng">
                  <a:solidFill>
                    <a:srgbClr val="FFFFFF"/>
                  </a:solidFill>
                  <a:hlinkClick r:id="rId6"/>
                </a:rPr>
                <a:t>fitnessmotivation.us/tag/phytophthora</a:t>
              </a:r>
            </a:p>
          </p:txBody>
        </p:sp>
      </p:grp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0086" y="2697691"/>
            <a:ext cx="5968010" cy="6496134"/>
          </a:xfrm>
          <a:prstGeom prst="rect">
            <a:avLst/>
          </a:prstGeom>
        </p:spPr>
        <p:txBody>
          <a:bodyPr anchor="t"/>
          <a:lstStyle/>
          <a:p>
            <a:pPr marL="288036" lvl="0" indent="-288036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Chestnut blight (</a:t>
            </a:r>
            <a:r>
              <a:rPr sz="2604" i="1">
                <a:solidFill>
                  <a:srgbClr val="FFFFFF"/>
                </a:solidFill>
              </a:rPr>
              <a:t>Cryphonectria parasitica</a:t>
            </a:r>
            <a:r>
              <a:rPr sz="2604">
                <a:solidFill>
                  <a:srgbClr val="FFFFFF"/>
                </a:solidFill>
              </a:rPr>
              <a:t>)</a:t>
            </a:r>
          </a:p>
          <a:p>
            <a:pPr marL="576071" lvl="1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Source resistance and </a:t>
            </a:r>
            <a:r>
              <a:rPr sz="2604" u="sng">
                <a:solidFill>
                  <a:srgbClr val="FFFFFF"/>
                </a:solidFill>
                <a:hlinkClick r:id="rId7"/>
              </a:rPr>
              <a:t>backcross</a:t>
            </a:r>
            <a:endParaRPr sz="2604">
              <a:solidFill>
                <a:srgbClr val="FFFFFF"/>
              </a:solidFill>
            </a:endParaRPr>
          </a:p>
          <a:p>
            <a:pPr marL="288036" lvl="0" indent="-288036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ED12"/>
                </a:solidFill>
              </a:rPr>
              <a:t>Root Rot (</a:t>
            </a:r>
            <a:r>
              <a:rPr sz="2604" i="1">
                <a:solidFill>
                  <a:srgbClr val="FFED12"/>
                </a:solidFill>
              </a:rPr>
              <a:t>Phytophthora cinnamomi</a:t>
            </a:r>
            <a:r>
              <a:rPr sz="2604">
                <a:solidFill>
                  <a:srgbClr val="FFED12"/>
                </a:solidFill>
              </a:rPr>
              <a:t>)</a:t>
            </a:r>
          </a:p>
          <a:p>
            <a:pPr marL="576071" lvl="1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ED12"/>
                </a:solidFill>
              </a:rPr>
              <a:t>Combined effort between </a:t>
            </a:r>
            <a:r>
              <a:rPr sz="2604" u="sng">
                <a:solidFill>
                  <a:srgbClr val="FFED12"/>
                </a:solidFill>
                <a:hlinkClick r:id="rId8"/>
              </a:rPr>
              <a:t>ACF, Clemson, and NCS</a:t>
            </a:r>
            <a:endParaRPr sz="2604">
              <a:solidFill>
                <a:srgbClr val="FFED12"/>
              </a:solidFill>
            </a:endParaRPr>
          </a:p>
          <a:p>
            <a:pPr marL="1034795" lvl="2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ED12"/>
                </a:solidFill>
              </a:rPr>
              <a:t>Generate seedling pools containing root rot resistance</a:t>
            </a:r>
          </a:p>
          <a:p>
            <a:pPr marL="1034795" lvl="2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ED12"/>
                </a:solidFill>
              </a:rPr>
              <a:t>Add root rot resistance to blight resistance plants</a:t>
            </a:r>
          </a:p>
          <a:p>
            <a:pPr marL="576071" lvl="1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 u="sng">
                <a:solidFill>
                  <a:srgbClr val="FFFFFF"/>
                </a:solidFill>
                <a:hlinkClick r:id="rId9"/>
              </a:rPr>
              <a:t>Internal kernel breakdown</a:t>
            </a:r>
            <a:r>
              <a:rPr sz="2604">
                <a:solidFill>
                  <a:srgbClr val="FFFFFF"/>
                </a:solidFill>
              </a:rPr>
              <a:t> (IKB)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952500" y="1778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Chestnuts in the U.S.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Cultivar Challenges and Work</a:t>
            </a:r>
          </a:p>
        </p:txBody>
      </p:sp>
      <p:grpSp>
        <p:nvGrpSpPr>
          <p:cNvPr id="141" name="Group 141"/>
          <p:cNvGrpSpPr/>
          <p:nvPr/>
        </p:nvGrpSpPr>
        <p:grpSpPr>
          <a:xfrm>
            <a:off x="6959632" y="6149135"/>
            <a:ext cx="4851336" cy="3245125"/>
            <a:chOff x="0" y="0"/>
            <a:chExt cx="4851335" cy="3245124"/>
          </a:xfrm>
        </p:grpSpPr>
        <p:pic>
          <p:nvPicPr>
            <p:cNvPr id="139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5784" cy="3199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Shape 140"/>
            <p:cNvSpPr/>
            <p:nvPr/>
          </p:nvSpPr>
          <p:spPr>
            <a:xfrm>
              <a:off x="3207072" y="2895429"/>
              <a:ext cx="1644264" cy="349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 u="sng">
                  <a:hlinkClick r:id="rId3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000" u="sng">
                  <a:solidFill>
                    <a:srgbClr val="FFFFFF"/>
                  </a:solidFill>
                  <a:hlinkClick r:id="rId3"/>
                </a:rPr>
                <a:t>chestnuts.msu.edu</a:t>
              </a:r>
            </a:p>
          </p:txBody>
        </p:sp>
      </p:grpSp>
      <p:pic>
        <p:nvPicPr>
          <p:cNvPr id="142" name="pasted-image.tif"/>
          <p:cNvPicPr/>
          <p:nvPr/>
        </p:nvPicPr>
        <p:blipFill>
          <a:blip r:embed="rId4">
            <a:extLst/>
          </a:blip>
          <a:srcRect t="5007"/>
          <a:stretch>
            <a:fillRect/>
          </a:stretch>
        </p:blipFill>
        <p:spPr>
          <a:xfrm>
            <a:off x="6959599" y="2570205"/>
            <a:ext cx="4851384" cy="3484007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190499" y="92583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10086" y="2697691"/>
            <a:ext cx="5968010" cy="6496134"/>
          </a:xfrm>
          <a:prstGeom prst="rect">
            <a:avLst/>
          </a:prstGeom>
        </p:spPr>
        <p:txBody>
          <a:bodyPr anchor="t"/>
          <a:lstStyle/>
          <a:p>
            <a:pPr marL="288036" lvl="0" indent="-288036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Chestnut Blight (</a:t>
            </a:r>
            <a:r>
              <a:rPr sz="2604" i="1">
                <a:solidFill>
                  <a:srgbClr val="FFFFFF"/>
                </a:solidFill>
              </a:rPr>
              <a:t>Cryphonectria parasitica</a:t>
            </a:r>
            <a:r>
              <a:rPr sz="2604">
                <a:solidFill>
                  <a:srgbClr val="FFFFFF"/>
                </a:solidFill>
              </a:rPr>
              <a:t>)</a:t>
            </a:r>
          </a:p>
          <a:p>
            <a:pPr marL="576071" lvl="1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Source resistance and </a:t>
            </a:r>
            <a:r>
              <a:rPr sz="2604" u="sng">
                <a:solidFill>
                  <a:srgbClr val="FFFFFF"/>
                </a:solidFill>
                <a:hlinkClick r:id="rId5"/>
              </a:rPr>
              <a:t>backcross</a:t>
            </a:r>
            <a:endParaRPr sz="2604">
              <a:solidFill>
                <a:srgbClr val="FFFFFF"/>
              </a:solidFill>
            </a:endParaRPr>
          </a:p>
          <a:p>
            <a:pPr marL="288036" lvl="0" indent="-288036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Root Rot (</a:t>
            </a:r>
            <a:r>
              <a:rPr sz="2604" i="1">
                <a:solidFill>
                  <a:srgbClr val="FFFFFF"/>
                </a:solidFill>
              </a:rPr>
              <a:t>Phytophthora cinnamomi</a:t>
            </a:r>
            <a:r>
              <a:rPr sz="2604">
                <a:solidFill>
                  <a:srgbClr val="FFFFFF"/>
                </a:solidFill>
              </a:rPr>
              <a:t>)</a:t>
            </a:r>
          </a:p>
          <a:p>
            <a:pPr marL="576071" lvl="1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Combined effort between </a:t>
            </a:r>
            <a:r>
              <a:rPr sz="2604" u="sng">
                <a:solidFill>
                  <a:srgbClr val="FFFFFF"/>
                </a:solidFill>
                <a:hlinkClick r:id="rId6"/>
              </a:rPr>
              <a:t>ACF, Clemson, and NCS</a:t>
            </a:r>
            <a:endParaRPr sz="2604">
              <a:solidFill>
                <a:srgbClr val="FFFFFF"/>
              </a:solidFill>
            </a:endParaRPr>
          </a:p>
          <a:p>
            <a:pPr marL="1034795" lvl="2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Generate seedling pools containing root rot resistance</a:t>
            </a:r>
          </a:p>
          <a:p>
            <a:pPr marL="1034795" lvl="2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>
                <a:solidFill>
                  <a:srgbClr val="FFFFFF"/>
                </a:solidFill>
              </a:rPr>
              <a:t>Add root rot resistance to blight resistance plants</a:t>
            </a:r>
          </a:p>
          <a:p>
            <a:pPr marL="576071" lvl="1" indent="-288035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604" u="sng">
                <a:solidFill>
                  <a:srgbClr val="FFF00B"/>
                </a:solidFill>
                <a:hlinkClick r:id="rId7"/>
              </a:rPr>
              <a:t>Internal kernel breakdown</a:t>
            </a:r>
            <a:r>
              <a:rPr sz="2604">
                <a:solidFill>
                  <a:srgbClr val="FFF00B"/>
                </a:solidFill>
              </a:rPr>
              <a:t> (IKB)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952500" y="1524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Chestnuts in the U.S.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Market Challenges and Work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0" y="2723819"/>
            <a:ext cx="6994691" cy="6636746"/>
          </a:xfrm>
          <a:prstGeom prst="rect">
            <a:avLst/>
          </a:prstGeom>
        </p:spPr>
        <p:txBody>
          <a:bodyPr anchor="t"/>
          <a:lstStyle/>
          <a:p>
            <a:pPr marL="240029" lvl="0" indent="-240029" defTabSz="408940">
              <a:spcBef>
                <a:spcPts val="2200"/>
              </a:spcBef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FFFFFF"/>
                </a:solidFill>
              </a:rPr>
              <a:t>Moving past infancy (</a:t>
            </a:r>
            <a:r>
              <a:rPr sz="2520" u="sng">
                <a:solidFill>
                  <a:srgbClr val="FFFFFF"/>
                </a:solidFill>
                <a:hlinkClick r:id="rId2"/>
              </a:rPr>
              <a:t>journal articles</a:t>
            </a:r>
            <a:r>
              <a:rPr sz="2520">
                <a:solidFill>
                  <a:srgbClr val="FFFFFF"/>
                </a:solidFill>
              </a:rPr>
              <a:t>).</a:t>
            </a:r>
          </a:p>
          <a:p>
            <a:pPr marL="480059" lvl="1" indent="-240029" defTabSz="408940">
              <a:spcBef>
                <a:spcPts val="2200"/>
              </a:spcBef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FFFFFF"/>
                </a:solidFill>
              </a:rPr>
              <a:t>“A majority of producers have been in business less than ten years and trees are just entering commercial productivity.”</a:t>
            </a:r>
          </a:p>
          <a:p>
            <a:pPr marL="480059" lvl="1" indent="-240029" defTabSz="408940">
              <a:spcBef>
                <a:spcPts val="2200"/>
              </a:spcBef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FFFFFF"/>
                </a:solidFill>
              </a:rPr>
              <a:t>“Around 1.5 million lbs. of production in the U.S.” (2011).</a:t>
            </a:r>
          </a:p>
          <a:p>
            <a:pPr marL="240029" lvl="0" indent="-240029" defTabSz="408940">
              <a:spcBef>
                <a:spcPts val="2200"/>
              </a:spcBef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FFFFFF"/>
                </a:solidFill>
              </a:rPr>
              <a:t>Two summares of the state of U.S. Chestnuts.</a:t>
            </a:r>
          </a:p>
          <a:p>
            <a:pPr marL="480059" lvl="1" indent="-240029" defTabSz="408940">
              <a:spcBef>
                <a:spcPts val="2200"/>
              </a:spcBef>
              <a:defRPr sz="1800">
                <a:solidFill>
                  <a:srgbClr val="000000"/>
                </a:solidFill>
              </a:defRPr>
            </a:pPr>
            <a:r>
              <a:rPr sz="2520" u="sng">
                <a:solidFill>
                  <a:srgbClr val="FFFFFF"/>
                </a:solidFill>
                <a:hlinkClick r:id="rId3"/>
              </a:rPr>
              <a:t>Warmund, M. R. Chinese Chestnut (Castanea mollissima) as a Niche Crop in the Central Region of the United States. (2011). HortScience, 46: 345-347.</a:t>
            </a:r>
            <a:endParaRPr sz="2520">
              <a:solidFill>
                <a:srgbClr val="FFFFFF"/>
              </a:solidFill>
            </a:endParaRPr>
          </a:p>
          <a:p>
            <a:pPr marL="480059" lvl="1" indent="-240029" defTabSz="408940">
              <a:spcBef>
                <a:spcPts val="2200"/>
              </a:spcBef>
              <a:defRPr sz="1800">
                <a:solidFill>
                  <a:srgbClr val="000000"/>
                </a:solidFill>
              </a:defRPr>
            </a:pPr>
            <a:r>
              <a:rPr sz="2520" u="sng">
                <a:solidFill>
                  <a:srgbClr val="FFFFFF"/>
                </a:solidFill>
                <a:hlinkClick r:id="rId4"/>
              </a:rPr>
              <a:t>Chestnut Marker Analysis: Producers Perspective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190499" y="92583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9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151" name="Group 151"/>
          <p:cNvGrpSpPr/>
          <p:nvPr/>
        </p:nvGrpSpPr>
        <p:grpSpPr>
          <a:xfrm>
            <a:off x="7135007" y="3641708"/>
            <a:ext cx="5596511" cy="4202659"/>
            <a:chOff x="0" y="0"/>
            <a:chExt cx="5596509" cy="4202657"/>
          </a:xfrm>
        </p:grpSpPr>
        <p:pic>
          <p:nvPicPr>
            <p:cNvPr id="149" name="pasted-image.ti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596510" cy="4197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" name="Shape 150"/>
            <p:cNvSpPr/>
            <p:nvPr/>
          </p:nvSpPr>
          <p:spPr>
            <a:xfrm>
              <a:off x="4182503" y="3923257"/>
              <a:ext cx="1410311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 u="sng">
                  <a:hlinkClick r:id="rId6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1200" u="sng">
                  <a:solidFill>
                    <a:srgbClr val="FFFFFF"/>
                  </a:solidFill>
                  <a:hlinkClick r:id="rId6"/>
                </a:rPr>
                <a:t>chestnuts.msu.edu</a:t>
              </a:r>
            </a:p>
          </p:txBody>
        </p:sp>
      </p:grp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951</Words>
  <Application>Microsoft Office PowerPoint</Application>
  <PresentationFormat>Custom</PresentationFormat>
  <Paragraphs>198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Helvetica</vt:lpstr>
      <vt:lpstr>Helvetica Light</vt:lpstr>
      <vt:lpstr>Helvetica Neue</vt:lpstr>
      <vt:lpstr>Black</vt:lpstr>
      <vt:lpstr>Focus Crops for the Midwest</vt:lpstr>
      <vt:lpstr>Chestnut (Castanea sp.)</vt:lpstr>
      <vt:lpstr>Hazelnut (Corylus sp.)</vt:lpstr>
      <vt:lpstr>Currant (Ribes sp.)</vt:lpstr>
      <vt:lpstr>Other potential supporting crops</vt:lpstr>
      <vt:lpstr>Chestnuts in the U.S. Cultivar Challenges and Work</vt:lpstr>
      <vt:lpstr>Chestnuts in the U.S. Cultivar Challenges and Work</vt:lpstr>
      <vt:lpstr>Chestnuts in the U.S. Cultivar Challenges and Work</vt:lpstr>
      <vt:lpstr>Chestnuts in the U.S. Market Challenges and Work</vt:lpstr>
      <vt:lpstr>Chestnuts in the U.S. Market Challenges and Work</vt:lpstr>
      <vt:lpstr>Hazelnuts in the U.S. Cultivar Challenges and Work</vt:lpstr>
      <vt:lpstr>Hazelnuts in the U.S. Cultivar Challenges and Work</vt:lpstr>
      <vt:lpstr>Hazelnuts in the U.S. Cultivar Challenges and Work</vt:lpstr>
      <vt:lpstr>Hazelnuts in the U.S. Cultivar Challenges and Work</vt:lpstr>
      <vt:lpstr>Hazelnuts in the U.S. Market Challenges and Work</vt:lpstr>
      <vt:lpstr>Currants in the U.S. Cultivar Challenges and Work</vt:lpstr>
      <vt:lpstr>Ron Revord University of Illinois  M.S. Student in Plant Breeding and Genetics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Focus Crops for the Midwest</dc:title>
  <dc:creator>Formiga, Alice</dc:creator>
  <cp:lastModifiedBy>Formiga, Alice</cp:lastModifiedBy>
  <cp:revision>2</cp:revision>
  <dcterms:modified xsi:type="dcterms:W3CDTF">2014-12-11T18:52:25Z</dcterms:modified>
</cp:coreProperties>
</file>