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74" r:id="rId6"/>
    <p:sldId id="261" r:id="rId7"/>
    <p:sldId id="270" r:id="rId8"/>
    <p:sldId id="266" r:id="rId9"/>
    <p:sldId id="265" r:id="rId10"/>
    <p:sldId id="272" r:id="rId11"/>
    <p:sldId id="273" r:id="rId12"/>
    <p:sldId id="263" r:id="rId13"/>
    <p:sldId id="267" r:id="rId14"/>
    <p:sldId id="26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18EC-9381-4CA1-B2A0-0B33C95B0307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C491C-7B33-4083-A2A6-5489AAFA8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762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= FINBIN</a:t>
            </a:r>
            <a:r>
              <a:rPr lang="en-US" baseline="0" dirty="0" smtClean="0"/>
              <a:t> Data, Planner, </a:t>
            </a:r>
            <a:r>
              <a:rPr lang="en-US" baseline="0" dirty="0" err="1" smtClean="0"/>
              <a:t>AgPlan</a:t>
            </a:r>
            <a:r>
              <a:rPr lang="en-US" baseline="0" dirty="0" smtClean="0"/>
              <a:t>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491C-7B33-4083-A2A6-5489AAFA8B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developing a business plan – for transition or any</a:t>
            </a:r>
            <a:r>
              <a:rPr lang="en-US" baseline="0" dirty="0" smtClean="0"/>
              <a:t> other reason - y</a:t>
            </a:r>
            <a:r>
              <a:rPr lang="en-US" dirty="0" smtClean="0"/>
              <a:t>ou will need to identify strategies and test feasibility.</a:t>
            </a:r>
            <a:r>
              <a:rPr lang="en-US" baseline="0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491C-7B33-4083-A2A6-5489AAFA8B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71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developing a business plan – for transition or any</a:t>
            </a:r>
            <a:r>
              <a:rPr lang="en-US" baseline="0" dirty="0" smtClean="0"/>
              <a:t> other reason - y</a:t>
            </a:r>
            <a:r>
              <a:rPr lang="en-US" dirty="0" smtClean="0"/>
              <a:t>ou will need to identify strategies and test feasibility.</a:t>
            </a:r>
            <a:r>
              <a:rPr lang="en-US" baseline="0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491C-7B33-4083-A2A6-5489AAFA8B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171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business plan? Dynamic</a:t>
            </a:r>
            <a:r>
              <a:rPr lang="en-US" baseline="0" dirty="0" smtClean="0"/>
              <a:t> document that guides business decisions, communicates plans to others. See how three farmers organized their plans in Planner.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491C-7B33-4083-A2A6-5489AAFA8B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328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491C-7B33-4083-A2A6-5489AAFA8B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286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</a:t>
            </a:r>
            <a:r>
              <a:rPr lang="en-US" baseline="0" dirty="0" smtClean="0"/>
              <a:t> up discussion with idea that business planning can help you identify, anticipate, and plan for some of the challenges ahead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C491C-7B33-4083-A2A6-5489AAFA8B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692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698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0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677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304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969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1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70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70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74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48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918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3735-1EAF-46E0-A687-6E3972A42A19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36CF-9DC2-4249-B6DC-AC3320337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258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ffm.umn.edu/" TargetMode="Externa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a.umn.edu/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organic.info/group/78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gigid@um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73" y="914400"/>
            <a:ext cx="8534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Planning for Organic Transition</a:t>
            </a:r>
          </a:p>
          <a:p>
            <a:pPr algn="ctr"/>
            <a:endParaRPr lang="en-US" sz="1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Rory Beyer, Organic Dairy Farmer, Saint Charles MN</a:t>
            </a:r>
          </a:p>
          <a:p>
            <a:pPr algn="ctr"/>
            <a:endParaRPr lang="en-US" sz="1400" dirty="0"/>
          </a:p>
          <a:p>
            <a:pPr algn="ctr"/>
            <a:r>
              <a:rPr lang="en-US" sz="2000" dirty="0"/>
              <a:t>Gigi </a:t>
            </a:r>
            <a:r>
              <a:rPr lang="en-US" sz="2000" dirty="0" err="1"/>
              <a:t>DiGiacomo</a:t>
            </a:r>
            <a:r>
              <a:rPr lang="en-US" sz="2000" dirty="0"/>
              <a:t>, Department of Applied Economics, University of Minnesota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2000" dirty="0" smtClean="0"/>
              <a:t>Nathan Walter, Organic Dairy Farmer, Villard MN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1703" y="3657600"/>
            <a:ext cx="312420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95827" y="3674882"/>
            <a:ext cx="3124200" cy="23431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7873" y="18288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703" y="6096000"/>
            <a:ext cx="812832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Minnesota Organic Conference, Friday, January 8, 1:15 – 2:15 pm</a:t>
            </a:r>
            <a:endParaRPr lang="en-US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6687" y="6096000"/>
            <a:ext cx="831272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gigid\Desktop\Gi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28927" y="3657600"/>
            <a:ext cx="1752442" cy="236043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6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AgPlan</a:t>
            </a:r>
            <a:r>
              <a:rPr lang="en-US" sz="4800" dirty="0" smtClean="0"/>
              <a:t> Software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873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14400" y="19050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Available for FREE from the Center for Farm Financial Management: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http://cffm.umn.edu/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Business plan outlines for: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1. Conventional Farms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2. Transition-to-Organic Farms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3. Value Added Farms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Software provides: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1. Tips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2. Resources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3. Examples</a:t>
            </a:r>
          </a:p>
        </p:txBody>
      </p:sp>
      <p:pic>
        <p:nvPicPr>
          <p:cNvPr id="5" name="Picture 4" descr="Screen Shot 2016-01-07 at 1.45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3743">
            <a:off x="5872326" y="590967"/>
            <a:ext cx="2422601" cy="93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AgPlan</a:t>
            </a:r>
            <a:r>
              <a:rPr lang="en-US" sz="4800" dirty="0" smtClean="0"/>
              <a:t> Software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873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6-01-07 at 1.45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429631" cy="4954692"/>
          </a:xfrm>
          <a:prstGeom prst="rect">
            <a:avLst/>
          </a:prstGeom>
        </p:spPr>
      </p:pic>
      <p:pic>
        <p:nvPicPr>
          <p:cNvPr id="6" name="Picture 5" descr="Screen Shot 2016-01-07 at 1.45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3743">
            <a:off x="6005397" y="595722"/>
            <a:ext cx="2367703" cy="91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772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Other Transition Planning Tools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FINBIN database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National Organic Grain and Feedstuffs Price Report</a:t>
            </a: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Planner Spreadsheets</a:t>
            </a:r>
          </a:p>
          <a:p>
            <a:pPr marL="342900" indent="-342900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Planning Team!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873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gigid\Desktop\DiGiacomo Misc\images\calc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375431" cy="84768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igid\Desktop\Finpack 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3600"/>
            <a:ext cx="1178113" cy="6707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igid\Desktop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549819" cy="13854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igid\Desktop\Price Re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439289" cy="186396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gigid\AppData\Local\Microsoft\Windows\Temporary Internet Files\Content.IE5\AVAJMEV8\Microsoft_Excel_Icon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8927"/>
            <a:ext cx="1375869" cy="13229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4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68708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Tools for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Transition: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eorganic.info/group/7820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Minnesota Institute for Sustainable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Agriculture: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http://www.misa.umn.edu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104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2286000"/>
            <a:ext cx="969264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745" y="457200"/>
            <a:ext cx="798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Websites</a:t>
            </a:r>
            <a:endParaRPr lang="en-US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7873" y="1288197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59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Farmer Panel Discussion</a:t>
            </a:r>
          </a:p>
          <a:p>
            <a:endParaRPr lang="en-US" sz="4000" dirty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Farm Description and History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What Aspect of Transitioning Was the Most Challenging?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Did You Plan for Transition?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4073" y="14478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gigid\Desktop\DiGiacomo Misc\images\Kerkaerts 201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igid\Desktop\DiGiacomo Misc\images\Middendorf, Newfarm.o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38984" y="5166776"/>
            <a:ext cx="2714544" cy="144357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APEC\TOOLS_FOR_TRANSITION\Farmer Profiles\Linn\Linn Family 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46192" y="518160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:\APEC\TOOLS_FOR_TRANSITION\Farmer Profiles\Brukhman\Images\Brukham with Ginger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3424" y="5166776"/>
            <a:ext cx="1143000" cy="143115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81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04217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More Info?</a:t>
            </a:r>
          </a:p>
          <a:p>
            <a:pPr algn="ctr"/>
            <a:endParaRPr lang="en-US" sz="4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2286000"/>
            <a:ext cx="5933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Contact Gigi </a:t>
            </a:r>
            <a:r>
              <a:rPr lang="en-US" sz="3600" dirty="0" err="1" smtClean="0"/>
              <a:t>DiGiacomo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>
                <a:hlinkClick r:id="rId2"/>
              </a:rPr>
              <a:t>gigid@umn.edu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612-624-7258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91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9600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Session Overview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About the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Tools for Transition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Transition Planning Tools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Business Planning Basics to Assist with Transition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Farmer Panel Discussion: Transition Challenges, Strategies</a:t>
            </a: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7873" y="14478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G:\APEC\TOOLS_FOR_TRANSITION\Rob and Tim Photos\IMG_0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9250"/>
            <a:ext cx="2498889" cy="1657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APEC\TOOLS_FOR_TRANSITION\Farmer Profiles\Olson\Olson Farm Visit, 2011\IMG_066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492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:\APEC\TOOLS_FOR_TRANSITION\Farmer Profiles\Olson\Olson Farm Visit, 2011\IMG_066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492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3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Tools for Transition Project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Project duration: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September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2010 – August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Objective: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Learn about farm finances during transition; develop tools to assist with transition planning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47 row crop, dairy, cattle, processing farm businesses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(36 transitioning)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4,700 acres in transition; 9,180 acres certified organic; 4,995 conventional acres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692 cows in transition; 1,525 cows certified organic; 255 conventional cows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873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gigid\Desktop\DiGiacomo Misc\images\holste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91117"/>
            <a:ext cx="2224023" cy="153828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APEC\TOOLS_FOR_TRANSITION\Farmer Profiles\Olson\Olson Farm Visit, 2011\Organic Onl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8635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igid\Desktop\DiGiacomo Misc\images\BJF 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93220"/>
            <a:ext cx="2362200" cy="154808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43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Tools for Transition Project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/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Annual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financial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analysis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Annual surveys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Intake surveys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Whole farm and enterprise studies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873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G:\APEC\TOOLS_FOR_TRANSITION\Farmer Profiles\Beyer\Beyer Photos\Beyer Dairy 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3896"/>
          <a:stretch/>
        </p:blipFill>
        <p:spPr bwMode="auto">
          <a:xfrm>
            <a:off x="399854" y="4819650"/>
            <a:ext cx="2206752" cy="1657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APEC\TOOLS_FOR_TRANSITION\Farmer Profiles\Olson\OlsonFamil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19650"/>
            <a:ext cx="2484083" cy="1657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APEC\TOOLS_FOR_TRANSITION\Farmer Profiles\Olson\Olson Farm Visit, 2011\IMG_067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04708" y="4819650"/>
            <a:ext cx="1243012" cy="16573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igid\Desktop\DiGiacomo Misc\images\Hay fiel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599" r="3134"/>
          <a:stretch/>
        </p:blipFill>
        <p:spPr bwMode="auto">
          <a:xfrm>
            <a:off x="6613689" y="4811598"/>
            <a:ext cx="2149311" cy="170075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03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8125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Tools for Transition Project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Minnesota farmers reported many challenges during transition. Those ranked as a “big” or “medium” problem include: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1. Overall time requirements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2. Access to capital, financing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3. Risk management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4. Profitability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5. Cash flow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6. Recordkeeping requirements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7. Identifying buyers (esp. for small grains)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8. Organic price volatility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9. Proximity to markets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873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43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772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22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Business Planning Basics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Why transition? (p. 21)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What do you bring to transition? Describe your history and current situation. (pgs. 37-59)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What are your goals for transitioning? Outline future vision and what you need for transition to be “successful.” (p. 65)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will you transition? Identify strategies for operations, marketing, human resources, and finances. (pgs. 106-140)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073" y="14478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gigid\Desktop\Planner 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867078">
            <a:off x="7201566" y="353306"/>
            <a:ext cx="1193686" cy="153227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772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Business Planning Strategies</a:t>
            </a:r>
          </a:p>
          <a:p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Research suggests the following whole farm strategies used during transition: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Full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Transition all livestock and land at once.</a:t>
            </a:r>
          </a:p>
          <a:p>
            <a:pPr marL="457200" indent="-4572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Gradual: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Transition land one field at a time with the intention of eventually certifying all livestock and land.</a:t>
            </a:r>
          </a:p>
          <a:p>
            <a:pPr marL="457200" indent="-4572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Immediate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Certify former conservation land or other land that has not been actively farmed for three years or less with little or no transition period.</a:t>
            </a:r>
          </a:p>
          <a:p>
            <a:pPr marL="457200" indent="-4572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Split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Manage some land conventionally and some land organically as a long-term strategy.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073" y="14478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06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7688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Is Your Plan Feasible?</a:t>
            </a:r>
          </a:p>
          <a:p>
            <a:endParaRPr lang="en-US" sz="4000" dirty="0" smtClean="0"/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Test strategy for feasibility; successful outcomes.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4648" y="2471440"/>
            <a:ext cx="7159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If strategy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is feasible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develop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 written business plan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If strategy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is not feasible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(or if you’re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sure),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revisit plan, assumptions,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strategies.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You may decide, after planning, that organic transition is not the right decision for you at this time.</a:t>
            </a:r>
          </a:p>
          <a:p>
            <a:endParaRPr lang="en-US" sz="2800" dirty="0"/>
          </a:p>
        </p:txBody>
      </p:sp>
      <p:pic>
        <p:nvPicPr>
          <p:cNvPr id="2051" name="Picture 3" descr="C:\Users\gigid\AppData\Local\Microsoft\Windows\Temporary Internet Files\Content.IE5\VYA1YD2R\236px-Traffic_lights_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6394" y="3002830"/>
            <a:ext cx="558193" cy="14167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gid\AppData\Local\Microsoft\Windows\Temporary Internet Files\Content.IE5\AVAJMEV8\236px-Traffic_lights_r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4168" y="4724401"/>
            <a:ext cx="570419" cy="14477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4800" y="13716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9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7849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Transition Business Plan </a:t>
            </a:r>
          </a:p>
          <a:p>
            <a:r>
              <a:rPr lang="en-US" sz="4800" dirty="0" smtClean="0"/>
              <a:t>Outline 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Executive Summary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Business Description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Operations: current management and transition strategy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Marketing: current practices and transition strategy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Human Resources: current management and transition strategy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Finances: current performance, transition strategy, and capital request</a:t>
            </a:r>
          </a:p>
          <a:p>
            <a:pPr marL="342900" indent="-342900">
              <a:buAutoNum type="arabicPeriod"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Appendices: OSP, marketing contracts, tax returns, etc.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7873" y="1905000"/>
            <a:ext cx="831272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gigid\Desktop\Planner 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867078">
            <a:off x="7206011" y="353297"/>
            <a:ext cx="1193593" cy="153215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80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782</Words>
  <Application>Microsoft Macintosh PowerPoint</Application>
  <PresentationFormat>On-screen Show (4:3)</PresentationFormat>
  <Paragraphs>171</Paragraphs>
  <Slides>15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Gigi B Digiacomo</dc:creator>
  <cp:lastModifiedBy>Gigi DiGiacomo</cp:lastModifiedBy>
  <cp:revision>57</cp:revision>
  <dcterms:created xsi:type="dcterms:W3CDTF">2016-01-08T12:55:41Z</dcterms:created>
  <dcterms:modified xsi:type="dcterms:W3CDTF">2016-01-08T13:08:49Z</dcterms:modified>
</cp:coreProperties>
</file>